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4869" r:id="rId4"/>
  </p:sldMasterIdLst>
  <p:notesMasterIdLst>
    <p:notesMasterId r:id="rId18"/>
  </p:notesMasterIdLst>
  <p:handoutMasterIdLst>
    <p:handoutMasterId r:id="rId19"/>
  </p:handout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x="9144000" cy="6858000" type="screen4x3"/>
  <p:notesSz cx="6858000" cy="9144000"/>
  <p:custDataLst>
    <p:tags r:id="rId20"/>
  </p:custDataLst>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4220">
          <p15:clr>
            <a:srgbClr val="A4A3A4"/>
          </p15:clr>
        </p15:guide>
        <p15:guide id="2" orient="horz" pos="49">
          <p15:clr>
            <a:srgbClr val="A4A3A4"/>
          </p15:clr>
        </p15:guide>
        <p15:guide id="3" orient="horz" pos="237">
          <p15:clr>
            <a:srgbClr val="A4A3A4"/>
          </p15:clr>
        </p15:guide>
        <p15:guide id="4" orient="horz" pos="708">
          <p15:clr>
            <a:srgbClr val="A4A3A4"/>
          </p15:clr>
        </p15:guide>
        <p15:guide id="5" orient="horz" pos="3582">
          <p15:clr>
            <a:srgbClr val="A4A3A4"/>
          </p15:clr>
        </p15:guide>
        <p15:guide id="6" pos="5415">
          <p15:clr>
            <a:srgbClr val="A4A3A4"/>
          </p15:clr>
        </p15:guide>
        <p15:guide id="7" pos="355">
          <p15:clr>
            <a:srgbClr val="A4A3A4"/>
          </p15:clr>
        </p15:guide>
        <p15:guide id="8" pos="287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rman, Kristin" initials="HK" lastIdx="2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6"/>
    <a:srgbClr val="EC1C29"/>
    <a:srgbClr val="AE1E23"/>
    <a:srgbClr val="FFFFFF"/>
    <a:srgbClr val="BFC0BE"/>
    <a:srgbClr val="44464A"/>
    <a:srgbClr val="4D3B65"/>
    <a:srgbClr val="CE4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7" autoAdjust="0"/>
    <p:restoredTop sz="94711" autoAdjust="0"/>
  </p:normalViewPr>
  <p:slideViewPr>
    <p:cSldViewPr snapToGrid="0">
      <p:cViewPr varScale="1">
        <p:scale>
          <a:sx n="114" d="100"/>
          <a:sy n="114" d="100"/>
        </p:scale>
        <p:origin x="1446" y="108"/>
      </p:cViewPr>
      <p:guideLst>
        <p:guide orient="horz" pos="4220"/>
        <p:guide orient="horz" pos="49"/>
        <p:guide orient="horz" pos="237"/>
        <p:guide orient="horz" pos="708"/>
        <p:guide orient="horz" pos="3582"/>
        <p:guide pos="5415"/>
        <p:guide pos="355"/>
        <p:guide pos="287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588"/>
    </p:cViewPr>
  </p:sorterViewPr>
  <p:notesViewPr>
    <p:cSldViewPr snapToGrid="0">
      <p:cViewPr varScale="1">
        <p:scale>
          <a:sx n="80" d="100"/>
          <a:sy n="80" d="100"/>
        </p:scale>
        <p:origin x="-197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5DE0FE4-2AA5-4D52-9F58-F3DCF65E1724}" type="datetimeFigureOut">
              <a:rPr lang="en-US"/>
              <a:pPr>
                <a:defRPr/>
              </a:pPr>
              <a:t>3/18/2016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3211C34-7316-491E-B30E-8AABD4CEF14E}" type="slidenum">
              <a:rPr lang="en-US"/>
              <a:pPr>
                <a:defRPr/>
              </a:pPr>
              <a:t>‹#›</a:t>
            </a:fld>
            <a:endParaRPr lang="en-US"/>
          </a:p>
        </p:txBody>
      </p:sp>
    </p:spTree>
    <p:extLst>
      <p:ext uri="{BB962C8B-B14F-4D97-AF65-F5344CB8AC3E}">
        <p14:creationId xmlns:p14="http://schemas.microsoft.com/office/powerpoint/2010/main" val="9783795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480E89A-D59D-40B9-A13A-DEC01D948646}" type="datetimeFigureOut">
              <a:rPr lang="en-US"/>
              <a:pPr>
                <a:defRPr/>
              </a:pPr>
              <a:t>3/18/2016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7189C4A-F59C-461A-ABCA-12531F27A092}" type="slidenum">
              <a:rPr lang="en-US"/>
              <a:pPr>
                <a:defRPr/>
              </a:pPr>
              <a:t>‹#›</a:t>
            </a:fld>
            <a:endParaRPr lang="en-US"/>
          </a:p>
        </p:txBody>
      </p:sp>
    </p:spTree>
    <p:extLst>
      <p:ext uri="{BB962C8B-B14F-4D97-AF65-F5344CB8AC3E}">
        <p14:creationId xmlns:p14="http://schemas.microsoft.com/office/powerpoint/2010/main" val="39154797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counterparties</a:t>
            </a:r>
            <a:r>
              <a:rPr lang="en-US" baseline="0" dirty="0"/>
              <a:t> couldn’t meet obligations and couldn’t get alternate sources of funding, credit markets seized up</a:t>
            </a:r>
            <a:endParaRPr lang="en-US" dirty="0"/>
          </a:p>
        </p:txBody>
      </p:sp>
      <p:sp>
        <p:nvSpPr>
          <p:cNvPr id="4" name="Slide Number Placeholder 3"/>
          <p:cNvSpPr>
            <a:spLocks noGrp="1"/>
          </p:cNvSpPr>
          <p:nvPr>
            <p:ph type="sldNum" sz="quarter" idx="10"/>
          </p:nvPr>
        </p:nvSpPr>
        <p:spPr/>
        <p:txBody>
          <a:bodyPr/>
          <a:lstStyle/>
          <a:p>
            <a:fld id="{68054DE7-B390-4101-B389-1C624F908082}" type="slidenum">
              <a:rPr lang="en-US" smtClean="0"/>
              <a:t>2</a:t>
            </a:fld>
            <a:endParaRPr lang="en-US"/>
          </a:p>
        </p:txBody>
      </p:sp>
    </p:spTree>
    <p:extLst>
      <p:ext uri="{BB962C8B-B14F-4D97-AF65-F5344CB8AC3E}">
        <p14:creationId xmlns:p14="http://schemas.microsoft.com/office/powerpoint/2010/main" val="2031310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Assets – liquid in market during stress.  Easily converted to Cash.  Level 1  - highest</a:t>
            </a:r>
            <a:r>
              <a:rPr lang="en-US" baseline="0" dirty="0"/>
              <a:t> quality</a:t>
            </a:r>
          </a:p>
          <a:p>
            <a:r>
              <a:rPr lang="en-US" baseline="0" dirty="0"/>
              <a:t>Transition into Operational / Non and outflows</a:t>
            </a:r>
          </a:p>
          <a:p>
            <a:endParaRPr lang="en-US" dirty="0"/>
          </a:p>
        </p:txBody>
      </p:sp>
      <p:sp>
        <p:nvSpPr>
          <p:cNvPr id="4" name="Slide Number Placeholder 3"/>
          <p:cNvSpPr>
            <a:spLocks noGrp="1"/>
          </p:cNvSpPr>
          <p:nvPr>
            <p:ph type="sldNum" sz="quarter" idx="10"/>
          </p:nvPr>
        </p:nvSpPr>
        <p:spPr/>
        <p:txBody>
          <a:bodyPr/>
          <a:lstStyle/>
          <a:p>
            <a:fld id="{68054DE7-B390-4101-B389-1C624F908082}" type="slidenum">
              <a:rPr lang="en-US" smtClean="0"/>
              <a:t>3</a:t>
            </a:fld>
            <a:endParaRPr lang="en-US"/>
          </a:p>
        </p:txBody>
      </p:sp>
    </p:spTree>
    <p:extLst>
      <p:ext uri="{BB962C8B-B14F-4D97-AF65-F5344CB8AC3E}">
        <p14:creationId xmlns:p14="http://schemas.microsoft.com/office/powerpoint/2010/main" val="484839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Multiple ‘tests’ but these are the most widely used.</a:t>
            </a:r>
            <a:r>
              <a:rPr lang="en-US" baseline="0" dirty="0"/>
              <a:t>  </a:t>
            </a:r>
            <a:endParaRPr lang="en-US" dirty="0"/>
          </a:p>
        </p:txBody>
      </p:sp>
      <p:sp>
        <p:nvSpPr>
          <p:cNvPr id="4" name="Slide Number Placeholder 3"/>
          <p:cNvSpPr>
            <a:spLocks noGrp="1"/>
          </p:cNvSpPr>
          <p:nvPr>
            <p:ph type="sldNum" sz="quarter" idx="10"/>
          </p:nvPr>
        </p:nvSpPr>
        <p:spPr/>
        <p:txBody>
          <a:bodyPr/>
          <a:lstStyle/>
          <a:p>
            <a:fld id="{68054DE7-B390-4101-B389-1C624F908082}" type="slidenum">
              <a:rPr lang="en-US" smtClean="0"/>
              <a:t>4</a:t>
            </a:fld>
            <a:endParaRPr lang="en-US"/>
          </a:p>
        </p:txBody>
      </p:sp>
    </p:spTree>
    <p:extLst>
      <p:ext uri="{BB962C8B-B14F-4D97-AF65-F5344CB8AC3E}">
        <p14:creationId xmlns:p14="http://schemas.microsoft.com/office/powerpoint/2010/main" val="949937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Higher outflow</a:t>
            </a:r>
            <a:r>
              <a:rPr lang="en-US" baseline="0" dirty="0"/>
              <a:t> requires more HQLA which increases cost to the Bank.  Therefore, operational deposits are more sought after</a:t>
            </a:r>
            <a:endParaRPr lang="en-US" dirty="0"/>
          </a:p>
        </p:txBody>
      </p:sp>
      <p:sp>
        <p:nvSpPr>
          <p:cNvPr id="4" name="Slide Number Placeholder 3"/>
          <p:cNvSpPr>
            <a:spLocks noGrp="1"/>
          </p:cNvSpPr>
          <p:nvPr>
            <p:ph type="sldNum" sz="quarter" idx="10"/>
          </p:nvPr>
        </p:nvSpPr>
        <p:spPr/>
        <p:txBody>
          <a:bodyPr/>
          <a:lstStyle/>
          <a:p>
            <a:fld id="{68054DE7-B390-4101-B389-1C624F908082}" type="slidenum">
              <a:rPr lang="en-US" smtClean="0"/>
              <a:t>5</a:t>
            </a:fld>
            <a:endParaRPr lang="en-US"/>
          </a:p>
        </p:txBody>
      </p:sp>
    </p:spTree>
    <p:extLst>
      <p:ext uri="{BB962C8B-B14F-4D97-AF65-F5344CB8AC3E}">
        <p14:creationId xmlns:p14="http://schemas.microsoft.com/office/powerpoint/2010/main" val="2369172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20AF67-FB0E-4723-9774-F2BB5FAAFCD2}" type="slidenum">
              <a:rPr lang="en-US" smtClean="0"/>
              <a:t>6</a:t>
            </a:fld>
            <a:endParaRPr lang="en-US" dirty="0"/>
          </a:p>
        </p:txBody>
      </p:sp>
    </p:spTree>
    <p:extLst>
      <p:ext uri="{BB962C8B-B14F-4D97-AF65-F5344CB8AC3E}">
        <p14:creationId xmlns:p14="http://schemas.microsoft.com/office/powerpoint/2010/main" val="41603043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11.jpe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Line 9"/>
          <p:cNvSpPr>
            <a:spLocks noChangeShapeType="1"/>
          </p:cNvSpPr>
          <p:nvPr/>
        </p:nvSpPr>
        <p:spPr bwMode="auto">
          <a:xfrm>
            <a:off x="538163" y="3430588"/>
            <a:ext cx="805815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6" name="Picture 3" descr="logo-and-stagecoach-lockup-ppt"/>
          <p:cNvPicPr>
            <a:picLocks noChangeAspect="1" noChangeArrowheads="1"/>
          </p:cNvPicPr>
          <p:nvPr/>
        </p:nvPicPr>
        <p:blipFill>
          <a:blip r:embed="rId2">
            <a:extLst>
              <a:ext uri="{28A0092B-C50C-407E-A947-70E740481C1C}">
                <a14:useLocalDpi xmlns:a14="http://schemas.microsoft.com/office/drawing/2010/main" val="0"/>
              </a:ext>
            </a:extLst>
          </a:blip>
          <a:srcRect t="79585"/>
          <a:stretch>
            <a:fillRect/>
          </a:stretch>
        </p:blipFill>
        <p:spPr bwMode="auto">
          <a:xfrm>
            <a:off x="5137150" y="5403850"/>
            <a:ext cx="36703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54950" y="384175"/>
            <a:ext cx="741363"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854950" y="384175"/>
            <a:ext cx="741363"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46786" y="1305643"/>
            <a:ext cx="7772400" cy="1959882"/>
          </a:xfrm>
          <a:noFill/>
          <a:ln w="9525">
            <a:noFill/>
            <a:miter lim="800000"/>
            <a:headEnd/>
            <a:tailEnd/>
          </a:ln>
        </p:spPr>
        <p:txBody>
          <a:bodyPr anchor="b"/>
          <a:lstStyle>
            <a:lvl1pPr algn="l" rtl="0" eaLnBrk="1" fontAlgn="base" hangingPunct="1">
              <a:lnSpc>
                <a:spcPct val="105000"/>
              </a:lnSpc>
              <a:spcBef>
                <a:spcPct val="0"/>
              </a:spcBef>
              <a:spcAft>
                <a:spcPct val="0"/>
              </a:spcAft>
              <a:defRPr lang="en-US" sz="4800" dirty="0">
                <a:solidFill>
                  <a:schemeClr val="bg2"/>
                </a:solidFill>
                <a:latin typeface="+mj-lt"/>
                <a:ea typeface="+mj-ea"/>
                <a:cs typeface="+mj-cs"/>
              </a:defRPr>
            </a:lvl1pPr>
          </a:lstStyle>
          <a:p>
            <a:r>
              <a:rPr lang="en-US"/>
              <a:t>Click to edit Master title style</a:t>
            </a:r>
            <a:endParaRPr lang="en-US" dirty="0"/>
          </a:p>
        </p:txBody>
      </p:sp>
      <p:sp>
        <p:nvSpPr>
          <p:cNvPr id="3" name="Subtitle 2"/>
          <p:cNvSpPr>
            <a:spLocks noGrp="1"/>
          </p:cNvSpPr>
          <p:nvPr>
            <p:ph type="subTitle" idx="1"/>
          </p:nvPr>
        </p:nvSpPr>
        <p:spPr>
          <a:xfrm>
            <a:off x="546786" y="3657600"/>
            <a:ext cx="6400800" cy="914400"/>
          </a:xfrm>
          <a:noFill/>
          <a:ln w="9525">
            <a:noFill/>
            <a:miter lim="800000"/>
            <a:headEnd/>
            <a:tailEnd/>
          </a:ln>
          <a:effectLst/>
        </p:spPr>
        <p:txBody>
          <a:bodyPr rIns="91440" bIns="45720">
            <a:normAutofit/>
          </a:bodyPr>
          <a:lstStyle>
            <a:lvl1pPr marL="0" indent="0" algn="l" rtl="0" eaLnBrk="1" fontAlgn="base" hangingPunct="1">
              <a:lnSpc>
                <a:spcPct val="120000"/>
              </a:lnSpc>
              <a:spcBef>
                <a:spcPct val="20000"/>
              </a:spcBef>
              <a:spcAft>
                <a:spcPct val="0"/>
              </a:spcAft>
              <a:buFont typeface="Wingdings" pitchFamily="2" charset="2"/>
              <a:buNone/>
              <a:defRPr lang="en-US" sz="1800" b="1" baseline="0" dirty="0">
                <a:solidFill>
                  <a:srgbClr val="000000"/>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7" name="Text Placeholder 16"/>
          <p:cNvSpPr>
            <a:spLocks noGrp="1"/>
          </p:cNvSpPr>
          <p:nvPr>
            <p:ph type="body" sz="quarter" idx="15"/>
          </p:nvPr>
        </p:nvSpPr>
        <p:spPr>
          <a:xfrm>
            <a:off x="546786" y="5275171"/>
            <a:ext cx="2819400" cy="762000"/>
          </a:xfrm>
        </p:spPr>
        <p:txBody>
          <a:bodyPr>
            <a:noAutofit/>
          </a:bodyPr>
          <a:lstStyle>
            <a:lvl1pPr marL="0" indent="0">
              <a:buNone/>
              <a:defRPr sz="1200">
                <a:solidFill>
                  <a:schemeClr val="bg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2840335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Divider text white">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8582025" y="6450013"/>
            <a:ext cx="5175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marL="342900" indent="-342900">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algn="r">
              <a:spcBef>
                <a:spcPts val="800"/>
              </a:spcBef>
              <a:buFont typeface="Wingdings" pitchFamily="2" charset="2"/>
              <a:buNone/>
              <a:defRPr/>
            </a:pPr>
            <a:fld id="{0A746C48-1127-45C0-8CA2-B8C1A067B75E}" type="slidenum">
              <a:rPr lang="en-US" sz="1200" smtClean="0"/>
              <a:pPr algn="r">
                <a:spcBef>
                  <a:spcPts val="800"/>
                </a:spcBef>
                <a:buFont typeface="Wingdings" pitchFamily="2" charset="2"/>
                <a:buNone/>
                <a:defRPr/>
              </a:pPr>
              <a:t>‹#›</a:t>
            </a:fld>
            <a:endParaRPr lang="en-US" sz="1200"/>
          </a:p>
        </p:txBody>
      </p:sp>
      <p:sp>
        <p:nvSpPr>
          <p:cNvPr id="5" name="TextBox 4"/>
          <p:cNvSpPr txBox="1">
            <a:spLocks noChangeArrowheads="1"/>
          </p:cNvSpPr>
          <p:nvPr/>
        </p:nvSpPr>
        <p:spPr bwMode="auto">
          <a:xfrm>
            <a:off x="8582025" y="6450013"/>
            <a:ext cx="5175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marL="342900" indent="-342900">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algn="r">
              <a:spcBef>
                <a:spcPts val="800"/>
              </a:spcBef>
              <a:buFont typeface="Wingdings" pitchFamily="2" charset="2"/>
              <a:buNone/>
              <a:defRPr/>
            </a:pPr>
            <a:fld id="{987C87FD-0533-4D63-BC55-8036FF05DAE8}" type="slidenum">
              <a:rPr lang="en-US" sz="1200" smtClean="0"/>
              <a:pPr algn="r">
                <a:spcBef>
                  <a:spcPts val="800"/>
                </a:spcBef>
                <a:buFont typeface="Wingdings" pitchFamily="2" charset="2"/>
                <a:buNone/>
                <a:defRPr/>
              </a:pPr>
              <a:t>‹#›</a:t>
            </a:fld>
            <a:endParaRPr lang="en-US" sz="1200"/>
          </a:p>
        </p:txBody>
      </p:sp>
      <p:sp>
        <p:nvSpPr>
          <p:cNvPr id="6" name="TextBox 5"/>
          <p:cNvSpPr txBox="1">
            <a:spLocks noChangeArrowheads="1"/>
          </p:cNvSpPr>
          <p:nvPr userDrawn="1"/>
        </p:nvSpPr>
        <p:spPr bwMode="auto">
          <a:xfrm>
            <a:off x="8582025" y="6450013"/>
            <a:ext cx="5175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marL="342900" indent="-342900">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algn="r">
              <a:spcBef>
                <a:spcPts val="800"/>
              </a:spcBef>
              <a:buFont typeface="Wingdings" pitchFamily="2" charset="2"/>
              <a:buNone/>
              <a:defRPr/>
            </a:pPr>
            <a:fld id="{53A5D860-EDCB-4F18-AED5-668BF6345C51}" type="slidenum">
              <a:rPr lang="en-US" sz="1200" smtClean="0"/>
              <a:pPr algn="r">
                <a:spcBef>
                  <a:spcPts val="800"/>
                </a:spcBef>
                <a:buFont typeface="Wingdings" pitchFamily="2" charset="2"/>
                <a:buNone/>
                <a:defRPr/>
              </a:pPr>
              <a:t>‹#›</a:t>
            </a:fld>
            <a:endParaRPr lang="en-US" sz="1200"/>
          </a:p>
        </p:txBody>
      </p:sp>
      <p:sp>
        <p:nvSpPr>
          <p:cNvPr id="3" name="Text Placeholder 2"/>
          <p:cNvSpPr>
            <a:spLocks noGrp="1"/>
          </p:cNvSpPr>
          <p:nvPr>
            <p:ph type="body" idx="1"/>
          </p:nvPr>
        </p:nvSpPr>
        <p:spPr>
          <a:xfrm>
            <a:off x="551506" y="3383179"/>
            <a:ext cx="7772400" cy="533400"/>
          </a:xfrm>
        </p:spPr>
        <p:txBody>
          <a:bodyPr/>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Title 6"/>
          <p:cNvSpPr>
            <a:spLocks noGrp="1"/>
          </p:cNvSpPr>
          <p:nvPr>
            <p:ph type="title"/>
          </p:nvPr>
        </p:nvSpPr>
        <p:spPr>
          <a:xfrm>
            <a:off x="551506" y="2159440"/>
            <a:ext cx="8343900" cy="1143000"/>
          </a:xfrm>
        </p:spPr>
        <p:txBody>
          <a:bodyPr anchor="b"/>
          <a:lstStyle>
            <a:lvl1pPr>
              <a:defRPr sz="44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84316029"/>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Divider text orange gradi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51506" y="3383179"/>
            <a:ext cx="7772400" cy="533400"/>
          </a:xfrm>
        </p:spPr>
        <p:txBody>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Title 6"/>
          <p:cNvSpPr>
            <a:spLocks noGrp="1"/>
          </p:cNvSpPr>
          <p:nvPr>
            <p:ph type="title"/>
          </p:nvPr>
        </p:nvSpPr>
        <p:spPr>
          <a:xfrm>
            <a:off x="551506" y="2159440"/>
            <a:ext cx="8343900" cy="1143000"/>
          </a:xfrm>
        </p:spPr>
        <p:txBody>
          <a:bodyPr anchor="b"/>
          <a:lstStyle>
            <a:lvl1pPr>
              <a:defRPr sz="44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3751040678"/>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ivider text teal gradi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51506" y="3383179"/>
            <a:ext cx="7772400" cy="533400"/>
          </a:xfrm>
        </p:spPr>
        <p:txBody>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Title 6"/>
          <p:cNvSpPr>
            <a:spLocks noGrp="1"/>
          </p:cNvSpPr>
          <p:nvPr>
            <p:ph type="title"/>
          </p:nvPr>
        </p:nvSpPr>
        <p:spPr>
          <a:xfrm>
            <a:off x="551506" y="2159440"/>
            <a:ext cx="8343900" cy="1143000"/>
          </a:xfrm>
        </p:spPr>
        <p:txBody>
          <a:bodyPr anchor="b"/>
          <a:lstStyle>
            <a:lvl1pPr>
              <a:defRPr sz="44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4161850279"/>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Divider text purple gradi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51506" y="3383179"/>
            <a:ext cx="7772400" cy="533400"/>
          </a:xfrm>
        </p:spPr>
        <p:txBody>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Title 6"/>
          <p:cNvSpPr>
            <a:spLocks noGrp="1"/>
          </p:cNvSpPr>
          <p:nvPr>
            <p:ph type="title"/>
          </p:nvPr>
        </p:nvSpPr>
        <p:spPr>
          <a:xfrm>
            <a:off x="551506" y="2159440"/>
            <a:ext cx="8343900" cy="1143000"/>
          </a:xfrm>
        </p:spPr>
        <p:txBody>
          <a:bodyPr anchor="b"/>
          <a:lstStyle>
            <a:lvl1pPr>
              <a:defRPr sz="44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2785926470"/>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ivider text green gradi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51506" y="3383179"/>
            <a:ext cx="7772400" cy="533400"/>
          </a:xfrm>
        </p:spPr>
        <p:txBody>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Title 6"/>
          <p:cNvSpPr>
            <a:spLocks noGrp="1"/>
          </p:cNvSpPr>
          <p:nvPr>
            <p:ph type="title"/>
          </p:nvPr>
        </p:nvSpPr>
        <p:spPr>
          <a:xfrm>
            <a:off x="551506" y="2159440"/>
            <a:ext cx="8343900" cy="1143000"/>
          </a:xfrm>
        </p:spPr>
        <p:txBody>
          <a:bodyPr anchor="b"/>
          <a:lstStyle>
            <a:lvl1pPr>
              <a:defRPr sz="44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67175888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ivider text magenta gradi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51506" y="3383179"/>
            <a:ext cx="7772400" cy="533400"/>
          </a:xfrm>
        </p:spPr>
        <p:txBody>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Title 6"/>
          <p:cNvSpPr>
            <a:spLocks noGrp="1"/>
          </p:cNvSpPr>
          <p:nvPr>
            <p:ph type="title"/>
          </p:nvPr>
        </p:nvSpPr>
        <p:spPr>
          <a:xfrm>
            <a:off x="551506" y="2159440"/>
            <a:ext cx="8343900" cy="1143000"/>
          </a:xfrm>
        </p:spPr>
        <p:txBody>
          <a:bodyPr anchor="b"/>
          <a:lstStyle>
            <a:lvl1pPr>
              <a:defRPr sz="44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3911940525"/>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Divider text brown gradi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51506" y="3383179"/>
            <a:ext cx="7772400" cy="533400"/>
          </a:xfrm>
        </p:spPr>
        <p:txBody>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Title 6"/>
          <p:cNvSpPr>
            <a:spLocks noGrp="1"/>
          </p:cNvSpPr>
          <p:nvPr>
            <p:ph type="title"/>
          </p:nvPr>
        </p:nvSpPr>
        <p:spPr>
          <a:xfrm>
            <a:off x="551506" y="2159440"/>
            <a:ext cx="8343900" cy="1143000"/>
          </a:xfrm>
        </p:spPr>
        <p:txBody>
          <a:bodyPr anchor="b"/>
          <a:lstStyle>
            <a:lvl1pPr>
              <a:defRPr sz="44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1905714281"/>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Divider text red gradi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51506" y="3383179"/>
            <a:ext cx="7772400" cy="533400"/>
          </a:xfrm>
        </p:spPr>
        <p:txBody>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Title 6"/>
          <p:cNvSpPr>
            <a:spLocks noGrp="1"/>
          </p:cNvSpPr>
          <p:nvPr>
            <p:ph type="title"/>
          </p:nvPr>
        </p:nvSpPr>
        <p:spPr>
          <a:xfrm>
            <a:off x="551506" y="2159440"/>
            <a:ext cx="8343900" cy="1143000"/>
          </a:xfrm>
        </p:spPr>
        <p:txBody>
          <a:bodyPr anchor="b"/>
          <a:lstStyle>
            <a:lvl1pPr>
              <a:defRPr sz="44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363631131"/>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cSld name="Cover">
    <p:spTree>
      <p:nvGrpSpPr>
        <p:cNvPr id="1" name=""/>
        <p:cNvGrpSpPr/>
        <p:nvPr/>
      </p:nvGrpSpPr>
      <p:grpSpPr>
        <a:xfrm>
          <a:off x="0" y="0"/>
          <a:ext cx="0" cy="0"/>
          <a:chOff x="0" y="0"/>
          <a:chExt cx="0" cy="0"/>
        </a:xfrm>
      </p:grpSpPr>
      <p:sp>
        <p:nvSpPr>
          <p:cNvPr id="7" name="Rectangle 2"/>
          <p:cNvSpPr>
            <a:spLocks noGrp="1" noChangeArrowheads="1"/>
          </p:cNvSpPr>
          <p:nvPr>
            <p:ph type="ctrTitle" sz="quarter"/>
          </p:nvPr>
        </p:nvSpPr>
        <p:spPr>
          <a:xfrm>
            <a:off x="322263" y="1350963"/>
            <a:ext cx="5978525" cy="1236662"/>
          </a:xfrm>
          <a:prstGeom prst="rect">
            <a:avLst/>
          </a:prstGeom>
        </p:spPr>
        <p:txBody>
          <a:bodyPr lIns="0" anchor="b"/>
          <a:lstStyle>
            <a:lvl1pPr>
              <a:defRPr sz="2400">
                <a:solidFill>
                  <a:schemeClr val="tx2"/>
                </a:solidFill>
                <a:latin typeface="Georgia" pitchFamily="18" charset="0"/>
              </a:defRPr>
            </a:lvl1pPr>
          </a:lstStyle>
          <a:p>
            <a:r>
              <a:rPr lang="en-US"/>
              <a:t>Click to edit Master title style</a:t>
            </a:r>
            <a:endParaRPr lang="en-US" dirty="0"/>
          </a:p>
        </p:txBody>
      </p:sp>
      <p:sp>
        <p:nvSpPr>
          <p:cNvPr id="8" name="Subtitle 7"/>
          <p:cNvSpPr>
            <a:spLocks noGrp="1" noChangeArrowheads="1"/>
          </p:cNvSpPr>
          <p:nvPr>
            <p:ph type="subTitle" sz="quarter" idx="1" hasCustomPrompt="1"/>
          </p:nvPr>
        </p:nvSpPr>
        <p:spPr>
          <a:xfrm>
            <a:off x="322263" y="2838450"/>
            <a:ext cx="2827337" cy="928688"/>
          </a:xfrm>
          <a:prstGeom prst="rect">
            <a:avLst/>
          </a:prstGeom>
        </p:spPr>
        <p:txBody>
          <a:bodyPr/>
          <a:lstStyle>
            <a:lvl1pPr marL="0" indent="0">
              <a:buClr>
                <a:schemeClr val="bg2"/>
              </a:buClr>
              <a:buFont typeface="Wingdings" pitchFamily="2" charset="2"/>
              <a:buNone/>
              <a:defRPr sz="1200">
                <a:solidFill>
                  <a:schemeClr val="accent2"/>
                </a:solidFill>
                <a:latin typeface="Georgia" pitchFamily="18" charset="0"/>
              </a:defRPr>
            </a:lvl1pPr>
          </a:lstStyle>
          <a:p>
            <a:r>
              <a:rPr lang="en-US" dirty="0">
                <a:solidFill>
                  <a:schemeClr val="accent2"/>
                </a:solidFill>
              </a:rPr>
              <a:t>[Presenter’s Name]</a:t>
            </a:r>
          </a:p>
          <a:p>
            <a:r>
              <a:rPr lang="en-US" dirty="0">
                <a:solidFill>
                  <a:schemeClr val="accent2"/>
                </a:solidFill>
              </a:rPr>
              <a:t>[Date Presenting]</a:t>
            </a:r>
            <a:endParaRPr lang="en-US" dirty="0"/>
          </a:p>
        </p:txBody>
      </p:sp>
      <p:pic>
        <p:nvPicPr>
          <p:cNvPr id="10" name="Picture 9" descr="stagecoach_icon_english_rgb_med.jpg"/>
          <p:cNvPicPr>
            <a:picLocks noChangeAspect="1"/>
          </p:cNvPicPr>
          <p:nvPr userDrawn="1"/>
        </p:nvPicPr>
        <p:blipFill>
          <a:blip r:embed="rId3" cstate="print"/>
          <a:srcRect/>
          <a:stretch>
            <a:fillRect/>
          </a:stretch>
        </p:blipFill>
        <p:spPr bwMode="auto">
          <a:xfrm>
            <a:off x="5943600" y="5629275"/>
            <a:ext cx="3160713" cy="1098550"/>
          </a:xfrm>
          <a:prstGeom prst="rect">
            <a:avLst/>
          </a:prstGeom>
          <a:noFill/>
          <a:ln w="9525">
            <a:noFill/>
            <a:miter lim="800000"/>
            <a:headEnd/>
            <a:tailEnd/>
          </a:ln>
        </p:spPr>
      </p:pic>
      <p:pic>
        <p:nvPicPr>
          <p:cNvPr id="11" name="Picture 16" descr="Wells Fargo Logo"/>
          <p:cNvPicPr>
            <a:picLocks noChangeAspect="1" noChangeArrowheads="1"/>
          </p:cNvPicPr>
          <p:nvPr userDrawn="1">
            <p:custDataLst>
              <p:tags r:id="rId1"/>
            </p:custDataLst>
          </p:nvPr>
        </p:nvPicPr>
        <p:blipFill>
          <a:blip r:embed="rId4" cstate="print"/>
          <a:srcRect/>
          <a:stretch>
            <a:fillRect/>
          </a:stretch>
        </p:blipFill>
        <p:spPr bwMode="auto">
          <a:xfrm>
            <a:off x="8161338" y="400050"/>
            <a:ext cx="749300" cy="749300"/>
          </a:xfrm>
          <a:prstGeom prst="rect">
            <a:avLst/>
          </a:prstGeom>
          <a:noFill/>
        </p:spPr>
      </p:pic>
      <p:sp>
        <p:nvSpPr>
          <p:cNvPr id="12" name="Text Box 5"/>
          <p:cNvSpPr txBox="1">
            <a:spLocks noChangeArrowheads="1"/>
          </p:cNvSpPr>
          <p:nvPr userDrawn="1"/>
        </p:nvSpPr>
        <p:spPr bwMode="auto">
          <a:xfrm>
            <a:off x="196850" y="6513513"/>
            <a:ext cx="8783638" cy="214312"/>
          </a:xfrm>
          <a:prstGeom prst="rect">
            <a:avLst/>
          </a:prstGeom>
          <a:noFill/>
          <a:ln w="9525">
            <a:noFill/>
            <a:miter lim="800000"/>
            <a:headEnd/>
            <a:tailEnd/>
          </a:ln>
        </p:spPr>
        <p:txBody>
          <a:bodyPr lIns="91387" tIns="45693" rIns="91387" bIns="45693">
            <a:spAutoFit/>
          </a:bodyPr>
          <a:lstStyle/>
          <a:p>
            <a:pPr defTabSz="820738"/>
            <a:r>
              <a:rPr lang="en-US" sz="800" b="0" dirty="0">
                <a:latin typeface="Georgia" pitchFamily="18" charset="0"/>
                <a:ea typeface="MS PGothic" pitchFamily="34" charset="-128"/>
              </a:rPr>
              <a:t>Confidential – For Discussion &amp; General Information Purposes Only</a:t>
            </a:r>
          </a:p>
        </p:txBody>
      </p:sp>
      <p:sp>
        <p:nvSpPr>
          <p:cNvPr id="13" name="Rectangle 12"/>
          <p:cNvSpPr>
            <a:spLocks noChangeArrowheads="1"/>
          </p:cNvSpPr>
          <p:nvPr userDrawn="1"/>
        </p:nvSpPr>
        <p:spPr bwMode="auto">
          <a:xfrm>
            <a:off x="322263" y="2640013"/>
            <a:ext cx="8629650" cy="52387"/>
          </a:xfrm>
          <a:prstGeom prst="rect">
            <a:avLst/>
          </a:prstGeom>
          <a:solidFill>
            <a:schemeClr val="accent3"/>
          </a:solidFill>
          <a:ln w="9525">
            <a:solidFill>
              <a:schemeClr val="accent3"/>
            </a:solidFill>
            <a:miter lim="800000"/>
            <a:headEnd/>
            <a:tailEnd/>
          </a:ln>
        </p:spPr>
        <p:txBody>
          <a:bodyPr lIns="101834" tIns="50917" rIns="101834" bIns="50917" anchor="ctr"/>
          <a:lstStyle/>
          <a:p>
            <a:pPr lvl="0" algn="ctr"/>
            <a:endParaRPr lang="en-US" b="0">
              <a:solidFill>
                <a:schemeClr val="lt1"/>
              </a:solidFill>
            </a:endParaRPr>
          </a:p>
        </p:txBody>
      </p:sp>
    </p:spTree>
    <p:extLst>
      <p:ext uri="{BB962C8B-B14F-4D97-AF65-F5344CB8AC3E}">
        <p14:creationId xmlns:p14="http://schemas.microsoft.com/office/powerpoint/2010/main" val="21614402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ingle Textbox without subtitle">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146304" y="530352"/>
            <a:ext cx="8839200" cy="5797296"/>
          </a:xfrm>
          <a:prstGeom prst="rect">
            <a:avLst/>
          </a:prstGeom>
        </p:spPr>
        <p:txBody>
          <a:bodyPr/>
          <a:lstStyle>
            <a:lvl1pPr marL="228600" indent="-228600">
              <a:buClr>
                <a:schemeClr val="tx1"/>
              </a:buClr>
              <a:buFont typeface="Wingdings" pitchFamily="2" charset="2"/>
              <a:buChar char="§"/>
              <a:defRPr sz="1200">
                <a:latin typeface="+mn-lt"/>
              </a:defRPr>
            </a:lvl1pPr>
            <a:lvl2pPr marL="457200" indent="-228600">
              <a:buClr>
                <a:schemeClr val="tx1"/>
              </a:buClr>
              <a:buFont typeface="Wingdings" pitchFamily="2" charset="2"/>
              <a:buChar char="§"/>
              <a:defRPr sz="1200">
                <a:latin typeface="+mn-lt"/>
              </a:defRPr>
            </a:lvl2pPr>
            <a:lvl3pPr marL="685800" indent="-228600">
              <a:buClr>
                <a:schemeClr val="tx1"/>
              </a:buClr>
              <a:buFont typeface="Wingdings" pitchFamily="2" charset="2"/>
              <a:buChar char="§"/>
              <a:defRPr sz="1000">
                <a:latin typeface="+mn-lt"/>
              </a:defRPr>
            </a:lvl3pPr>
            <a:lvl4pPr marL="914400" indent="-228600">
              <a:buClr>
                <a:schemeClr val="tx1"/>
              </a:buClr>
              <a:buFont typeface="Wingdings" pitchFamily="2" charset="2"/>
              <a:buChar char="§"/>
              <a:defRPr sz="1000">
                <a:latin typeface="+mn-lt"/>
              </a:defRPr>
            </a:lvl4pPr>
            <a:lvl5pPr marL="1143000" indent="-228600">
              <a:buClr>
                <a:schemeClr val="tx1"/>
              </a:buClr>
              <a:buFont typeface="Wingdings" pitchFamily="2" charset="2"/>
              <a:buChar char="§"/>
              <a:defRPr sz="10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Placeholder 12"/>
          <p:cNvSpPr>
            <a:spLocks noGrp="1"/>
          </p:cNvSpPr>
          <p:nvPr>
            <p:ph type="title"/>
          </p:nvPr>
        </p:nvSpPr>
        <p:spPr>
          <a:xfrm>
            <a:off x="0" y="24384"/>
            <a:ext cx="8915400" cy="356616"/>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2372197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8774113" y="6611938"/>
            <a:ext cx="64293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ts val="800"/>
              </a:spcBef>
              <a:buFont typeface="Wingdings" pitchFamily="2" charset="2"/>
              <a:buNone/>
              <a:defRPr/>
            </a:pPr>
            <a:fld id="{2B0D0FF1-E73A-40E8-93CE-4486DFF17722}" type="slidenum">
              <a:rPr lang="en-US" altLang="en-US" sz="900" smtClean="0">
                <a:solidFill>
                  <a:schemeClr val="tx1"/>
                </a:solidFill>
              </a:rPr>
              <a:pPr eaLnBrk="1" hangingPunct="1">
                <a:spcBef>
                  <a:spcPts val="800"/>
                </a:spcBef>
                <a:buFont typeface="Wingdings" pitchFamily="2" charset="2"/>
                <a:buNone/>
                <a:defRPr/>
              </a:pPr>
              <a:t>‹#›</a:t>
            </a:fld>
            <a:endParaRPr lang="en-US" altLang="en-US" sz="900" dirty="0">
              <a:solidFill>
                <a:schemeClr val="tx1"/>
              </a:solidFill>
            </a:endParaRPr>
          </a:p>
        </p:txBody>
      </p:sp>
      <p:sp>
        <p:nvSpPr>
          <p:cNvPr id="2" name="Title 1"/>
          <p:cNvSpPr>
            <a:spLocks noGrp="1"/>
          </p:cNvSpPr>
          <p:nvPr>
            <p:ph type="title"/>
          </p:nvPr>
        </p:nvSpPr>
        <p:spPr>
          <a:xfrm>
            <a:off x="547730" y="319903"/>
            <a:ext cx="8229600" cy="1143000"/>
          </a:xfrm>
        </p:spPr>
        <p:txBody>
          <a:bodyPr/>
          <a:lstStyle>
            <a:lvl1pPr>
              <a:defRPr sz="3000"/>
            </a:lvl1pPr>
          </a:lstStyle>
          <a:p>
            <a:r>
              <a:rPr lang="en-US"/>
              <a:t>Click to edit Master title style</a:t>
            </a:r>
            <a:endParaRPr lang="en-US" dirty="0"/>
          </a:p>
        </p:txBody>
      </p:sp>
      <p:sp>
        <p:nvSpPr>
          <p:cNvPr id="3" name="Content Placeholder 2"/>
          <p:cNvSpPr>
            <a:spLocks noGrp="1"/>
          </p:cNvSpPr>
          <p:nvPr>
            <p:ph idx="1"/>
          </p:nvPr>
        </p:nvSpPr>
        <p:spPr>
          <a:xfrm>
            <a:off x="547730" y="1646600"/>
            <a:ext cx="8229600" cy="5047672"/>
          </a:xfrm>
        </p:spPr>
        <p:txBody>
          <a:bodyPr>
            <a:normAutofit/>
          </a:bodyPr>
          <a:lstStyle>
            <a:lvl1pPr>
              <a:spcBef>
                <a:spcPts val="0"/>
              </a:spcBef>
              <a:defRPr sz="2200">
                <a:solidFill>
                  <a:schemeClr val="tx1"/>
                </a:solidFill>
              </a:defRPr>
            </a:lvl1pPr>
            <a:lvl2pPr marL="687388" indent="-342900">
              <a:spcBef>
                <a:spcPts val="0"/>
              </a:spcBef>
              <a:defRPr>
                <a:solidFill>
                  <a:schemeClr val="tx1"/>
                </a:solidFill>
              </a:defRPr>
            </a:lvl2pPr>
            <a:lvl3pPr marL="914400" indent="-227013">
              <a:spcBef>
                <a:spcPts val="0"/>
              </a:spcBef>
              <a:defRPr>
                <a:solidFill>
                  <a:schemeClr val="tx1"/>
                </a:solidFill>
              </a:defRPr>
            </a:lvl3pPr>
            <a:lvl4pPr marL="1141413" indent="-227013">
              <a:spcBef>
                <a:spcPts val="0"/>
              </a:spcBef>
              <a:defRPr>
                <a:solidFill>
                  <a:schemeClr val="tx1"/>
                </a:solidFill>
              </a:defRPr>
            </a:lvl4pPr>
            <a:lvl5pPr marL="1376363" indent="-234950">
              <a:spcBef>
                <a:spcPts val="0"/>
              </a:spcBef>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0219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8774113" y="6611938"/>
            <a:ext cx="64293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ts val="800"/>
              </a:spcBef>
              <a:buFont typeface="Wingdings" pitchFamily="2" charset="2"/>
              <a:buNone/>
              <a:defRPr/>
            </a:pPr>
            <a:fld id="{EA1CE7D5-EC6A-411B-A16E-1F9770B86804}" type="slidenum">
              <a:rPr lang="en-US" altLang="en-US" sz="900" smtClean="0">
                <a:solidFill>
                  <a:schemeClr val="tx1"/>
                </a:solidFill>
              </a:rPr>
              <a:pPr eaLnBrk="1" hangingPunct="1">
                <a:spcBef>
                  <a:spcPts val="800"/>
                </a:spcBef>
                <a:buFont typeface="Wingdings" pitchFamily="2" charset="2"/>
                <a:buNone/>
                <a:defRPr/>
              </a:pPr>
              <a:t>‹#›</a:t>
            </a:fld>
            <a:endParaRPr lang="en-US" altLang="en-US" sz="900">
              <a:solidFill>
                <a:schemeClr val="tx1"/>
              </a:solidFill>
            </a:endParaRPr>
          </a:p>
        </p:txBody>
      </p:sp>
      <p:sp>
        <p:nvSpPr>
          <p:cNvPr id="2" name="Title 1"/>
          <p:cNvSpPr>
            <a:spLocks noGrp="1"/>
          </p:cNvSpPr>
          <p:nvPr>
            <p:ph type="title"/>
          </p:nvPr>
        </p:nvSpPr>
        <p:spPr/>
        <p:txBody>
          <a:bodyPr/>
          <a:lstStyle>
            <a:lvl1pPr>
              <a:defRPr sz="3000"/>
            </a:lvl1pPr>
          </a:lstStyle>
          <a:p>
            <a:r>
              <a:rPr lang="en-US"/>
              <a:t>Click to edit Master title style</a:t>
            </a:r>
            <a:endParaRPr lang="en-US" dirty="0"/>
          </a:p>
        </p:txBody>
      </p:sp>
      <p:sp>
        <p:nvSpPr>
          <p:cNvPr id="3" name="Content Placeholder 2"/>
          <p:cNvSpPr>
            <a:spLocks noGrp="1"/>
          </p:cNvSpPr>
          <p:nvPr>
            <p:ph idx="1"/>
          </p:nvPr>
        </p:nvSpPr>
        <p:spPr>
          <a:xfrm>
            <a:off x="552450" y="2286000"/>
            <a:ext cx="8229600" cy="3840163"/>
          </a:xfrm>
        </p:spPr>
        <p:txBody>
          <a:bodyPr>
            <a:normAutofit/>
          </a:bodyPr>
          <a:lstStyle>
            <a:lvl1pPr>
              <a:defRPr sz="22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58369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ivider text">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8774113" y="6611938"/>
            <a:ext cx="64293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ts val="800"/>
              </a:spcBef>
              <a:buFont typeface="Wingdings" pitchFamily="2" charset="2"/>
              <a:buNone/>
              <a:defRPr/>
            </a:pPr>
            <a:fld id="{BF7216CD-EB03-4AB1-A705-19E8B6E8B74E}" type="slidenum">
              <a:rPr lang="en-US" altLang="en-US" sz="900" smtClean="0">
                <a:solidFill>
                  <a:schemeClr val="tx1"/>
                </a:solidFill>
              </a:rPr>
              <a:pPr eaLnBrk="1" hangingPunct="1">
                <a:spcBef>
                  <a:spcPts val="800"/>
                </a:spcBef>
                <a:buFont typeface="Wingdings" pitchFamily="2" charset="2"/>
                <a:buNone/>
                <a:defRPr/>
              </a:pPr>
              <a:t>‹#›</a:t>
            </a:fld>
            <a:endParaRPr lang="en-US" altLang="en-US" sz="900">
              <a:solidFill>
                <a:schemeClr val="tx1"/>
              </a:solidFill>
            </a:endParaRPr>
          </a:p>
        </p:txBody>
      </p:sp>
      <p:sp>
        <p:nvSpPr>
          <p:cNvPr id="3" name="Text Placeholder 2"/>
          <p:cNvSpPr>
            <a:spLocks noGrp="1"/>
          </p:cNvSpPr>
          <p:nvPr>
            <p:ph type="body" idx="1"/>
          </p:nvPr>
        </p:nvSpPr>
        <p:spPr>
          <a:xfrm>
            <a:off x="551506" y="3383179"/>
            <a:ext cx="7772400" cy="533400"/>
          </a:xfrm>
        </p:spPr>
        <p:txBody>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Title 6"/>
          <p:cNvSpPr>
            <a:spLocks noGrp="1"/>
          </p:cNvSpPr>
          <p:nvPr>
            <p:ph type="title"/>
          </p:nvPr>
        </p:nvSpPr>
        <p:spPr>
          <a:xfrm>
            <a:off x="551506" y="2159440"/>
            <a:ext cx="8343900" cy="1143000"/>
          </a:xfrm>
        </p:spPr>
        <p:txBody>
          <a:bodyPr anchor="b"/>
          <a:lstStyle>
            <a:lvl1pPr>
              <a:defRPr sz="4400">
                <a:solidFill>
                  <a:schemeClr val="bg2"/>
                </a:solidFill>
              </a:defRPr>
            </a:lvl1pPr>
          </a:lstStyle>
          <a:p>
            <a:r>
              <a:rPr lang="en-US"/>
              <a:t>Click to edit Master title style</a:t>
            </a:r>
            <a:endParaRPr lang="en-US" dirty="0"/>
          </a:p>
        </p:txBody>
      </p:sp>
    </p:spTree>
    <p:extLst>
      <p:ext uri="{BB962C8B-B14F-4D97-AF65-F5344CB8AC3E}">
        <p14:creationId xmlns:p14="http://schemas.microsoft.com/office/powerpoint/2010/main" val="1397560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TextBox 5"/>
          <p:cNvSpPr txBox="1">
            <a:spLocks noChangeArrowheads="1"/>
          </p:cNvSpPr>
          <p:nvPr userDrawn="1"/>
        </p:nvSpPr>
        <p:spPr bwMode="auto">
          <a:xfrm>
            <a:off x="8774113" y="6611938"/>
            <a:ext cx="64293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ts val="800"/>
              </a:spcBef>
              <a:buFont typeface="Wingdings" pitchFamily="2" charset="2"/>
              <a:buNone/>
              <a:defRPr/>
            </a:pPr>
            <a:fld id="{ADE2D989-92D0-4212-93D4-71D86E0EA1BE}" type="slidenum">
              <a:rPr lang="en-US" altLang="en-US" sz="900" smtClean="0">
                <a:solidFill>
                  <a:schemeClr val="tx1"/>
                </a:solidFill>
              </a:rPr>
              <a:pPr eaLnBrk="1" hangingPunct="1">
                <a:spcBef>
                  <a:spcPts val="800"/>
                </a:spcBef>
                <a:buFont typeface="Wingdings" pitchFamily="2" charset="2"/>
                <a:buNone/>
                <a:defRPr/>
              </a:pPr>
              <a:t>‹#›</a:t>
            </a:fld>
            <a:endParaRPr lang="en-US" altLang="en-US" sz="900">
              <a:solidFill>
                <a:schemeClr val="tx1"/>
              </a:solidFill>
            </a:endParaRPr>
          </a:p>
        </p:txBody>
      </p:sp>
      <p:sp>
        <p:nvSpPr>
          <p:cNvPr id="2" name="Title 1"/>
          <p:cNvSpPr>
            <a:spLocks noGrp="1"/>
          </p:cNvSpPr>
          <p:nvPr>
            <p:ph type="title"/>
          </p:nvPr>
        </p:nvSpPr>
        <p:spPr/>
        <p:txBody>
          <a:bodyPr/>
          <a:lstStyle>
            <a:lvl1pPr>
              <a:defRPr sz="3000"/>
            </a:lvl1pPr>
          </a:lstStyle>
          <a:p>
            <a:r>
              <a:rPr lang="en-US"/>
              <a:t>Click to edit Master title style</a:t>
            </a:r>
            <a:endParaRPr lang="en-US" dirty="0"/>
          </a:p>
        </p:txBody>
      </p:sp>
      <p:sp>
        <p:nvSpPr>
          <p:cNvPr id="3" name="Content Placeholder 2"/>
          <p:cNvSpPr>
            <a:spLocks noGrp="1"/>
          </p:cNvSpPr>
          <p:nvPr>
            <p:ph sz="half" idx="1"/>
          </p:nvPr>
        </p:nvSpPr>
        <p:spPr>
          <a:xfrm>
            <a:off x="547730" y="1647823"/>
            <a:ext cx="4024270" cy="4525963"/>
          </a:xfrm>
        </p:spPr>
        <p:txBody>
          <a:bodyPr>
            <a:normAutofit/>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47783" y="1647823"/>
            <a:ext cx="4038600" cy="4525963"/>
          </a:xfrm>
        </p:spPr>
        <p:txBody>
          <a:bodyPr>
            <a:normAutofit/>
          </a:bodyPr>
          <a:lstStyle>
            <a:lvl1pPr>
              <a:defRPr sz="2200"/>
            </a:lvl1pPr>
            <a:lvl2pPr>
              <a:defRPr sz="2000"/>
            </a:lvl2pPr>
            <a:lvl3pPr>
              <a:defRPr sz="2000"/>
            </a:lvl3pPr>
            <a:lvl4pPr>
              <a:defRPr sz="16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86937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TextBox 6"/>
          <p:cNvSpPr txBox="1">
            <a:spLocks noChangeArrowheads="1"/>
          </p:cNvSpPr>
          <p:nvPr/>
        </p:nvSpPr>
        <p:spPr bwMode="auto">
          <a:xfrm>
            <a:off x="8774113" y="6611938"/>
            <a:ext cx="64293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ts val="800"/>
              </a:spcBef>
              <a:buFont typeface="Wingdings" pitchFamily="2" charset="2"/>
              <a:buNone/>
              <a:defRPr/>
            </a:pPr>
            <a:fld id="{5660BBED-22CF-4A23-8CA1-E52F285DADB3}" type="slidenum">
              <a:rPr lang="en-US" altLang="en-US" sz="900" smtClean="0">
                <a:solidFill>
                  <a:schemeClr val="tx1"/>
                </a:solidFill>
              </a:rPr>
              <a:pPr eaLnBrk="1" hangingPunct="1">
                <a:spcBef>
                  <a:spcPts val="800"/>
                </a:spcBef>
                <a:buFont typeface="Wingdings" pitchFamily="2" charset="2"/>
                <a:buNone/>
                <a:defRPr/>
              </a:pPr>
              <a:t>‹#›</a:t>
            </a:fld>
            <a:endParaRPr lang="en-US" altLang="en-US" sz="900">
              <a:solidFill>
                <a:schemeClr val="tx1"/>
              </a:solidFill>
            </a:endParaRPr>
          </a:p>
        </p:txBody>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47730" y="1643942"/>
            <a:ext cx="4024270" cy="744427"/>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7730" y="2546048"/>
            <a:ext cx="4024270" cy="3951288"/>
          </a:xfrm>
        </p:spPr>
        <p:txBody>
          <a:bodyPr>
            <a:normAutofit/>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4608" y="1643942"/>
            <a:ext cx="4041775" cy="744427"/>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44608" y="2546048"/>
            <a:ext cx="4041775" cy="3951288"/>
          </a:xfrm>
        </p:spPr>
        <p:txBody>
          <a:bodyPr>
            <a:normAutofit/>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66260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8774113" y="6611938"/>
            <a:ext cx="64293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ts val="800"/>
              </a:spcBef>
              <a:buFont typeface="Wingdings" pitchFamily="2" charset="2"/>
              <a:buNone/>
              <a:defRPr/>
            </a:pPr>
            <a:fld id="{290C7B1A-05F7-4F14-BBB1-0B2150B7A70F}" type="slidenum">
              <a:rPr lang="en-US" altLang="en-US" sz="900" smtClean="0">
                <a:solidFill>
                  <a:schemeClr val="tx1"/>
                </a:solidFill>
              </a:rPr>
              <a:pPr eaLnBrk="1" hangingPunct="1">
                <a:spcBef>
                  <a:spcPts val="800"/>
                </a:spcBef>
                <a:buFont typeface="Wingdings" pitchFamily="2" charset="2"/>
                <a:buNone/>
                <a:defRPr/>
              </a:pPr>
              <a:t>‹#›</a:t>
            </a:fld>
            <a:endParaRPr lang="en-US" altLang="en-US" sz="900">
              <a:solidFill>
                <a:schemeClr val="tx1"/>
              </a:solidFill>
            </a:endParaRP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962100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8774113" y="6611938"/>
            <a:ext cx="64293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ts val="800"/>
              </a:spcBef>
              <a:buFont typeface="Wingdings" pitchFamily="2" charset="2"/>
              <a:buNone/>
              <a:defRPr/>
            </a:pPr>
            <a:fld id="{F78440E6-7DD9-4AAA-8BF7-D02F975E6A8F}" type="slidenum">
              <a:rPr lang="en-US" altLang="en-US" sz="900" smtClean="0">
                <a:solidFill>
                  <a:schemeClr val="tx1"/>
                </a:solidFill>
              </a:rPr>
              <a:pPr eaLnBrk="1" hangingPunct="1">
                <a:spcBef>
                  <a:spcPts val="800"/>
                </a:spcBef>
                <a:buFont typeface="Wingdings" pitchFamily="2" charset="2"/>
                <a:buNone/>
                <a:defRPr/>
              </a:pPr>
              <a:t>‹#›</a:t>
            </a:fld>
            <a:endParaRPr lang="en-US" altLang="en-US" sz="900">
              <a:solidFill>
                <a:schemeClr val="tx1"/>
              </a:solidFill>
            </a:endParaRPr>
          </a:p>
        </p:txBody>
      </p:sp>
    </p:spTree>
    <p:extLst>
      <p:ext uri="{BB962C8B-B14F-4D97-AF65-F5344CB8AC3E}">
        <p14:creationId xmlns:p14="http://schemas.microsoft.com/office/powerpoint/2010/main" val="1933678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Quote Pag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2450" y="1724026"/>
            <a:ext cx="8248650" cy="2313820"/>
          </a:xfrm>
        </p:spPr>
        <p:txBody>
          <a:bodyPr rIns="91440" bIns="45720" rtlCol="0">
            <a:normAutofit/>
          </a:bodyPr>
          <a:lstStyle>
            <a:lvl1pPr marL="227013" indent="-227013" algn="l" defTabSz="914400" rtl="0" eaLnBrk="1" latinLnBrk="0" hangingPunct="1">
              <a:spcBef>
                <a:spcPct val="20000"/>
              </a:spcBef>
              <a:buFont typeface="Wingdings" pitchFamily="2" charset="2"/>
              <a:buNone/>
              <a:defRPr lang="en-US" sz="2800" kern="1200" dirty="0" smtClean="0">
                <a:solidFill>
                  <a:schemeClr val="bg1"/>
                </a:solidFill>
                <a:latin typeface="Verdana" pitchFamily="34" charset="0"/>
                <a:ea typeface="+mn-ea"/>
                <a:cs typeface="+mn-cs"/>
              </a:defRPr>
            </a:lvl1pPr>
          </a:lstStyle>
          <a:p>
            <a:r>
              <a:rPr lang="en-US"/>
              <a:t>Click to edit Master title style</a:t>
            </a:r>
            <a:endParaRPr lang="en-US" dirty="0"/>
          </a:p>
        </p:txBody>
      </p:sp>
      <p:sp>
        <p:nvSpPr>
          <p:cNvPr id="9" name="Text Placeholder 8"/>
          <p:cNvSpPr>
            <a:spLocks noGrp="1"/>
          </p:cNvSpPr>
          <p:nvPr>
            <p:ph type="body" sz="quarter" idx="13"/>
          </p:nvPr>
        </p:nvSpPr>
        <p:spPr>
          <a:xfrm>
            <a:off x="4948238" y="4138203"/>
            <a:ext cx="3470275" cy="403225"/>
          </a:xfrm>
        </p:spPr>
        <p:txBody>
          <a:bodyPr>
            <a:normAutofit/>
          </a:bodyPr>
          <a:lstStyle>
            <a:lvl1pPr marL="0" indent="0" algn="r">
              <a:buNone/>
              <a:defRPr sz="1800" i="1">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2731751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47688" y="3206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547688" y="16510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4870" r:id="rId1"/>
    <p:sldLayoutId id="2147484871" r:id="rId2"/>
    <p:sldLayoutId id="2147484872" r:id="rId3"/>
    <p:sldLayoutId id="2147484873" r:id="rId4"/>
    <p:sldLayoutId id="2147484874" r:id="rId5"/>
    <p:sldLayoutId id="2147484875" r:id="rId6"/>
    <p:sldLayoutId id="2147484876" r:id="rId7"/>
    <p:sldLayoutId id="2147484877" r:id="rId8"/>
    <p:sldLayoutId id="2147484878" r:id="rId9"/>
    <p:sldLayoutId id="2147484879" r:id="rId10"/>
    <p:sldLayoutId id="2147484880" r:id="rId11"/>
    <p:sldLayoutId id="2147484881" r:id="rId12"/>
    <p:sldLayoutId id="2147484882" r:id="rId13"/>
    <p:sldLayoutId id="2147484883" r:id="rId14"/>
    <p:sldLayoutId id="2147484884" r:id="rId15"/>
    <p:sldLayoutId id="2147484885" r:id="rId16"/>
    <p:sldLayoutId id="2147484886" r:id="rId17"/>
    <p:sldLayoutId id="2147484887" r:id="rId18"/>
    <p:sldLayoutId id="2147484888" r:id="rId19"/>
  </p:sldLayoutIdLst>
  <p:hf hdr="0" ftr="0" dt="0"/>
  <p:txStyles>
    <p:titleStyle>
      <a:lvl1pPr algn="l" rtl="0" eaLnBrk="1" fontAlgn="base" hangingPunct="1">
        <a:lnSpc>
          <a:spcPct val="105000"/>
        </a:lnSpc>
        <a:spcBef>
          <a:spcPct val="0"/>
        </a:spcBef>
        <a:spcAft>
          <a:spcPct val="0"/>
        </a:spcAft>
        <a:defRPr lang="en-US" sz="3000" kern="1200" dirty="0">
          <a:solidFill>
            <a:schemeClr val="bg2"/>
          </a:solidFill>
          <a:latin typeface="+mj-lt"/>
          <a:ea typeface="+mj-ea"/>
          <a:cs typeface="+mj-cs"/>
        </a:defRPr>
      </a:lvl1pPr>
      <a:lvl2pPr algn="l" rtl="0" eaLnBrk="1" fontAlgn="base" hangingPunct="1">
        <a:lnSpc>
          <a:spcPct val="105000"/>
        </a:lnSpc>
        <a:spcBef>
          <a:spcPct val="0"/>
        </a:spcBef>
        <a:spcAft>
          <a:spcPct val="0"/>
        </a:spcAft>
        <a:defRPr sz="3000">
          <a:solidFill>
            <a:schemeClr val="bg2"/>
          </a:solidFill>
          <a:latin typeface="Georgia" pitchFamily="18" charset="0"/>
        </a:defRPr>
      </a:lvl2pPr>
      <a:lvl3pPr algn="l" rtl="0" eaLnBrk="1" fontAlgn="base" hangingPunct="1">
        <a:lnSpc>
          <a:spcPct val="105000"/>
        </a:lnSpc>
        <a:spcBef>
          <a:spcPct val="0"/>
        </a:spcBef>
        <a:spcAft>
          <a:spcPct val="0"/>
        </a:spcAft>
        <a:defRPr sz="3000">
          <a:solidFill>
            <a:schemeClr val="bg2"/>
          </a:solidFill>
          <a:latin typeface="Georgia" pitchFamily="18" charset="0"/>
        </a:defRPr>
      </a:lvl3pPr>
      <a:lvl4pPr algn="l" rtl="0" eaLnBrk="1" fontAlgn="base" hangingPunct="1">
        <a:lnSpc>
          <a:spcPct val="105000"/>
        </a:lnSpc>
        <a:spcBef>
          <a:spcPct val="0"/>
        </a:spcBef>
        <a:spcAft>
          <a:spcPct val="0"/>
        </a:spcAft>
        <a:defRPr sz="3000">
          <a:solidFill>
            <a:schemeClr val="bg2"/>
          </a:solidFill>
          <a:latin typeface="Georgia" pitchFamily="18" charset="0"/>
        </a:defRPr>
      </a:lvl4pPr>
      <a:lvl5pPr algn="l" rtl="0" eaLnBrk="1" fontAlgn="base" hangingPunct="1">
        <a:lnSpc>
          <a:spcPct val="105000"/>
        </a:lnSpc>
        <a:spcBef>
          <a:spcPct val="0"/>
        </a:spcBef>
        <a:spcAft>
          <a:spcPct val="0"/>
        </a:spcAft>
        <a:defRPr sz="3000">
          <a:solidFill>
            <a:schemeClr val="bg2"/>
          </a:solidFill>
          <a:latin typeface="Georgia" pitchFamily="18" charset="0"/>
        </a:defRPr>
      </a:lvl5pPr>
      <a:lvl6pPr marL="457200" algn="l" rtl="0" eaLnBrk="1" fontAlgn="base" hangingPunct="1">
        <a:lnSpc>
          <a:spcPct val="105000"/>
        </a:lnSpc>
        <a:spcBef>
          <a:spcPct val="0"/>
        </a:spcBef>
        <a:spcAft>
          <a:spcPct val="0"/>
        </a:spcAft>
        <a:defRPr sz="3200">
          <a:solidFill>
            <a:schemeClr val="tx2"/>
          </a:solidFill>
          <a:latin typeface="Georgia" pitchFamily="18" charset="0"/>
        </a:defRPr>
      </a:lvl6pPr>
      <a:lvl7pPr marL="914400" algn="l" rtl="0" eaLnBrk="1" fontAlgn="base" hangingPunct="1">
        <a:lnSpc>
          <a:spcPct val="105000"/>
        </a:lnSpc>
        <a:spcBef>
          <a:spcPct val="0"/>
        </a:spcBef>
        <a:spcAft>
          <a:spcPct val="0"/>
        </a:spcAft>
        <a:defRPr sz="3200">
          <a:solidFill>
            <a:schemeClr val="tx2"/>
          </a:solidFill>
          <a:latin typeface="Georgia" pitchFamily="18" charset="0"/>
        </a:defRPr>
      </a:lvl7pPr>
      <a:lvl8pPr marL="1371600" algn="l" rtl="0" eaLnBrk="1" fontAlgn="base" hangingPunct="1">
        <a:lnSpc>
          <a:spcPct val="105000"/>
        </a:lnSpc>
        <a:spcBef>
          <a:spcPct val="0"/>
        </a:spcBef>
        <a:spcAft>
          <a:spcPct val="0"/>
        </a:spcAft>
        <a:defRPr sz="3200">
          <a:solidFill>
            <a:schemeClr val="tx2"/>
          </a:solidFill>
          <a:latin typeface="Georgia" pitchFamily="18" charset="0"/>
        </a:defRPr>
      </a:lvl8pPr>
      <a:lvl9pPr marL="1828800" algn="l" rtl="0" eaLnBrk="1" fontAlgn="base" hangingPunct="1">
        <a:lnSpc>
          <a:spcPct val="105000"/>
        </a:lnSpc>
        <a:spcBef>
          <a:spcPct val="0"/>
        </a:spcBef>
        <a:spcAft>
          <a:spcPct val="0"/>
        </a:spcAft>
        <a:defRPr sz="3200">
          <a:solidFill>
            <a:schemeClr val="tx2"/>
          </a:solidFill>
          <a:latin typeface="Georgia" pitchFamily="18" charset="0"/>
        </a:defRPr>
      </a:lvl9pPr>
    </p:titleStyle>
    <p:bodyStyle>
      <a:lvl1pPr marL="342900" indent="-342900" algn="l" rtl="0" eaLnBrk="1" fontAlgn="base" hangingPunct="1">
        <a:spcBef>
          <a:spcPct val="0"/>
        </a:spcBef>
        <a:spcAft>
          <a:spcPts val="1200"/>
        </a:spcAft>
        <a:buFont typeface="Wingdings" pitchFamily="2" charset="2"/>
        <a:buChar char="§"/>
        <a:defRPr sz="2200" kern="1200">
          <a:solidFill>
            <a:schemeClr val="tx1"/>
          </a:solidFill>
          <a:latin typeface="Verdana" pitchFamily="34" charset="0"/>
          <a:ea typeface="+mn-ea"/>
          <a:cs typeface="+mn-cs"/>
        </a:defRPr>
      </a:lvl1pPr>
      <a:lvl2pPr marL="687388" indent="-342900" algn="l" rtl="0" eaLnBrk="1" fontAlgn="base" hangingPunct="1">
        <a:spcBef>
          <a:spcPct val="0"/>
        </a:spcBef>
        <a:spcAft>
          <a:spcPts val="1200"/>
        </a:spcAft>
        <a:buFont typeface="Verdana" pitchFamily="34" charset="0"/>
        <a:buChar char="–"/>
        <a:defRPr sz="2000" kern="1200">
          <a:solidFill>
            <a:schemeClr val="tx1"/>
          </a:solidFill>
          <a:latin typeface="Verdana" pitchFamily="34" charset="0"/>
          <a:ea typeface="+mn-ea"/>
          <a:cs typeface="+mn-cs"/>
        </a:defRPr>
      </a:lvl2pPr>
      <a:lvl3pPr marL="914400" indent="-227013" algn="l" rtl="0" eaLnBrk="1" fontAlgn="base" hangingPunct="1">
        <a:spcBef>
          <a:spcPct val="0"/>
        </a:spcBef>
        <a:spcAft>
          <a:spcPts val="1200"/>
        </a:spcAft>
        <a:buFont typeface="Arial" charset="0"/>
        <a:buChar char="•"/>
        <a:defRPr kern="1200">
          <a:solidFill>
            <a:schemeClr val="tx1"/>
          </a:solidFill>
          <a:latin typeface="Verdana" pitchFamily="34" charset="0"/>
          <a:ea typeface="+mn-ea"/>
          <a:cs typeface="+mn-cs"/>
        </a:defRPr>
      </a:lvl3pPr>
      <a:lvl4pPr marL="1141413" indent="-227013" algn="l" rtl="0" eaLnBrk="1" fontAlgn="base" hangingPunct="1">
        <a:spcBef>
          <a:spcPct val="0"/>
        </a:spcBef>
        <a:spcAft>
          <a:spcPts val="1200"/>
        </a:spcAft>
        <a:buFont typeface="Wingdings" pitchFamily="2" charset="2"/>
        <a:buChar char="§"/>
        <a:defRPr sz="1600" kern="1200">
          <a:solidFill>
            <a:schemeClr val="tx1"/>
          </a:solidFill>
          <a:latin typeface="Verdana" pitchFamily="34" charset="0"/>
          <a:ea typeface="+mn-ea"/>
          <a:cs typeface="+mn-cs"/>
        </a:defRPr>
      </a:lvl4pPr>
      <a:lvl5pPr marL="1376363" indent="-234950" algn="l" rtl="0" eaLnBrk="1" fontAlgn="base" hangingPunct="1">
        <a:spcBef>
          <a:spcPct val="0"/>
        </a:spcBef>
        <a:spcAft>
          <a:spcPts val="1200"/>
        </a:spcAft>
        <a:buFont typeface="Wingdings" pitchFamily="2" charset="2"/>
        <a:buChar char="§"/>
        <a:defRPr sz="16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evin.Grabowski@wellsfargo.com" TargetMode="Externa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mailto:Cathy.Bader@wellsfargo.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3.emf"/><Relationship Id="rId4" Type="http://schemas.openxmlformats.org/officeDocument/2006/relationships/package" Target="../embeddings/Microsoft_Excel_Worksheet.xlsx"/></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p:txBody>
          <a:bodyPr/>
          <a:lstStyle/>
          <a:p>
            <a:r>
              <a:rPr lang="en-US" altLang="en-US" sz="4200" dirty="0"/>
              <a:t>Liquidity Coverage Ratio (LCR) </a:t>
            </a:r>
            <a:br>
              <a:rPr lang="en-US" altLang="en-US" sz="4200" dirty="0"/>
            </a:br>
            <a:r>
              <a:rPr lang="en-US" altLang="en-US" sz="4200" dirty="0"/>
              <a:t>BASEL III Overview</a:t>
            </a:r>
          </a:p>
        </p:txBody>
      </p:sp>
      <p:sp>
        <p:nvSpPr>
          <p:cNvPr id="5" name="Subtitle 4"/>
          <p:cNvSpPr>
            <a:spLocks noGrp="1"/>
          </p:cNvSpPr>
          <p:nvPr>
            <p:ph type="subTitle" idx="1"/>
          </p:nvPr>
        </p:nvSpPr>
        <p:spPr/>
        <p:txBody>
          <a:bodyPr>
            <a:noAutofit/>
          </a:bodyPr>
          <a:lstStyle/>
          <a:p>
            <a:r>
              <a:rPr lang="en-US" sz="1200" dirty="0"/>
              <a:t>Kevin Grabowski– Global Product Manager</a:t>
            </a:r>
          </a:p>
          <a:p>
            <a:r>
              <a:rPr lang="en-US" sz="1200" dirty="0"/>
              <a:t>Ph. 704-715-7444</a:t>
            </a:r>
          </a:p>
          <a:p>
            <a:r>
              <a:rPr lang="en-US" sz="1200" dirty="0">
                <a:hlinkClick r:id="rId3"/>
              </a:rPr>
              <a:t>Kevin.Grabowski@wellsfargo.com</a:t>
            </a:r>
            <a:endParaRPr lang="en-US" sz="1200" dirty="0"/>
          </a:p>
          <a:p>
            <a:r>
              <a:rPr lang="en-US" sz="1200" dirty="0"/>
              <a:t>Cathy Bader- Treasury Product Consulting Mgr.</a:t>
            </a:r>
          </a:p>
          <a:p>
            <a:r>
              <a:rPr lang="en-US" sz="1200" dirty="0"/>
              <a:t>Ph. 336-732-6561</a:t>
            </a:r>
          </a:p>
          <a:p>
            <a:r>
              <a:rPr lang="en-US" sz="1200" dirty="0">
                <a:hlinkClick r:id="rId4"/>
              </a:rPr>
              <a:t>Cathy.Bader@wellsfargo.com</a:t>
            </a:r>
            <a:endParaRPr lang="en-US" sz="1200" dirty="0"/>
          </a:p>
        </p:txBody>
      </p:sp>
      <p:sp>
        <p:nvSpPr>
          <p:cNvPr id="9" name="Text Placeholder 8"/>
          <p:cNvSpPr>
            <a:spLocks noGrp="1"/>
          </p:cNvSpPr>
          <p:nvPr>
            <p:ph type="body" sz="quarter" idx="15"/>
          </p:nvPr>
        </p:nvSpPr>
        <p:spPr/>
        <p:txBody>
          <a:bodyPr/>
          <a:lstStyle/>
          <a:p>
            <a:r>
              <a:rPr lang="en-US" dirty="0"/>
              <a:t>March 16th, 2016</a:t>
            </a:r>
          </a:p>
          <a:p>
            <a:endParaRPr lang="en-US" dirty="0"/>
          </a:p>
        </p:txBody>
      </p:sp>
      <p:sp>
        <p:nvSpPr>
          <p:cNvPr id="6" name="Rectangle 6"/>
          <p:cNvSpPr>
            <a:spLocks noChangeArrowheads="1"/>
          </p:cNvSpPr>
          <p:nvPr>
            <p:custDataLst>
              <p:tags r:id="rId1"/>
            </p:custDataLst>
          </p:nvPr>
        </p:nvSpPr>
        <p:spPr bwMode="auto">
          <a:xfrm>
            <a:off x="447675" y="6308725"/>
            <a:ext cx="448231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Aft>
                <a:spcPts val="1200"/>
              </a:spcAft>
              <a:buFont typeface="Wingdings" pitchFamily="2" charset="2"/>
              <a:buChar char="§"/>
              <a:defRPr sz="2200">
                <a:solidFill>
                  <a:schemeClr val="tx1"/>
                </a:solidFill>
                <a:latin typeface="Verdana" pitchFamily="34" charset="0"/>
              </a:defRPr>
            </a:lvl1pPr>
            <a:lvl2pPr marL="742950" indent="-285750">
              <a:spcAft>
                <a:spcPts val="1200"/>
              </a:spcAft>
              <a:buFont typeface="Verdana" pitchFamily="34" charset="0"/>
              <a:buChar char="–"/>
              <a:defRPr sz="2000">
                <a:solidFill>
                  <a:schemeClr val="tx1"/>
                </a:solidFill>
                <a:latin typeface="Verdana" pitchFamily="34" charset="0"/>
              </a:defRPr>
            </a:lvl2pPr>
            <a:lvl3pPr marL="1143000" indent="-228600">
              <a:spcAft>
                <a:spcPts val="1200"/>
              </a:spcAft>
              <a:buFont typeface="Arial" charset="0"/>
              <a:buChar char="•"/>
              <a:defRPr>
                <a:solidFill>
                  <a:schemeClr val="tx1"/>
                </a:solidFill>
                <a:latin typeface="Verdana" pitchFamily="34" charset="0"/>
              </a:defRPr>
            </a:lvl3pPr>
            <a:lvl4pPr marL="1600200" indent="-228600">
              <a:spcAft>
                <a:spcPts val="1200"/>
              </a:spcAft>
              <a:buFont typeface="Wingdings" pitchFamily="2" charset="2"/>
              <a:buChar char="§"/>
              <a:defRPr sz="1600">
                <a:solidFill>
                  <a:schemeClr val="tx1"/>
                </a:solidFill>
                <a:latin typeface="Verdana" pitchFamily="34" charset="0"/>
              </a:defRPr>
            </a:lvl4pPr>
            <a:lvl5pPr marL="2057400" indent="-228600">
              <a:spcAft>
                <a:spcPts val="1200"/>
              </a:spcAft>
              <a:buFont typeface="Wingdings" pitchFamily="2" charset="2"/>
              <a:buChar char="§"/>
              <a:defRPr sz="1600">
                <a:solidFill>
                  <a:schemeClr val="tx1"/>
                </a:solidFill>
                <a:latin typeface="Verdana" pitchFamily="34" charset="0"/>
              </a:defRPr>
            </a:lvl5pPr>
            <a:lvl6pPr marL="2514600" indent="-228600" fontAlgn="base">
              <a:spcBef>
                <a:spcPct val="0"/>
              </a:spcBef>
              <a:spcAft>
                <a:spcPts val="1200"/>
              </a:spcAft>
              <a:buFont typeface="Wingdings" pitchFamily="2" charset="2"/>
              <a:buChar char="§"/>
              <a:defRPr sz="1600">
                <a:solidFill>
                  <a:schemeClr val="tx1"/>
                </a:solidFill>
                <a:latin typeface="Verdana" pitchFamily="34" charset="0"/>
              </a:defRPr>
            </a:lvl6pPr>
            <a:lvl7pPr marL="2971800" indent="-228600" fontAlgn="base">
              <a:spcBef>
                <a:spcPct val="0"/>
              </a:spcBef>
              <a:spcAft>
                <a:spcPts val="1200"/>
              </a:spcAft>
              <a:buFont typeface="Wingdings" pitchFamily="2" charset="2"/>
              <a:buChar char="§"/>
              <a:defRPr sz="1600">
                <a:solidFill>
                  <a:schemeClr val="tx1"/>
                </a:solidFill>
                <a:latin typeface="Verdana" pitchFamily="34" charset="0"/>
              </a:defRPr>
            </a:lvl7pPr>
            <a:lvl8pPr marL="3429000" indent="-228600" fontAlgn="base">
              <a:spcBef>
                <a:spcPct val="0"/>
              </a:spcBef>
              <a:spcAft>
                <a:spcPts val="1200"/>
              </a:spcAft>
              <a:buFont typeface="Wingdings" pitchFamily="2" charset="2"/>
              <a:buChar char="§"/>
              <a:defRPr sz="1600">
                <a:solidFill>
                  <a:schemeClr val="tx1"/>
                </a:solidFill>
                <a:latin typeface="Verdana" pitchFamily="34" charset="0"/>
              </a:defRPr>
            </a:lvl8pPr>
            <a:lvl9pPr marL="3886200" indent="-228600" fontAlgn="base">
              <a:spcBef>
                <a:spcPct val="0"/>
              </a:spcBef>
              <a:spcAft>
                <a:spcPts val="1200"/>
              </a:spcAft>
              <a:buFont typeface="Wingdings" pitchFamily="2" charset="2"/>
              <a:buChar char="§"/>
              <a:defRPr sz="1600">
                <a:solidFill>
                  <a:schemeClr val="tx1"/>
                </a:solidFill>
                <a:latin typeface="Verdana" pitchFamily="34" charset="0"/>
              </a:defRPr>
            </a:lvl9pPr>
          </a:lstStyle>
          <a:p>
            <a:pPr>
              <a:spcAft>
                <a:spcPct val="0"/>
              </a:spcAft>
              <a:buFontTx/>
              <a:buNone/>
            </a:pPr>
            <a:r>
              <a:rPr lang="en-US" altLang="en-US" sz="1000" dirty="0"/>
              <a:t>© 2016 Wells Fargo Bank, N.A. All rights reserved. For public use.</a:t>
            </a:r>
          </a:p>
        </p:txBody>
      </p:sp>
    </p:spTree>
    <p:extLst>
      <p:ext uri="{BB962C8B-B14F-4D97-AF65-F5344CB8AC3E}">
        <p14:creationId xmlns:p14="http://schemas.microsoft.com/office/powerpoint/2010/main" val="171609628"/>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a:t>Appendix</a:t>
            </a:r>
            <a:endParaRPr lang="en-US" altLang="en-US" dirty="0"/>
          </a:p>
        </p:txBody>
      </p:sp>
    </p:spTree>
    <p:extLst>
      <p:ext uri="{BB962C8B-B14F-4D97-AF65-F5344CB8AC3E}">
        <p14:creationId xmlns:p14="http://schemas.microsoft.com/office/powerpoint/2010/main" val="1798625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47730" y="319903"/>
            <a:ext cx="8229600" cy="567201"/>
          </a:xfrm>
        </p:spPr>
        <p:txBody>
          <a:bodyPr/>
          <a:lstStyle/>
          <a:p>
            <a:r>
              <a:rPr lang="en-US" altLang="en-US" dirty="0"/>
              <a:t>Appendix – U.S. Operational Deposit Definition </a:t>
            </a:r>
          </a:p>
        </p:txBody>
      </p:sp>
      <p:sp>
        <p:nvSpPr>
          <p:cNvPr id="3" name="Content Placeholder 2"/>
          <p:cNvSpPr>
            <a:spLocks noGrp="1"/>
          </p:cNvSpPr>
          <p:nvPr>
            <p:ph idx="1"/>
          </p:nvPr>
        </p:nvSpPr>
        <p:spPr>
          <a:xfrm>
            <a:off x="547730" y="908052"/>
            <a:ext cx="8229600" cy="5616100"/>
          </a:xfrm>
        </p:spPr>
        <p:txBody>
          <a:bodyPr>
            <a:noAutofit/>
          </a:bodyPr>
          <a:lstStyle/>
          <a:p>
            <a:pPr>
              <a:buSzPct val="110000"/>
            </a:pPr>
            <a:r>
              <a:rPr lang="en-US" sz="1400" b="1" dirty="0"/>
              <a:t>Definition</a:t>
            </a:r>
            <a:r>
              <a:rPr lang="en-US" sz="1400" dirty="0"/>
              <a:t> – Unsecured wholesale funding that is required for the bank to provide operational services as an independent third-party intermediary to a wholesale customer</a:t>
            </a:r>
            <a:endParaRPr lang="en-US" sz="1400" b="1" dirty="0"/>
          </a:p>
          <a:p>
            <a:pPr>
              <a:buSzPct val="110000"/>
            </a:pPr>
            <a:r>
              <a:rPr lang="en-US" sz="1400" b="1" dirty="0"/>
              <a:t>In order for deposits to be considered “operational” they must:</a:t>
            </a:r>
          </a:p>
          <a:p>
            <a:pPr lvl="1">
              <a:buFont typeface="+mj-lt"/>
              <a:buAutoNum type="arabicPeriod"/>
            </a:pPr>
            <a:r>
              <a:rPr lang="en-US" sz="1400" dirty="0"/>
              <a:t>Be held pursuant to a legally binding written agreement, the termination of which is subject to a minimum 30-day notice period or significant termination costs are borne by the customer </a:t>
            </a:r>
          </a:p>
          <a:p>
            <a:pPr lvl="1">
              <a:buFont typeface="+mj-lt"/>
              <a:buAutoNum type="arabicPeriod"/>
            </a:pPr>
            <a:r>
              <a:rPr lang="en-US" sz="1400" dirty="0"/>
              <a:t>Not have significant volatility in the average balance of the deposit</a:t>
            </a:r>
          </a:p>
          <a:p>
            <a:pPr lvl="1">
              <a:buFont typeface="+mj-lt"/>
              <a:buAutoNum type="arabicPeriod"/>
            </a:pPr>
            <a:r>
              <a:rPr lang="en-US" sz="1400" dirty="0"/>
              <a:t>Be held in an account designated as an </a:t>
            </a:r>
            <a:r>
              <a:rPr lang="en-US" sz="1400" dirty="0">
                <a:solidFill>
                  <a:srgbClr val="00698C"/>
                </a:solidFill>
              </a:rPr>
              <a:t>operational account </a:t>
            </a:r>
          </a:p>
          <a:p>
            <a:pPr lvl="1">
              <a:buFont typeface="+mj-lt"/>
              <a:buAutoNum type="arabicPeriod"/>
            </a:pPr>
            <a:r>
              <a:rPr lang="en-US" sz="1400" dirty="0"/>
              <a:t>Be maintained at a bank for the primary purpose of obtaining </a:t>
            </a:r>
            <a:r>
              <a:rPr lang="en-US" sz="1400" dirty="0">
                <a:solidFill>
                  <a:srgbClr val="00698C"/>
                </a:solidFill>
              </a:rPr>
              <a:t>operational services  </a:t>
            </a:r>
          </a:p>
          <a:p>
            <a:pPr lvl="1">
              <a:buFont typeface="+mj-lt"/>
              <a:buAutoNum type="arabicPeriod"/>
            </a:pPr>
            <a:r>
              <a:rPr lang="en-US" sz="1400" dirty="0"/>
              <a:t>Not be designed to create an economic incentive for the customer to maintain excess funds therein through increased revenue, reduction in fees, or other offered economic incentives</a:t>
            </a:r>
          </a:p>
          <a:p>
            <a:pPr lvl="1">
              <a:buFont typeface="+mj-lt"/>
              <a:buAutoNum type="arabicPeriod"/>
            </a:pPr>
            <a:r>
              <a:rPr lang="en-US" sz="1400" dirty="0"/>
              <a:t>Demonstrate the deposit is empirically linked to </a:t>
            </a:r>
            <a:r>
              <a:rPr lang="en-US" sz="1400" dirty="0">
                <a:solidFill>
                  <a:srgbClr val="00698C"/>
                </a:solidFill>
              </a:rPr>
              <a:t>operational services </a:t>
            </a:r>
            <a:r>
              <a:rPr lang="en-US" sz="1400" dirty="0"/>
              <a:t>and there is a methodology for any excess amounts (excess amounts need to be excluded) </a:t>
            </a:r>
          </a:p>
          <a:p>
            <a:pPr lvl="1">
              <a:buFont typeface="+mj-lt"/>
              <a:buAutoNum type="arabicPeriod"/>
            </a:pPr>
            <a:r>
              <a:rPr lang="en-US" sz="1400" dirty="0"/>
              <a:t>Not be provided in connection with the bank’s provision of </a:t>
            </a:r>
            <a:r>
              <a:rPr lang="en-US" sz="1400" dirty="0">
                <a:solidFill>
                  <a:srgbClr val="00698C"/>
                </a:solidFill>
              </a:rPr>
              <a:t>operational services </a:t>
            </a:r>
            <a:r>
              <a:rPr lang="en-US" sz="1400" dirty="0"/>
              <a:t>to an investment company, non-regulated fund, or investment adviser</a:t>
            </a:r>
          </a:p>
          <a:p>
            <a:pPr lvl="1">
              <a:buFont typeface="+mj-lt"/>
              <a:buAutoNum type="arabicPeriod"/>
            </a:pPr>
            <a:r>
              <a:rPr lang="en-US" sz="1400" dirty="0"/>
              <a:t>Not be for correspondent banking arrangements pursuant to which the bank</a:t>
            </a:r>
            <a:br>
              <a:rPr lang="en-US" sz="1400" dirty="0"/>
            </a:br>
            <a:r>
              <a:rPr lang="en-US" sz="1400" dirty="0"/>
              <a:t>(as correspondent) holds deposits owned by another depository institution bank</a:t>
            </a:r>
            <a:br>
              <a:rPr lang="en-US" sz="1400" dirty="0"/>
            </a:br>
            <a:r>
              <a:rPr lang="en-US" sz="1400" dirty="0"/>
              <a:t>(as respondent)</a:t>
            </a:r>
          </a:p>
        </p:txBody>
      </p:sp>
      <p:sp>
        <p:nvSpPr>
          <p:cNvPr id="4" name="TextBox 3"/>
          <p:cNvSpPr txBox="1"/>
          <p:nvPr/>
        </p:nvSpPr>
        <p:spPr>
          <a:xfrm>
            <a:off x="244549" y="6582217"/>
            <a:ext cx="6705600" cy="171450"/>
          </a:xfrm>
          <a:prstGeom prst="rect">
            <a:avLst/>
          </a:prstGeom>
        </p:spPr>
        <p:txBody>
          <a:bodyPr vert="horz" wrap="square" lIns="457200" tIns="0" rIns="91440" bIns="91440" rtlCol="0">
            <a:noAutofit/>
          </a:bodyPr>
          <a:lstStyle/>
          <a:p>
            <a:pPr marL="342900" indent="-342900" algn="l" defTabSz="914400" rtl="0" eaLnBrk="1" latinLnBrk="0" hangingPunct="1">
              <a:spcBef>
                <a:spcPts val="800"/>
              </a:spcBef>
            </a:pPr>
            <a:r>
              <a:rPr lang="en-US" sz="800" kern="1200" dirty="0">
                <a:solidFill>
                  <a:schemeClr val="tx1"/>
                </a:solidFill>
                <a:latin typeface="Verdana" pitchFamily="34" charset="0"/>
                <a:ea typeface="+mn-ea"/>
                <a:cs typeface="+mn-cs"/>
              </a:rPr>
              <a:t>Source: OCC, Federal Reserve Board, FDIC</a:t>
            </a:r>
          </a:p>
        </p:txBody>
      </p:sp>
    </p:spTree>
    <p:extLst>
      <p:ext uri="{BB962C8B-B14F-4D97-AF65-F5344CB8AC3E}">
        <p14:creationId xmlns:p14="http://schemas.microsoft.com/office/powerpoint/2010/main" val="3429441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Appendix – Wholesale Counterparty Types </a:t>
            </a:r>
          </a:p>
        </p:txBody>
      </p:sp>
      <p:sp>
        <p:nvSpPr>
          <p:cNvPr id="3" name="Content Placeholder 2"/>
          <p:cNvSpPr>
            <a:spLocks noGrp="1"/>
          </p:cNvSpPr>
          <p:nvPr>
            <p:ph idx="1"/>
          </p:nvPr>
        </p:nvSpPr>
        <p:spPr>
          <a:xfrm>
            <a:off x="547730" y="1091821"/>
            <a:ext cx="8229600" cy="5602451"/>
          </a:xfrm>
        </p:spPr>
        <p:txBody>
          <a:bodyPr>
            <a:noAutofit/>
          </a:bodyPr>
          <a:lstStyle/>
          <a:p>
            <a:pPr lvl="0">
              <a:buSzPct val="110000"/>
            </a:pPr>
            <a:r>
              <a:rPr lang="en-US" sz="1400" b="1" dirty="0"/>
              <a:t>Mortgage Escrow </a:t>
            </a:r>
            <a:r>
              <a:rPr lang="en-US" sz="1400" dirty="0"/>
              <a:t>– Not technically a counterparty type; 25% prescribed outflow.  No need to determine operational vs. non-operational</a:t>
            </a:r>
          </a:p>
          <a:p>
            <a:pPr lvl="0">
              <a:buSzPct val="110000"/>
            </a:pPr>
            <a:r>
              <a:rPr lang="en-US" sz="1400" b="1" dirty="0"/>
              <a:t>Public Sector Entity </a:t>
            </a:r>
            <a:r>
              <a:rPr lang="en-US" sz="1400" dirty="0"/>
              <a:t>– A state, local authority, or other governmental subdivision below the sovereign entity level</a:t>
            </a:r>
          </a:p>
          <a:p>
            <a:pPr lvl="0">
              <a:buSzPct val="110000"/>
            </a:pPr>
            <a:r>
              <a:rPr lang="en-US" sz="1400" b="1" dirty="0"/>
              <a:t>US GSE </a:t>
            </a:r>
            <a:r>
              <a:rPr lang="en-US" sz="1400" dirty="0"/>
              <a:t>– An entity established or chartered by the Federal government to serve public purposes specified by the United States Congress, but whose debt obligations are not explicitly guaranteed by the full faith and credit of the United States government.  For example, FHLMC, FNMA, FHLBs, Farm Credit</a:t>
            </a:r>
          </a:p>
          <a:p>
            <a:pPr lvl="0">
              <a:buSzPct val="110000"/>
            </a:pPr>
            <a:r>
              <a:rPr lang="en-US" sz="1400" b="1" dirty="0"/>
              <a:t>Sovereign Entity </a:t>
            </a:r>
            <a:r>
              <a:rPr lang="en-US" sz="1400" dirty="0"/>
              <a:t>– Central Government, Agency, Department, Ministry, or Central Bank of a Central Government.  Includes GNMA and other Government Guaranteed Entities</a:t>
            </a:r>
          </a:p>
          <a:p>
            <a:pPr lvl="0">
              <a:buSzPct val="110000"/>
            </a:pPr>
            <a:r>
              <a:rPr lang="en-US" sz="1400" b="1" dirty="0"/>
              <a:t>Multilateral Development Bank </a:t>
            </a:r>
            <a:r>
              <a:rPr lang="en-US" sz="1400" dirty="0"/>
              <a:t>– 15 named institutions plus any other entity that provides financing for national or regional development in which the U.S. government is a shareholder or contributing member</a:t>
            </a:r>
          </a:p>
          <a:p>
            <a:pPr lvl="0">
              <a:buSzPct val="110000"/>
            </a:pPr>
            <a:r>
              <a:rPr lang="en-US" sz="1400" b="1" dirty="0"/>
              <a:t>Bank</a:t>
            </a:r>
            <a:r>
              <a:rPr lang="en-US" sz="1400" dirty="0"/>
              <a:t> – Bank, Credit Union, Foreign Bank, Depository Institution, Industrial Bank, Bank Holding Company, Covered Depository Institution Holding Company, Depository Institution Holding Company, Saving and Loan Holding Company, Industrial Loan Company</a:t>
            </a:r>
          </a:p>
          <a:p>
            <a:pPr lvl="0">
              <a:buSzPct val="110000"/>
            </a:pPr>
            <a:r>
              <a:rPr lang="en-US" sz="1400" b="1" dirty="0"/>
              <a:t>Non-Bank Financial Institution </a:t>
            </a:r>
            <a:r>
              <a:rPr lang="en-US" sz="1400" dirty="0"/>
              <a:t>– Insurance Company, Securities Holding Company, Broker or Dealer, Futures Commission Merchant, Swap Dealer, Security-based Swap Dealer, Designated Financial Market Utility</a:t>
            </a:r>
          </a:p>
          <a:p>
            <a:endParaRPr lang="en-US" sz="1400" dirty="0"/>
          </a:p>
        </p:txBody>
      </p:sp>
      <p:sp>
        <p:nvSpPr>
          <p:cNvPr id="4" name="TextBox 3"/>
          <p:cNvSpPr txBox="1"/>
          <p:nvPr/>
        </p:nvSpPr>
        <p:spPr>
          <a:xfrm>
            <a:off x="0" y="6523074"/>
            <a:ext cx="6705600" cy="171450"/>
          </a:xfrm>
          <a:prstGeom prst="rect">
            <a:avLst/>
          </a:prstGeom>
        </p:spPr>
        <p:txBody>
          <a:bodyPr vert="horz" wrap="square" lIns="457200" tIns="0" rIns="91440" bIns="91440" rtlCol="0">
            <a:noAutofit/>
          </a:bodyPr>
          <a:lstStyle/>
          <a:p>
            <a:pPr marL="342900" indent="-342900" algn="l" defTabSz="914400" rtl="0" eaLnBrk="1" latinLnBrk="0" hangingPunct="1">
              <a:spcBef>
                <a:spcPts val="800"/>
              </a:spcBef>
            </a:pPr>
            <a:r>
              <a:rPr lang="en-US" sz="800" kern="1200" dirty="0">
                <a:solidFill>
                  <a:schemeClr val="tx1"/>
                </a:solidFill>
                <a:latin typeface="Verdana" pitchFamily="34" charset="0"/>
                <a:ea typeface="+mn-ea"/>
                <a:cs typeface="+mn-cs"/>
              </a:rPr>
              <a:t>Source: OCC, Federal Reserve Board, FDIC</a:t>
            </a:r>
          </a:p>
        </p:txBody>
      </p:sp>
    </p:spTree>
    <p:extLst>
      <p:ext uri="{BB962C8B-B14F-4D97-AF65-F5344CB8AC3E}">
        <p14:creationId xmlns:p14="http://schemas.microsoft.com/office/powerpoint/2010/main" val="3735507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Appendix – Wholesale Counterparty Types </a:t>
            </a:r>
            <a:endParaRPr lang="en-US" altLang="en-US" dirty="0"/>
          </a:p>
        </p:txBody>
      </p:sp>
      <p:sp>
        <p:nvSpPr>
          <p:cNvPr id="3" name="Content Placeholder 2"/>
          <p:cNvSpPr>
            <a:spLocks noGrp="1"/>
          </p:cNvSpPr>
          <p:nvPr>
            <p:ph idx="1"/>
          </p:nvPr>
        </p:nvSpPr>
        <p:spPr>
          <a:xfrm>
            <a:off x="547730" y="996128"/>
            <a:ext cx="8229600" cy="5602451"/>
          </a:xfrm>
        </p:spPr>
        <p:txBody>
          <a:bodyPr>
            <a:noAutofit/>
          </a:bodyPr>
          <a:lstStyle/>
          <a:p>
            <a:pPr lvl="0">
              <a:buSzPct val="110000"/>
            </a:pPr>
            <a:r>
              <a:rPr lang="en-US" sz="1400" b="1" dirty="0"/>
              <a:t>Pension Fund </a:t>
            </a:r>
            <a:r>
              <a:rPr lang="en-US" sz="1400" dirty="0"/>
              <a:t>– Employee benefit plan as defined in paragraphs (3) and (32) of section 3 of the Employee Retirement Income and Security Act of 1974 (29 U.S.C. 1001 et seq.), a “governmental plan” (as defined in 29 U.S.C. 1002(32)) that complies with the tax deferral qualification requirements provided in the Internal Revenue Code, or any similar employee benefit plan established under the laws of a foreign jurisdiction</a:t>
            </a:r>
          </a:p>
          <a:p>
            <a:pPr lvl="0">
              <a:buSzPct val="110000"/>
            </a:pPr>
            <a:r>
              <a:rPr lang="en-US" sz="1400" b="1" dirty="0"/>
              <a:t>Investment Adviser </a:t>
            </a:r>
            <a:r>
              <a:rPr lang="en-US" sz="1400" dirty="0"/>
              <a:t>– A company registered with the SEC as an investment adviser under the Investment Advisers Act of 1940 (15 U.S.C. 80b-1 et seq.), or foreign equivalents of such company</a:t>
            </a:r>
          </a:p>
          <a:p>
            <a:pPr lvl="0">
              <a:buSzPct val="110000"/>
            </a:pPr>
            <a:r>
              <a:rPr lang="en-US" sz="1400" b="1" dirty="0"/>
              <a:t>Investment Company </a:t>
            </a:r>
            <a:r>
              <a:rPr lang="en-US" sz="1400" dirty="0"/>
              <a:t>– A company registered with the SEC under the Investment Company Act of 1940 (15 U.S.C. 80a-1 et seq.) or foreign equivalents of such company  (Money Market Funds and Mutual Funds.)</a:t>
            </a:r>
          </a:p>
          <a:p>
            <a:pPr lvl="0">
              <a:buSzPct val="110000"/>
            </a:pPr>
            <a:r>
              <a:rPr lang="en-US" sz="1400" b="1" dirty="0"/>
              <a:t>Non-Regulated Fund </a:t>
            </a:r>
            <a:r>
              <a:rPr lang="en-US" sz="1400" dirty="0"/>
              <a:t>– Any hedge fund or private equity fund whose investment adviser is required to file SEC Form PF (Reporting Form for Investment Advisers to Private Funds and Certain Commodity Pool Operators and Commodity Trading Advisors), and any consolidated subsidiary of such fund, other than a small business investment company as defined in section 102 of the Small Business Investment Act of 1958 (15 U.S.C. 661 et seq.)</a:t>
            </a:r>
          </a:p>
          <a:p>
            <a:pPr lvl="0">
              <a:buSzPct val="110000"/>
            </a:pPr>
            <a:r>
              <a:rPr lang="en-US" sz="1400" b="1" dirty="0"/>
              <a:t>Special Purpose Entity </a:t>
            </a:r>
            <a:r>
              <a:rPr lang="en-US" sz="1400" dirty="0"/>
              <a:t>– A company organized for a specific purpose, the activities of which are significantly limited to those appropriate to accomplish a specific purpose, and the structure of which is intended to isolate the credit risk of the special purpose entity</a:t>
            </a:r>
          </a:p>
          <a:p>
            <a:pPr>
              <a:buSzPct val="110000"/>
            </a:pPr>
            <a:r>
              <a:rPr lang="en-US" sz="1400" b="1" dirty="0"/>
              <a:t>Non-Financial Corporate </a:t>
            </a:r>
            <a:r>
              <a:rPr lang="en-US" sz="1400" dirty="0"/>
              <a:t>– All other entities</a:t>
            </a:r>
          </a:p>
        </p:txBody>
      </p:sp>
      <p:sp>
        <p:nvSpPr>
          <p:cNvPr id="4" name="TextBox 3"/>
          <p:cNvSpPr txBox="1"/>
          <p:nvPr/>
        </p:nvSpPr>
        <p:spPr>
          <a:xfrm>
            <a:off x="0" y="6533707"/>
            <a:ext cx="6705600" cy="171450"/>
          </a:xfrm>
          <a:prstGeom prst="rect">
            <a:avLst/>
          </a:prstGeom>
        </p:spPr>
        <p:txBody>
          <a:bodyPr vert="horz" wrap="square" lIns="457200" tIns="0" rIns="91440" bIns="91440" rtlCol="0">
            <a:noAutofit/>
          </a:bodyPr>
          <a:lstStyle/>
          <a:p>
            <a:pPr marL="342900" indent="-342900" algn="l" defTabSz="914400" rtl="0" eaLnBrk="1" latinLnBrk="0" hangingPunct="1">
              <a:spcBef>
                <a:spcPts val="800"/>
              </a:spcBef>
            </a:pPr>
            <a:r>
              <a:rPr lang="en-US" sz="800" kern="1200" dirty="0">
                <a:solidFill>
                  <a:schemeClr val="tx1"/>
                </a:solidFill>
                <a:latin typeface="Verdana" pitchFamily="34" charset="0"/>
                <a:ea typeface="+mn-ea"/>
                <a:cs typeface="+mn-cs"/>
              </a:rPr>
              <a:t>Source: OCC, Federal Reserve Board, FDIC</a:t>
            </a:r>
          </a:p>
        </p:txBody>
      </p:sp>
    </p:spTree>
    <p:extLst>
      <p:ext uri="{BB962C8B-B14F-4D97-AF65-F5344CB8AC3E}">
        <p14:creationId xmlns:p14="http://schemas.microsoft.com/office/powerpoint/2010/main" val="789987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547730" y="1022822"/>
            <a:ext cx="4677413" cy="3468367"/>
          </a:xfrm>
        </p:spPr>
        <p:txBody>
          <a:bodyPr>
            <a:noAutofit/>
          </a:bodyPr>
          <a:lstStyle/>
          <a:p>
            <a:pPr marL="0" indent="0">
              <a:buNone/>
            </a:pPr>
            <a:r>
              <a:rPr lang="en-US" sz="1600" b="1" dirty="0"/>
              <a:t>BASEL III is a comprehensive set of reform measures designed to improve the regulation, supervision and risk management within the banking sector</a:t>
            </a:r>
          </a:p>
          <a:p>
            <a:r>
              <a:rPr lang="en-US" sz="1600" dirty="0"/>
              <a:t>Internationally agreed upon measures will strengthen risk weighted capital requirements</a:t>
            </a:r>
          </a:p>
          <a:p>
            <a:r>
              <a:rPr lang="en-US" sz="1600" dirty="0"/>
              <a:t>Introduced two new standards; Leverage Ratio and LCR</a:t>
            </a:r>
          </a:p>
          <a:p>
            <a:r>
              <a:rPr lang="en-US" sz="1600" dirty="0"/>
              <a:t>Designed to ensure banks have adequate capital and stable sources of funding to withstand a crisis</a:t>
            </a:r>
          </a:p>
        </p:txBody>
      </p:sp>
      <p:sp>
        <p:nvSpPr>
          <p:cNvPr id="2" name="Title 1"/>
          <p:cNvSpPr>
            <a:spLocks noGrp="1"/>
          </p:cNvSpPr>
          <p:nvPr>
            <p:ph type="title"/>
          </p:nvPr>
        </p:nvSpPr>
        <p:spPr/>
        <p:txBody>
          <a:bodyPr/>
          <a:lstStyle/>
          <a:p>
            <a:r>
              <a:rPr lang="en-US" dirty="0"/>
              <a:t>BASEL III /Liquidity Coverage Ratio</a:t>
            </a:r>
          </a:p>
        </p:txBody>
      </p:sp>
      <p:grpSp>
        <p:nvGrpSpPr>
          <p:cNvPr id="22" name="Group 21"/>
          <p:cNvGrpSpPr/>
          <p:nvPr/>
        </p:nvGrpSpPr>
        <p:grpSpPr>
          <a:xfrm>
            <a:off x="5424860" y="966874"/>
            <a:ext cx="3353416" cy="3353416"/>
            <a:chOff x="5547692" y="748506"/>
            <a:chExt cx="3353416" cy="3353416"/>
          </a:xfrm>
        </p:grpSpPr>
        <p:sp>
          <p:nvSpPr>
            <p:cNvPr id="8" name="TextBox 7"/>
            <p:cNvSpPr txBox="1"/>
            <p:nvPr/>
          </p:nvSpPr>
          <p:spPr>
            <a:xfrm>
              <a:off x="6183308" y="2371686"/>
              <a:ext cx="1407486" cy="738664"/>
            </a:xfrm>
            <a:prstGeom prst="rect">
              <a:avLst/>
            </a:prstGeom>
            <a:noFill/>
          </p:spPr>
          <p:txBody>
            <a:bodyPr wrap="square" rtlCol="0">
              <a:spAutoFit/>
            </a:bodyPr>
            <a:lstStyle/>
            <a:p>
              <a:pPr algn="ctr"/>
              <a:r>
                <a:rPr lang="en-US" sz="1400" b="1" dirty="0">
                  <a:solidFill>
                    <a:srgbClr val="CE4C00"/>
                  </a:solidFill>
                </a:rPr>
                <a:t>Limit</a:t>
              </a:r>
            </a:p>
            <a:p>
              <a:pPr algn="ctr"/>
              <a:r>
                <a:rPr lang="en-US" sz="1400" b="1" dirty="0">
                  <a:solidFill>
                    <a:srgbClr val="CE4C00"/>
                  </a:solidFill>
                </a:rPr>
                <a:t>systematic</a:t>
              </a:r>
            </a:p>
            <a:p>
              <a:pPr algn="ctr"/>
              <a:r>
                <a:rPr lang="en-US" sz="1400" b="1" dirty="0">
                  <a:solidFill>
                    <a:srgbClr val="CE4C00"/>
                  </a:solidFill>
                </a:rPr>
                <a:t>risk</a:t>
              </a:r>
            </a:p>
          </p:txBody>
        </p:sp>
        <p:grpSp>
          <p:nvGrpSpPr>
            <p:cNvPr id="21" name="Group 20"/>
            <p:cNvGrpSpPr/>
            <p:nvPr/>
          </p:nvGrpSpPr>
          <p:grpSpPr>
            <a:xfrm>
              <a:off x="5547692" y="748506"/>
              <a:ext cx="3353416" cy="3353416"/>
              <a:chOff x="5547692" y="748506"/>
              <a:chExt cx="3353416" cy="3353416"/>
            </a:xfrm>
          </p:grpSpPr>
          <p:pic>
            <p:nvPicPr>
              <p:cNvPr id="337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7692" y="748506"/>
                <a:ext cx="3353416" cy="33534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 name="TextBox 56"/>
              <p:cNvSpPr txBox="1"/>
              <p:nvPr/>
            </p:nvSpPr>
            <p:spPr>
              <a:xfrm rot="3600000">
                <a:off x="6500206" y="1914502"/>
                <a:ext cx="1448578" cy="1330175"/>
              </a:xfrm>
              <a:prstGeom prst="rect">
                <a:avLst/>
              </a:prstGeom>
            </p:spPr>
            <p:txBody>
              <a:bodyPr vert="horz" wrap="square" lIns="91440" tIns="45720" rIns="91440" bIns="45720" rtlCol="0">
                <a:prstTxWarp prst="textArchUp">
                  <a:avLst>
                    <a:gd name="adj" fmla="val 6930995"/>
                  </a:avLst>
                </a:prstTxWarp>
                <a:normAutofit/>
              </a:bodyPr>
              <a:lstStyle/>
              <a:p>
                <a:pPr algn="ctr" defTabSz="914400" rtl="0" eaLnBrk="1" latinLnBrk="0" hangingPunct="1">
                  <a:spcBef>
                    <a:spcPts val="800"/>
                  </a:spcBef>
                </a:pPr>
                <a:r>
                  <a:rPr lang="en-US" sz="1400" b="1" kern="1200" dirty="0">
                    <a:solidFill>
                      <a:schemeClr val="bg1"/>
                    </a:solidFill>
                    <a:latin typeface="Verdana" pitchFamily="34" charset="0"/>
                    <a:ea typeface="+mn-ea"/>
                    <a:cs typeface="+mn-cs"/>
                  </a:rPr>
                  <a:t>Liquidity</a:t>
                </a:r>
              </a:p>
            </p:txBody>
          </p:sp>
          <p:sp>
            <p:nvSpPr>
              <p:cNvPr id="59" name="TextBox 58"/>
              <p:cNvSpPr txBox="1"/>
              <p:nvPr/>
            </p:nvSpPr>
            <p:spPr>
              <a:xfrm>
                <a:off x="6183307" y="2425214"/>
                <a:ext cx="1448578" cy="1330175"/>
              </a:xfrm>
              <a:prstGeom prst="rect">
                <a:avLst/>
              </a:prstGeom>
            </p:spPr>
            <p:txBody>
              <a:bodyPr vert="horz" wrap="square" lIns="91440" tIns="45720" rIns="91440" bIns="45720" rtlCol="0">
                <a:prstTxWarp prst="textArchDown">
                  <a:avLst/>
                </a:prstTxWarp>
                <a:normAutofit/>
              </a:bodyPr>
              <a:lstStyle/>
              <a:p>
                <a:pPr algn="ctr" defTabSz="914400" rtl="0" eaLnBrk="1" latinLnBrk="0" hangingPunct="1">
                  <a:spcBef>
                    <a:spcPts val="800"/>
                  </a:spcBef>
                </a:pPr>
                <a:r>
                  <a:rPr lang="en-US" sz="1400" b="1" kern="1200" dirty="0">
                    <a:solidFill>
                      <a:schemeClr val="bg1"/>
                    </a:solidFill>
                    <a:latin typeface="Verdana" pitchFamily="34" charset="0"/>
                    <a:ea typeface="+mn-ea"/>
                    <a:cs typeface="+mn-cs"/>
                  </a:rPr>
                  <a:t>Leverage</a:t>
                </a:r>
              </a:p>
            </p:txBody>
          </p:sp>
          <p:sp>
            <p:nvSpPr>
              <p:cNvPr id="60" name="TextBox 59"/>
              <p:cNvSpPr txBox="1"/>
              <p:nvPr/>
            </p:nvSpPr>
            <p:spPr>
              <a:xfrm rot="17969818">
                <a:off x="5659221" y="1937221"/>
                <a:ext cx="1696385" cy="1165799"/>
              </a:xfrm>
              <a:prstGeom prst="rect">
                <a:avLst/>
              </a:prstGeom>
            </p:spPr>
            <p:txBody>
              <a:bodyPr vert="horz" wrap="square" lIns="91440" tIns="45720" rIns="91440" bIns="45720" rtlCol="0">
                <a:prstTxWarp prst="textArchUp">
                  <a:avLst>
                    <a:gd name="adj" fmla="val 6930995"/>
                  </a:avLst>
                </a:prstTxWarp>
                <a:normAutofit/>
              </a:bodyPr>
              <a:lstStyle/>
              <a:p>
                <a:pPr algn="ctr" defTabSz="914400" rtl="0" eaLnBrk="1" latinLnBrk="0" hangingPunct="1">
                  <a:spcBef>
                    <a:spcPts val="800"/>
                  </a:spcBef>
                </a:pPr>
                <a:r>
                  <a:rPr lang="en-US" sz="1400" b="1" kern="1200" dirty="0">
                    <a:solidFill>
                      <a:schemeClr val="bg1"/>
                    </a:solidFill>
                    <a:latin typeface="Verdana" pitchFamily="34" charset="0"/>
                    <a:ea typeface="+mn-ea"/>
                    <a:cs typeface="+mn-cs"/>
                  </a:rPr>
                  <a:t>Risk-Based Capital</a:t>
                </a:r>
              </a:p>
            </p:txBody>
          </p:sp>
          <p:sp>
            <p:nvSpPr>
              <p:cNvPr id="61" name="TextBox 60"/>
              <p:cNvSpPr txBox="1"/>
              <p:nvPr/>
            </p:nvSpPr>
            <p:spPr>
              <a:xfrm rot="1853624">
                <a:off x="6866505" y="1370082"/>
                <a:ext cx="1448578" cy="347123"/>
              </a:xfrm>
              <a:prstGeom prst="rect">
                <a:avLst/>
              </a:prstGeom>
            </p:spPr>
            <p:txBody>
              <a:bodyPr vert="horz" wrap="square" lIns="0" tIns="0" rIns="0" bIns="0" rtlCol="0">
                <a:prstTxWarp prst="textArchUp">
                  <a:avLst>
                    <a:gd name="adj" fmla="val 6930995"/>
                  </a:avLst>
                </a:prstTxWarp>
                <a:noAutofit/>
              </a:bodyPr>
              <a:lstStyle/>
              <a:p>
                <a:pPr algn="ctr" defTabSz="914400" rtl="0" eaLnBrk="1" latinLnBrk="0" hangingPunct="1">
                  <a:spcBef>
                    <a:spcPts val="800"/>
                  </a:spcBef>
                </a:pPr>
                <a:r>
                  <a:rPr lang="en-US" sz="900" b="1" kern="1200" dirty="0">
                    <a:solidFill>
                      <a:schemeClr val="bg1"/>
                    </a:solidFill>
                    <a:cs typeface="+mn-cs"/>
                  </a:rPr>
                  <a:t>Net Stable Funding Ratio</a:t>
                </a:r>
                <a:br>
                  <a:rPr lang="en-US" sz="900" b="1" kern="1200" dirty="0">
                    <a:solidFill>
                      <a:schemeClr val="bg1"/>
                    </a:solidFill>
                    <a:cs typeface="+mn-cs"/>
                  </a:rPr>
                </a:br>
                <a:r>
                  <a:rPr lang="en-US" sz="900" dirty="0">
                    <a:solidFill>
                      <a:schemeClr val="bg1"/>
                    </a:solidFill>
                    <a:cs typeface="+mn-cs"/>
                  </a:rPr>
                  <a:t>Long term outlook</a:t>
                </a:r>
                <a:endParaRPr lang="en-US" sz="900" kern="1200" dirty="0">
                  <a:solidFill>
                    <a:schemeClr val="bg1"/>
                  </a:solidFill>
                  <a:cs typeface="+mn-cs"/>
                </a:endParaRPr>
              </a:p>
            </p:txBody>
          </p:sp>
          <p:sp>
            <p:nvSpPr>
              <p:cNvPr id="62" name="TextBox 61"/>
              <p:cNvSpPr txBox="1"/>
              <p:nvPr/>
            </p:nvSpPr>
            <p:spPr>
              <a:xfrm rot="5400000">
                <a:off x="7574351" y="2572142"/>
                <a:ext cx="1448578" cy="347123"/>
              </a:xfrm>
              <a:prstGeom prst="rect">
                <a:avLst/>
              </a:prstGeom>
            </p:spPr>
            <p:txBody>
              <a:bodyPr vert="horz" wrap="square" lIns="0" tIns="0" rIns="0" bIns="0" rtlCol="0">
                <a:prstTxWarp prst="textArchUp">
                  <a:avLst>
                    <a:gd name="adj" fmla="val 6930995"/>
                  </a:avLst>
                </a:prstTxWarp>
                <a:noAutofit/>
              </a:bodyPr>
              <a:lstStyle/>
              <a:p>
                <a:pPr algn="ctr" defTabSz="914400" rtl="0" eaLnBrk="1" latinLnBrk="0" hangingPunct="1">
                  <a:spcBef>
                    <a:spcPts val="800"/>
                  </a:spcBef>
                </a:pPr>
                <a:r>
                  <a:rPr lang="en-US" sz="900" b="1" dirty="0">
                    <a:solidFill>
                      <a:schemeClr val="bg1"/>
                    </a:solidFill>
                    <a:cs typeface="+mn-cs"/>
                  </a:rPr>
                  <a:t>Liquidity Coverage Rate</a:t>
                </a:r>
                <a:br>
                  <a:rPr lang="en-US" sz="900" b="1" dirty="0">
                    <a:solidFill>
                      <a:schemeClr val="bg1"/>
                    </a:solidFill>
                    <a:cs typeface="+mn-cs"/>
                  </a:rPr>
                </a:br>
                <a:r>
                  <a:rPr lang="en-US" sz="900" dirty="0">
                    <a:solidFill>
                      <a:schemeClr val="bg1"/>
                    </a:solidFill>
                    <a:cs typeface="+mn-cs"/>
                  </a:rPr>
                  <a:t>Short term outlook</a:t>
                </a:r>
                <a:endParaRPr lang="en-US" sz="900" kern="1200" dirty="0">
                  <a:solidFill>
                    <a:schemeClr val="bg1"/>
                  </a:solidFill>
                  <a:cs typeface="+mn-cs"/>
                </a:endParaRPr>
              </a:p>
            </p:txBody>
          </p:sp>
        </p:grpSp>
      </p:grpSp>
      <p:sp>
        <p:nvSpPr>
          <p:cNvPr id="23" name="TextBox 22"/>
          <p:cNvSpPr txBox="1"/>
          <p:nvPr/>
        </p:nvSpPr>
        <p:spPr>
          <a:xfrm>
            <a:off x="439388" y="4527115"/>
            <a:ext cx="8461720" cy="2065071"/>
          </a:xfrm>
          <a:prstGeom prst="rect">
            <a:avLst/>
          </a:prstGeom>
        </p:spPr>
        <p:txBody>
          <a:bodyPr vert="horz" wrap="square" lIns="91440" tIns="45720" rIns="91440" bIns="45720" rtlCol="0">
            <a:noAutofit/>
          </a:bodyPr>
          <a:lstStyle/>
          <a:p>
            <a:pPr lvl="0">
              <a:spcBef>
                <a:spcPts val="0"/>
              </a:spcBef>
              <a:spcAft>
                <a:spcPts val="1200"/>
              </a:spcAft>
            </a:pPr>
            <a:r>
              <a:rPr lang="en-US" sz="1600" b="1" dirty="0">
                <a:solidFill>
                  <a:srgbClr val="000000"/>
                </a:solidFill>
                <a:cs typeface="+mn-cs"/>
              </a:rPr>
              <a:t>The regulations will have an impact on banks and their clients </a:t>
            </a:r>
          </a:p>
          <a:p>
            <a:pPr marL="342900" lvl="0" indent="-342900">
              <a:spcBef>
                <a:spcPts val="0"/>
              </a:spcBef>
              <a:spcAft>
                <a:spcPts val="1200"/>
              </a:spcAft>
              <a:buFont typeface="Wingdings" pitchFamily="2" charset="2"/>
              <a:buChar char="§"/>
            </a:pPr>
            <a:r>
              <a:rPr lang="en-US" sz="1600" dirty="0">
                <a:solidFill>
                  <a:srgbClr val="000000"/>
                </a:solidFill>
                <a:cs typeface="+mn-cs"/>
              </a:rPr>
              <a:t>Customers can expect:</a:t>
            </a:r>
          </a:p>
          <a:p>
            <a:pPr marL="687388" lvl="1" indent="-342900">
              <a:spcBef>
                <a:spcPts val="0"/>
              </a:spcBef>
              <a:spcAft>
                <a:spcPts val="1200"/>
              </a:spcAft>
              <a:buFont typeface="Verdana" pitchFamily="34" charset="0"/>
              <a:buChar char="–"/>
            </a:pPr>
            <a:r>
              <a:rPr lang="en-US" sz="1400" dirty="0">
                <a:solidFill>
                  <a:srgbClr val="000000"/>
                </a:solidFill>
                <a:cs typeface="+mn-cs"/>
              </a:rPr>
              <a:t>A push for deeper relationships from their bank including a mix of products and services</a:t>
            </a:r>
          </a:p>
          <a:p>
            <a:pPr marL="687388" lvl="1" indent="-342900">
              <a:spcBef>
                <a:spcPts val="0"/>
              </a:spcBef>
              <a:spcAft>
                <a:spcPts val="1200"/>
              </a:spcAft>
              <a:buFont typeface="Verdana" pitchFamily="34" charset="0"/>
              <a:buChar char="–"/>
            </a:pPr>
            <a:r>
              <a:rPr lang="en-US" sz="1400" dirty="0">
                <a:solidFill>
                  <a:srgbClr val="000000"/>
                </a:solidFill>
                <a:cs typeface="+mn-cs"/>
              </a:rPr>
              <a:t>The market adapting to provide new and different banking services</a:t>
            </a:r>
          </a:p>
          <a:p>
            <a:pPr marL="687388" lvl="1" indent="-342900">
              <a:spcBef>
                <a:spcPts val="0"/>
              </a:spcBef>
              <a:spcAft>
                <a:spcPts val="1200"/>
              </a:spcAft>
              <a:buFont typeface="Verdana" pitchFamily="34" charset="0"/>
              <a:buChar char="–"/>
            </a:pPr>
            <a:r>
              <a:rPr lang="en-US" sz="1400" dirty="0">
                <a:solidFill>
                  <a:srgbClr val="000000"/>
                </a:solidFill>
                <a:cs typeface="+mn-cs"/>
              </a:rPr>
              <a:t>Competition for LCR ‘friendly’ deposits</a:t>
            </a:r>
            <a:endParaRPr lang="en-US" sz="1400" kern="1200" dirty="0">
              <a:solidFill>
                <a:schemeClr val="tx1"/>
              </a:solidFill>
              <a:latin typeface="Verdana" pitchFamily="34" charset="0"/>
              <a:ea typeface="+mn-ea"/>
              <a:cs typeface="+mn-cs"/>
            </a:endParaRPr>
          </a:p>
        </p:txBody>
      </p:sp>
      <p:sp>
        <p:nvSpPr>
          <p:cNvPr id="3" name="TextBox 2"/>
          <p:cNvSpPr txBox="1"/>
          <p:nvPr/>
        </p:nvSpPr>
        <p:spPr>
          <a:xfrm>
            <a:off x="276447" y="6592186"/>
            <a:ext cx="8293395" cy="191386"/>
          </a:xfrm>
          <a:prstGeom prst="rect">
            <a:avLst/>
          </a:prstGeom>
        </p:spPr>
        <p:txBody>
          <a:bodyPr vert="horz" wrap="square" lIns="91440" tIns="45720" rIns="91440" bIns="45720" rtlCol="0">
            <a:normAutofit fontScale="55000" lnSpcReduction="20000"/>
          </a:bodyPr>
          <a:lstStyle/>
          <a:p>
            <a:pPr algn="l" defTabSz="914400" rtl="0" eaLnBrk="1" latinLnBrk="0" hangingPunct="1">
              <a:spcBef>
                <a:spcPts val="800"/>
              </a:spcBef>
            </a:pPr>
            <a:r>
              <a:rPr lang="en-US" sz="1400" kern="1200" dirty="0">
                <a:solidFill>
                  <a:schemeClr val="tx1"/>
                </a:solidFill>
                <a:latin typeface="Verdana" pitchFamily="34" charset="0"/>
                <a:ea typeface="+mn-ea"/>
                <a:cs typeface="+mn-cs"/>
              </a:rPr>
              <a:t>Source: Basel Committee on Banking Supervision, Bank of International Settlements, BOAML</a:t>
            </a:r>
          </a:p>
        </p:txBody>
      </p:sp>
    </p:spTree>
    <p:extLst>
      <p:ext uri="{BB962C8B-B14F-4D97-AF65-F5344CB8AC3E}">
        <p14:creationId xmlns:p14="http://schemas.microsoft.com/office/powerpoint/2010/main" val="286287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BASEL III /Liquidity Coverage Ratio</a:t>
            </a:r>
            <a:endParaRPr lang="en-US" dirty="0"/>
          </a:p>
        </p:txBody>
      </p:sp>
      <p:sp>
        <p:nvSpPr>
          <p:cNvPr id="3" name="Content Placeholder 2"/>
          <p:cNvSpPr>
            <a:spLocks noGrp="1"/>
          </p:cNvSpPr>
          <p:nvPr>
            <p:ph idx="1"/>
          </p:nvPr>
        </p:nvSpPr>
        <p:spPr>
          <a:xfrm>
            <a:off x="547730" y="1073394"/>
            <a:ext cx="8229600" cy="3757913"/>
          </a:xfrm>
        </p:spPr>
        <p:txBody>
          <a:bodyPr>
            <a:normAutofit/>
          </a:bodyPr>
          <a:lstStyle/>
          <a:p>
            <a:pPr marL="0" indent="0">
              <a:buNone/>
            </a:pPr>
            <a:r>
              <a:rPr lang="en-US" sz="2000" dirty="0"/>
              <a:t>The LCR is a component of the Basel III liquidity standards. </a:t>
            </a:r>
          </a:p>
          <a:p>
            <a:r>
              <a:rPr lang="en-US" sz="2000" dirty="0"/>
              <a:t>It is a measure requiring banks to hold High Quality Liquid Assets (HQLA) at least equal to projected net cash outflows over a 30 day macro stress scenario</a:t>
            </a:r>
          </a:p>
          <a:p>
            <a:r>
              <a:rPr lang="en-US" sz="2000" dirty="0"/>
              <a:t>The objective of the new capital rules and specifically the LCR is:</a:t>
            </a:r>
          </a:p>
          <a:p>
            <a:pPr lvl="1"/>
            <a:r>
              <a:rPr lang="en-US" sz="1800" dirty="0"/>
              <a:t>To improve institutions ability to withstand periods of economic stress and function as financial intermediaries during those periods</a:t>
            </a:r>
          </a:p>
          <a:p>
            <a:pPr lvl="1"/>
            <a:r>
              <a:rPr lang="en-US" sz="1800" dirty="0"/>
              <a:t>Better reflect an institutions risk profile</a:t>
            </a:r>
          </a:p>
          <a:p>
            <a:pPr lvl="1"/>
            <a:endParaRPr lang="en-US" sz="1800" dirty="0"/>
          </a:p>
          <a:p>
            <a:pPr lvl="1"/>
            <a:endParaRPr lang="en-US" sz="1800" dirty="0"/>
          </a:p>
          <a:p>
            <a:pPr lvl="1"/>
            <a:endParaRPr lang="en-US" sz="1800" dirty="0"/>
          </a:p>
        </p:txBody>
      </p:sp>
      <p:graphicFrame>
        <p:nvGraphicFramePr>
          <p:cNvPr id="7" name="Table 6"/>
          <p:cNvGraphicFramePr>
            <a:graphicFrameLocks noGrp="1"/>
          </p:cNvGraphicFramePr>
          <p:nvPr>
            <p:extLst>
              <p:ext uri="{D42A27DB-BD31-4B8C-83A1-F6EECF244321}">
                <p14:modId xmlns:p14="http://schemas.microsoft.com/office/powerpoint/2010/main" val="1028736237"/>
              </p:ext>
            </p:extLst>
          </p:nvPr>
        </p:nvGraphicFramePr>
        <p:xfrm>
          <a:off x="685800" y="4963161"/>
          <a:ext cx="7772400" cy="1437640"/>
        </p:xfrm>
        <a:graphic>
          <a:graphicData uri="http://schemas.openxmlformats.org/drawingml/2006/table">
            <a:tbl>
              <a:tblPr firstRow="1" bandRow="1">
                <a:tableStyleId>{5C22544A-7EE6-4342-B048-85BDC9FD1C3A}</a:tableStyleId>
              </a:tblPr>
              <a:tblGrid>
                <a:gridCol w="3817961">
                  <a:extLst>
                    <a:ext uri="{9D8B030D-6E8A-4147-A177-3AD203B41FA5}">
                      <a16:colId xmlns:a16="http://schemas.microsoft.com/office/drawing/2014/main" val="20000"/>
                    </a:ext>
                  </a:extLst>
                </a:gridCol>
                <a:gridCol w="3954439">
                  <a:extLst>
                    <a:ext uri="{9D8B030D-6E8A-4147-A177-3AD203B41FA5}">
                      <a16:colId xmlns:a16="http://schemas.microsoft.com/office/drawing/2014/main" val="20001"/>
                    </a:ext>
                  </a:extLst>
                </a:gridCol>
              </a:tblGrid>
              <a:tr h="370840">
                <a:tc>
                  <a:txBody>
                    <a:bodyPr/>
                    <a:lstStyle/>
                    <a:p>
                      <a:pPr algn="l"/>
                      <a:r>
                        <a:rPr lang="en-US" sz="1800" b="1" u="none" dirty="0">
                          <a:latin typeface="Verdana" panose="020B0604030504040204" pitchFamily="34" charset="0"/>
                          <a:ea typeface="Verdana" panose="020B0604030504040204" pitchFamily="34" charset="0"/>
                          <a:cs typeface="Verdana" panose="020B0604030504040204" pitchFamily="34" charset="0"/>
                        </a:rPr>
                        <a:t>Net cash outflows include</a:t>
                      </a:r>
                      <a:endParaRPr lang="en-US" u="none" dirty="0">
                        <a:latin typeface="Verdana" panose="020B0604030504040204" pitchFamily="34" charset="0"/>
                        <a:ea typeface="Verdana" panose="020B0604030504040204" pitchFamily="34" charset="0"/>
                        <a:cs typeface="Verdana" panose="020B0604030504040204" pitchFamily="34" charset="0"/>
                      </a:endParaRPr>
                    </a:p>
                  </a:txBody>
                  <a:tcPr>
                    <a:solidFill>
                      <a:schemeClr val="tx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u="none" dirty="0">
                          <a:latin typeface="Verdana" panose="020B0604030504040204" pitchFamily="34" charset="0"/>
                          <a:ea typeface="Verdana" panose="020B0604030504040204" pitchFamily="34" charset="0"/>
                          <a:cs typeface="Verdana" panose="020B0604030504040204" pitchFamily="34" charset="0"/>
                        </a:rPr>
                        <a:t>HQLA includes</a:t>
                      </a:r>
                      <a:endParaRPr lang="en-US" sz="1800" u="none" dirty="0">
                        <a:latin typeface="Verdana" panose="020B0604030504040204" pitchFamily="34" charset="0"/>
                        <a:ea typeface="Verdana" panose="020B0604030504040204" pitchFamily="34" charset="0"/>
                        <a:cs typeface="Verdana" panose="020B0604030504040204" pitchFamily="34" charset="0"/>
                      </a:endParaRPr>
                    </a:p>
                  </a:txBody>
                  <a:tcPr>
                    <a:solidFill>
                      <a:schemeClr val="tx2"/>
                    </a:solidFill>
                  </a:tcPr>
                </a:tc>
                <a:extLst>
                  <a:ext uri="{0D108BD9-81ED-4DB2-BD59-A6C34878D82A}">
                    <a16:rowId xmlns:a16="http://schemas.microsoft.com/office/drawing/2014/main" val="10000"/>
                  </a:ext>
                </a:extLst>
              </a:tr>
              <a:tr h="370840">
                <a:tc>
                  <a:txBody>
                    <a:bodyPr/>
                    <a:lstStyle/>
                    <a:p>
                      <a:pPr marL="285750" indent="-285750">
                        <a:buFont typeface="Wingdings" panose="05000000000000000000" pitchFamily="2" charset="2"/>
                        <a:buChar char="§"/>
                      </a:pPr>
                      <a:r>
                        <a:rPr lang="en-US" sz="1600" dirty="0">
                          <a:latin typeface="Verdana" panose="020B0604030504040204" pitchFamily="34" charset="0"/>
                          <a:ea typeface="Verdana" panose="020B0604030504040204" pitchFamily="34" charset="0"/>
                          <a:cs typeface="Verdana" panose="020B0604030504040204" pitchFamily="34" charset="0"/>
                        </a:rPr>
                        <a:t>Deposit run-off	</a:t>
                      </a:r>
                    </a:p>
                    <a:p>
                      <a:pPr marL="285750" indent="-285750">
                        <a:buFont typeface="Wingdings" panose="05000000000000000000" pitchFamily="2" charset="2"/>
                        <a:buChar char="§"/>
                      </a:pPr>
                      <a:r>
                        <a:rPr lang="en-US" sz="1600" dirty="0">
                          <a:latin typeface="Verdana" panose="020B0604030504040204" pitchFamily="34" charset="0"/>
                          <a:ea typeface="Verdana" panose="020B0604030504040204" pitchFamily="34" charset="0"/>
                          <a:cs typeface="Verdana" panose="020B0604030504040204" pitchFamily="34" charset="0"/>
                        </a:rPr>
                        <a:t>Funding of undrawn credit / liquidity facilities</a:t>
                      </a:r>
                    </a:p>
                    <a:p>
                      <a:pPr marL="285750" indent="-285750">
                        <a:buFont typeface="Wingdings" panose="05000000000000000000" pitchFamily="2" charset="2"/>
                        <a:buChar char="§"/>
                      </a:pPr>
                      <a:r>
                        <a:rPr lang="en-US" sz="1600" dirty="0">
                          <a:latin typeface="Verdana" panose="020B0604030504040204" pitchFamily="34" charset="0"/>
                          <a:ea typeface="Verdana" panose="020B0604030504040204" pitchFamily="34" charset="0"/>
                          <a:cs typeface="Verdana" panose="020B0604030504040204" pitchFamily="34" charset="0"/>
                        </a:rPr>
                        <a:t>Funding of contingent liabilities</a:t>
                      </a:r>
                    </a:p>
                  </a:txBody>
                  <a:tcPr>
                    <a:solidFill>
                      <a:schemeClr val="bg1">
                        <a:lumMod val="85000"/>
                      </a:schemeClr>
                    </a:solidFill>
                  </a:tcPr>
                </a:tc>
                <a:tc>
                  <a:txBody>
                    <a:bodyPr/>
                    <a:lstStyle/>
                    <a:p>
                      <a:pPr marL="285750" indent="-285750">
                        <a:buFont typeface="Wingdings" panose="05000000000000000000" pitchFamily="2" charset="2"/>
                        <a:buChar char="§"/>
                      </a:pPr>
                      <a:r>
                        <a:rPr lang="en-US" sz="1600" dirty="0">
                          <a:latin typeface="Verdana" panose="020B0604030504040204" pitchFamily="34" charset="0"/>
                          <a:ea typeface="Verdana" panose="020B0604030504040204" pitchFamily="34" charset="0"/>
                          <a:cs typeface="Verdana" panose="020B0604030504040204" pitchFamily="34" charset="0"/>
                        </a:rPr>
                        <a:t>Cash &amp; cash equivalents</a:t>
                      </a:r>
                    </a:p>
                    <a:p>
                      <a:pPr marL="2857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dirty="0">
                          <a:latin typeface="Verdana" panose="020B0604030504040204" pitchFamily="34" charset="0"/>
                          <a:ea typeface="Verdana" panose="020B0604030504040204" pitchFamily="34" charset="0"/>
                          <a:cs typeface="Verdana" panose="020B0604030504040204" pitchFamily="34" charset="0"/>
                        </a:rPr>
                        <a:t>Agency securities</a:t>
                      </a:r>
                    </a:p>
                    <a:p>
                      <a:pPr marL="2857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dirty="0">
                          <a:latin typeface="Verdana" panose="020B0604030504040204" pitchFamily="34" charset="0"/>
                          <a:ea typeface="Verdana" panose="020B0604030504040204" pitchFamily="34" charset="0"/>
                          <a:cs typeface="Verdana" panose="020B0604030504040204" pitchFamily="34" charset="0"/>
                        </a:rPr>
                        <a:t>IG corporate bonds</a:t>
                      </a:r>
                    </a:p>
                    <a:p>
                      <a:pPr marL="285750" indent="-285750">
                        <a:buFont typeface="Wingdings" panose="05000000000000000000" pitchFamily="2" charset="2"/>
                        <a:buChar char="§"/>
                      </a:pPr>
                      <a:endParaRPr lang="en-US" sz="1600" dirty="0">
                        <a:latin typeface="Verdana" panose="020B0604030504040204" pitchFamily="34" charset="0"/>
                        <a:ea typeface="Verdana" panose="020B0604030504040204" pitchFamily="34" charset="0"/>
                        <a:cs typeface="Verdana" panose="020B0604030504040204" pitchFamily="34" charset="0"/>
                      </a:endParaRPr>
                    </a:p>
                  </a:txBody>
                  <a:tcPr>
                    <a:solidFill>
                      <a:schemeClr val="bg1">
                        <a:lumMod val="85000"/>
                      </a:schemeClr>
                    </a:solidFill>
                  </a:tcPr>
                </a:tc>
                <a:extLst>
                  <a:ext uri="{0D108BD9-81ED-4DB2-BD59-A6C34878D82A}">
                    <a16:rowId xmlns:a16="http://schemas.microsoft.com/office/drawing/2014/main" val="10001"/>
                  </a:ext>
                </a:extLst>
              </a:tr>
            </a:tbl>
          </a:graphicData>
        </a:graphic>
      </p:graphicFrame>
      <p:sp>
        <p:nvSpPr>
          <p:cNvPr id="2" name="TextBox 1"/>
          <p:cNvSpPr txBox="1"/>
          <p:nvPr/>
        </p:nvSpPr>
        <p:spPr>
          <a:xfrm>
            <a:off x="212651" y="6432698"/>
            <a:ext cx="7931889" cy="244549"/>
          </a:xfrm>
          <a:prstGeom prst="rect">
            <a:avLst/>
          </a:prstGeom>
        </p:spPr>
        <p:txBody>
          <a:bodyPr vert="horz" wrap="square" lIns="91440" tIns="45720" rIns="91440" bIns="45720" rtlCol="0">
            <a:normAutofit/>
          </a:bodyPr>
          <a:lstStyle/>
          <a:p>
            <a:pPr algn="l" defTabSz="914400" rtl="0" eaLnBrk="1" latinLnBrk="0" hangingPunct="1">
              <a:spcBef>
                <a:spcPts val="800"/>
              </a:spcBef>
            </a:pPr>
            <a:r>
              <a:rPr lang="en-US" sz="800" kern="1200" dirty="0">
                <a:solidFill>
                  <a:schemeClr val="tx1"/>
                </a:solidFill>
                <a:latin typeface="Verdana" pitchFamily="34" charset="0"/>
                <a:ea typeface="+mn-ea"/>
                <a:cs typeface="+mn-cs"/>
              </a:rPr>
              <a:t>Source: OCC, Federal Reserve Board, FDIC</a:t>
            </a:r>
          </a:p>
        </p:txBody>
      </p:sp>
    </p:spTree>
    <p:extLst>
      <p:ext uri="{BB962C8B-B14F-4D97-AF65-F5344CB8AC3E}">
        <p14:creationId xmlns:p14="http://schemas.microsoft.com/office/powerpoint/2010/main" val="3309697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988720526"/>
              </p:ext>
            </p:extLst>
          </p:nvPr>
        </p:nvGraphicFramePr>
        <p:xfrm>
          <a:off x="450283" y="4073783"/>
          <a:ext cx="3566160" cy="2137937"/>
        </p:xfrm>
        <a:graphic>
          <a:graphicData uri="http://schemas.openxmlformats.org/drawingml/2006/table">
            <a:tbl>
              <a:tblPr>
                <a:tableStyleId>{5C22544A-7EE6-4342-B048-85BDC9FD1C3A}</a:tableStyleId>
              </a:tblPr>
              <a:tblGrid>
                <a:gridCol w="265176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30542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rPr>
                        <a:t>High Quality Liquid Assets</a:t>
                      </a:r>
                    </a:p>
                  </a:txBody>
                  <a:tcPr>
                    <a:solidFill>
                      <a:schemeClr val="accent3"/>
                    </a:solidFill>
                  </a:tcPr>
                </a:tc>
                <a:tc hMerge="1">
                  <a:txBody>
                    <a:bodyPr/>
                    <a:lstStyle/>
                    <a:p>
                      <a:endParaRPr lang="en-US" sz="1000" dirty="0"/>
                    </a:p>
                  </a:txBody>
                  <a:tcPr/>
                </a:tc>
                <a:extLst>
                  <a:ext uri="{0D108BD9-81ED-4DB2-BD59-A6C34878D82A}">
                    <a16:rowId xmlns:a16="http://schemas.microsoft.com/office/drawing/2014/main" val="10000"/>
                  </a:ext>
                </a:extLst>
              </a:tr>
              <a:tr h="610839">
                <a:tc>
                  <a:txBody>
                    <a:bodyPr/>
                    <a:lstStyle/>
                    <a:p>
                      <a:pPr algn="l">
                        <a:lnSpc>
                          <a:spcPts val="1100"/>
                        </a:lnSpc>
                        <a:spcBef>
                          <a:spcPts val="0"/>
                        </a:spcBef>
                        <a:spcAft>
                          <a:spcPts val="0"/>
                        </a:spcAft>
                      </a:pPr>
                      <a:r>
                        <a:rPr lang="en-US" sz="1000" b="1" dirty="0"/>
                        <a:t>Level 1 Assets</a:t>
                      </a:r>
                      <a:endParaRPr lang="en-US" sz="1000" dirty="0"/>
                    </a:p>
                    <a:p>
                      <a:pPr algn="l">
                        <a:lnSpc>
                          <a:spcPts val="1100"/>
                        </a:lnSpc>
                        <a:spcBef>
                          <a:spcPts val="0"/>
                        </a:spcBef>
                      </a:pPr>
                      <a:r>
                        <a:rPr lang="en-US" sz="1000" dirty="0"/>
                        <a:t>Cash &amp; Treasuries</a:t>
                      </a:r>
                    </a:p>
                  </a:txBody>
                  <a:tcPr anchor="ctr">
                    <a:solidFill>
                      <a:schemeClr val="bg1">
                        <a:lumMod val="85000"/>
                      </a:schemeClr>
                    </a:solidFill>
                  </a:tcPr>
                </a:tc>
                <a:tc>
                  <a:txBody>
                    <a:bodyPr/>
                    <a:lstStyle/>
                    <a:p>
                      <a:pPr algn="ctr"/>
                      <a:r>
                        <a:rPr lang="en-US" sz="1000" dirty="0"/>
                        <a:t>$60B*</a:t>
                      </a:r>
                    </a:p>
                  </a:txBody>
                  <a:tcPr anchor="ctr">
                    <a:solidFill>
                      <a:schemeClr val="bg1">
                        <a:lumMod val="85000"/>
                      </a:schemeClr>
                    </a:solidFill>
                  </a:tcPr>
                </a:tc>
                <a:extLst>
                  <a:ext uri="{0D108BD9-81ED-4DB2-BD59-A6C34878D82A}">
                    <a16:rowId xmlns:a16="http://schemas.microsoft.com/office/drawing/2014/main" val="10001"/>
                  </a:ext>
                </a:extLst>
              </a:tr>
              <a:tr h="610839">
                <a:tc>
                  <a:txBody>
                    <a:bodyPr/>
                    <a:lstStyle/>
                    <a:p>
                      <a:pPr algn="l">
                        <a:lnSpc>
                          <a:spcPts val="1100"/>
                        </a:lnSpc>
                        <a:spcAft>
                          <a:spcPts val="0"/>
                        </a:spcAft>
                      </a:pPr>
                      <a:r>
                        <a:rPr lang="en-US" sz="1000" b="1" dirty="0"/>
                        <a:t>Level 2A Assets</a:t>
                      </a:r>
                    </a:p>
                    <a:p>
                      <a:pPr algn="l">
                        <a:lnSpc>
                          <a:spcPts val="1100"/>
                        </a:lnSpc>
                      </a:pPr>
                      <a:r>
                        <a:rPr lang="en-US" sz="1000" dirty="0"/>
                        <a:t>Agency Mortgage Backed Securities</a:t>
                      </a:r>
                      <a:br>
                        <a:rPr lang="en-US" sz="1000" dirty="0"/>
                      </a:br>
                      <a:r>
                        <a:rPr lang="en-US" sz="1000" dirty="0"/>
                        <a:t>(can be no more that 40% of total)</a:t>
                      </a:r>
                    </a:p>
                  </a:txBody>
                  <a:tcPr anchor="c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a:t>$20B*</a:t>
                      </a:r>
                    </a:p>
                  </a:txBody>
                  <a:tcPr anchor="ctr">
                    <a:solidFill>
                      <a:schemeClr val="bg1">
                        <a:lumMod val="95000"/>
                      </a:schemeClr>
                    </a:solidFill>
                  </a:tcPr>
                </a:tc>
                <a:extLst>
                  <a:ext uri="{0D108BD9-81ED-4DB2-BD59-A6C34878D82A}">
                    <a16:rowId xmlns:a16="http://schemas.microsoft.com/office/drawing/2014/main" val="10002"/>
                  </a:ext>
                </a:extLst>
              </a:tr>
              <a:tr h="610839">
                <a:tc>
                  <a:txBody>
                    <a:bodyPr/>
                    <a:lstStyle/>
                    <a:p>
                      <a:pPr algn="l">
                        <a:lnSpc>
                          <a:spcPts val="1100"/>
                        </a:lnSpc>
                        <a:spcAft>
                          <a:spcPts val="0"/>
                        </a:spcAft>
                      </a:pPr>
                      <a:r>
                        <a:rPr lang="en-US" sz="1000" b="1" dirty="0"/>
                        <a:t>Level 2B Assets</a:t>
                      </a:r>
                    </a:p>
                    <a:p>
                      <a:pPr algn="l">
                        <a:lnSpc>
                          <a:spcPts val="1100"/>
                        </a:lnSpc>
                        <a:spcAft>
                          <a:spcPts val="300"/>
                        </a:spcAft>
                      </a:pPr>
                      <a:r>
                        <a:rPr lang="en-US" sz="1000" dirty="0"/>
                        <a:t>Investment Grade Corporate Bonds</a:t>
                      </a:r>
                      <a:br>
                        <a:rPr lang="en-US" sz="1000" dirty="0"/>
                      </a:br>
                      <a:r>
                        <a:rPr lang="en-US" sz="1000" dirty="0"/>
                        <a:t>&amp; Select Common Stock</a:t>
                      </a: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a:t>$10B*</a:t>
                      </a:r>
                    </a:p>
                  </a:txBody>
                  <a:tcPr anchor="ctr">
                    <a:solidFill>
                      <a:schemeClr val="bg1">
                        <a:lumMod val="85000"/>
                      </a:schemeClr>
                    </a:solidFill>
                  </a:tcPr>
                </a:tc>
                <a:extLst>
                  <a:ext uri="{0D108BD9-81ED-4DB2-BD59-A6C34878D82A}">
                    <a16:rowId xmlns:a16="http://schemas.microsoft.com/office/drawing/2014/main" val="10003"/>
                  </a:ext>
                </a:extLst>
              </a:tr>
            </a:tbl>
          </a:graphicData>
        </a:graphic>
      </p:graphicFrame>
      <p:graphicFrame>
        <p:nvGraphicFramePr>
          <p:cNvPr id="67" name="Table 66"/>
          <p:cNvGraphicFramePr>
            <a:graphicFrameLocks noGrp="1"/>
          </p:cNvGraphicFramePr>
          <p:nvPr>
            <p:extLst>
              <p:ext uri="{D42A27DB-BD31-4B8C-83A1-F6EECF244321}">
                <p14:modId xmlns:p14="http://schemas.microsoft.com/office/powerpoint/2010/main" val="2499990029"/>
              </p:ext>
            </p:extLst>
          </p:nvPr>
        </p:nvGraphicFramePr>
        <p:xfrm>
          <a:off x="4868840" y="4073784"/>
          <a:ext cx="3566160" cy="1584265"/>
        </p:xfrm>
        <a:graphic>
          <a:graphicData uri="http://schemas.openxmlformats.org/drawingml/2006/table">
            <a:tbl>
              <a:tblPr>
                <a:tableStyleId>{5C22544A-7EE6-4342-B048-85BDC9FD1C3A}</a:tableStyleId>
              </a:tblPr>
              <a:tblGrid>
                <a:gridCol w="265176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316853">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rPr>
                        <a:t>Projected Net Cash Outflows</a:t>
                      </a:r>
                    </a:p>
                  </a:txBody>
                  <a:tcPr>
                    <a:solidFill>
                      <a:schemeClr val="accent2"/>
                    </a:solidFill>
                  </a:tcPr>
                </a:tc>
                <a:tc hMerge="1">
                  <a:txBody>
                    <a:bodyPr/>
                    <a:lstStyle/>
                    <a:p>
                      <a:endParaRPr lang="en-US" sz="1000" dirty="0"/>
                    </a:p>
                  </a:txBody>
                  <a:tcPr/>
                </a:tc>
                <a:extLst>
                  <a:ext uri="{0D108BD9-81ED-4DB2-BD59-A6C34878D82A}">
                    <a16:rowId xmlns:a16="http://schemas.microsoft.com/office/drawing/2014/main" val="10000"/>
                  </a:ext>
                </a:extLst>
              </a:tr>
              <a:tr h="633706">
                <a:tc>
                  <a:txBody>
                    <a:bodyPr/>
                    <a:lstStyle/>
                    <a:p>
                      <a:pPr algn="l">
                        <a:lnSpc>
                          <a:spcPts val="1100"/>
                        </a:lnSpc>
                        <a:spcBef>
                          <a:spcPts val="0"/>
                        </a:spcBef>
                        <a:spcAft>
                          <a:spcPts val="0"/>
                        </a:spcAft>
                      </a:pPr>
                      <a:r>
                        <a:rPr lang="en-US" sz="1000" b="1" dirty="0"/>
                        <a:t>Retail</a:t>
                      </a:r>
                      <a:br>
                        <a:rPr lang="en-US" sz="1000" b="1" dirty="0"/>
                      </a:br>
                      <a:r>
                        <a:rPr lang="en-US" sz="1000" dirty="0"/>
                        <a:t>Consumer</a:t>
                      </a:r>
                      <a:r>
                        <a:rPr lang="en-US" sz="1000" baseline="0" dirty="0"/>
                        <a:t> &amp; Business customer (&lt;=$1.5MM in balances)</a:t>
                      </a:r>
                      <a:endParaRPr lang="en-US" sz="1000" dirty="0"/>
                    </a:p>
                  </a:txBody>
                  <a:tcPr anchor="ctr">
                    <a:solidFill>
                      <a:schemeClr val="bg1">
                        <a:lumMod val="85000"/>
                      </a:schemeClr>
                    </a:solidFill>
                  </a:tcPr>
                </a:tc>
                <a:tc>
                  <a:txBody>
                    <a:bodyPr/>
                    <a:lstStyle/>
                    <a:p>
                      <a:pPr algn="ctr"/>
                      <a:r>
                        <a:rPr lang="en-US" sz="1000" dirty="0"/>
                        <a:t>$60B*</a:t>
                      </a:r>
                    </a:p>
                  </a:txBody>
                  <a:tcPr anchor="ctr">
                    <a:solidFill>
                      <a:schemeClr val="bg1">
                        <a:lumMod val="85000"/>
                      </a:schemeClr>
                    </a:solidFill>
                  </a:tcPr>
                </a:tc>
                <a:extLst>
                  <a:ext uri="{0D108BD9-81ED-4DB2-BD59-A6C34878D82A}">
                    <a16:rowId xmlns:a16="http://schemas.microsoft.com/office/drawing/2014/main" val="10001"/>
                  </a:ext>
                </a:extLst>
              </a:tr>
              <a:tr h="633706">
                <a:tc>
                  <a:txBody>
                    <a:bodyPr/>
                    <a:lstStyle/>
                    <a:p>
                      <a:pPr algn="l">
                        <a:lnSpc>
                          <a:spcPts val="1100"/>
                        </a:lnSpc>
                        <a:spcAft>
                          <a:spcPts val="0"/>
                        </a:spcAft>
                      </a:pPr>
                      <a:r>
                        <a:rPr lang="en-US" sz="1000" b="1" dirty="0"/>
                        <a:t>Wholesale</a:t>
                      </a:r>
                      <a:r>
                        <a:rPr lang="en-US" sz="1000" b="0" baseline="0" dirty="0"/>
                        <a:t> </a:t>
                      </a:r>
                      <a:br>
                        <a:rPr lang="en-US" sz="1000" b="0" baseline="0" dirty="0"/>
                      </a:br>
                      <a:r>
                        <a:rPr lang="en-US" sz="1000" dirty="0"/>
                        <a:t>Business customer</a:t>
                      </a:r>
                      <a:r>
                        <a:rPr lang="en-US" sz="1000" baseline="0" dirty="0"/>
                        <a:t>          </a:t>
                      </a:r>
                      <a:br>
                        <a:rPr lang="en-US" sz="1000" baseline="0" dirty="0"/>
                      </a:br>
                      <a:r>
                        <a:rPr lang="en-US" sz="1000" baseline="0" dirty="0"/>
                        <a:t> (&gt;$1.5MM in balances)</a:t>
                      </a:r>
                      <a:endParaRPr lang="en-US" sz="1000" dirty="0"/>
                    </a:p>
                  </a:txBody>
                  <a:tcPr anchor="c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a:t>$40B*</a:t>
                      </a:r>
                    </a:p>
                  </a:txBody>
                  <a:tcPr anchor="ctr">
                    <a:solidFill>
                      <a:schemeClr val="bg1">
                        <a:lumMod val="95000"/>
                      </a:schemeClr>
                    </a:solidFill>
                  </a:tcPr>
                </a:tc>
                <a:extLst>
                  <a:ext uri="{0D108BD9-81ED-4DB2-BD59-A6C34878D82A}">
                    <a16:rowId xmlns:a16="http://schemas.microsoft.com/office/drawing/2014/main" val="10002"/>
                  </a:ext>
                </a:extLst>
              </a:tr>
            </a:tbl>
          </a:graphicData>
        </a:graphic>
      </p:graphicFrame>
      <p:sp>
        <p:nvSpPr>
          <p:cNvPr id="2" name="Title 1"/>
          <p:cNvSpPr>
            <a:spLocks noGrp="1"/>
          </p:cNvSpPr>
          <p:nvPr>
            <p:ph type="title"/>
          </p:nvPr>
        </p:nvSpPr>
        <p:spPr>
          <a:xfrm>
            <a:off x="547688" y="320675"/>
            <a:ext cx="8229600" cy="1017950"/>
          </a:xfrm>
        </p:spPr>
        <p:txBody>
          <a:bodyPr/>
          <a:lstStyle/>
          <a:p>
            <a:r>
              <a:rPr lang="en-US" dirty="0"/>
              <a:t>How is the Liquidity Coverage Ratio calculated?</a:t>
            </a:r>
          </a:p>
        </p:txBody>
      </p:sp>
      <p:grpSp>
        <p:nvGrpSpPr>
          <p:cNvPr id="75" name="Group 74"/>
          <p:cNvGrpSpPr/>
          <p:nvPr/>
        </p:nvGrpSpPr>
        <p:grpSpPr>
          <a:xfrm>
            <a:off x="2882558" y="2194291"/>
            <a:ext cx="443842" cy="472887"/>
            <a:chOff x="2848504" y="2570496"/>
            <a:chExt cx="460495" cy="490629"/>
          </a:xfrm>
        </p:grpSpPr>
        <p:cxnSp>
          <p:nvCxnSpPr>
            <p:cNvPr id="45" name="Straight Connector 44"/>
            <p:cNvCxnSpPr/>
            <p:nvPr/>
          </p:nvCxnSpPr>
          <p:spPr>
            <a:xfrm>
              <a:off x="2848504" y="2815810"/>
              <a:ext cx="460495" cy="0"/>
            </a:xfrm>
            <a:prstGeom prst="line">
              <a:avLst/>
            </a:prstGeom>
            <a:ln w="57150" cap="sq">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3007554" y="2570496"/>
              <a:ext cx="142394" cy="14239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200" dirty="0">
                <a:solidFill>
                  <a:prstClr val="white"/>
                </a:solidFill>
              </a:endParaRPr>
            </a:p>
          </p:txBody>
        </p:sp>
        <p:sp>
          <p:nvSpPr>
            <p:cNvPr id="47" name="Oval 46"/>
            <p:cNvSpPr/>
            <p:nvPr/>
          </p:nvSpPr>
          <p:spPr>
            <a:xfrm>
              <a:off x="3007554" y="2918731"/>
              <a:ext cx="142394" cy="14239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200" dirty="0">
                <a:solidFill>
                  <a:prstClr val="white"/>
                </a:solidFill>
              </a:endParaRPr>
            </a:p>
          </p:txBody>
        </p:sp>
      </p:grpSp>
      <p:grpSp>
        <p:nvGrpSpPr>
          <p:cNvPr id="76" name="Group 75"/>
          <p:cNvGrpSpPr/>
          <p:nvPr/>
        </p:nvGrpSpPr>
        <p:grpSpPr>
          <a:xfrm>
            <a:off x="5892275" y="2362764"/>
            <a:ext cx="443842" cy="135941"/>
            <a:chOff x="5824253" y="2639292"/>
            <a:chExt cx="460495" cy="141041"/>
          </a:xfrm>
        </p:grpSpPr>
        <p:cxnSp>
          <p:nvCxnSpPr>
            <p:cNvPr id="63" name="Straight Connector 62"/>
            <p:cNvCxnSpPr/>
            <p:nvPr/>
          </p:nvCxnSpPr>
          <p:spPr>
            <a:xfrm>
              <a:off x="5824253" y="2780333"/>
              <a:ext cx="460495" cy="0"/>
            </a:xfrm>
            <a:prstGeom prst="line">
              <a:avLst/>
            </a:prstGeom>
            <a:ln w="57150" cap="sq">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824253" y="2639292"/>
              <a:ext cx="460495" cy="0"/>
            </a:xfrm>
            <a:prstGeom prst="line">
              <a:avLst/>
            </a:prstGeom>
            <a:ln w="57150" cap="sq">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65" name="Rectangle 64"/>
          <p:cNvSpPr/>
          <p:nvPr/>
        </p:nvSpPr>
        <p:spPr>
          <a:xfrm>
            <a:off x="6521005" y="2028111"/>
            <a:ext cx="2286000" cy="822960"/>
          </a:xfrm>
          <a:prstGeom prst="rect">
            <a:avLst/>
          </a:prstGeom>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45720" rIns="0" bIns="45720" rtlCol="0" anchor="b"/>
          <a:lstStyle/>
          <a:p>
            <a:pPr algn="ctr" fontAlgn="base">
              <a:spcBef>
                <a:spcPts val="600"/>
              </a:spcBef>
              <a:spcAft>
                <a:spcPct val="0"/>
              </a:spcAft>
            </a:pPr>
            <a:r>
              <a:rPr lang="en-US" sz="1400" dirty="0">
                <a:solidFill>
                  <a:prstClr val="white"/>
                </a:solidFill>
              </a:rPr>
              <a:t>Liquidity </a:t>
            </a:r>
            <a:br>
              <a:rPr lang="en-US" sz="1400" dirty="0">
                <a:solidFill>
                  <a:prstClr val="white"/>
                </a:solidFill>
              </a:rPr>
            </a:br>
            <a:r>
              <a:rPr lang="en-US" sz="1400" dirty="0">
                <a:solidFill>
                  <a:prstClr val="white"/>
                </a:solidFill>
              </a:rPr>
              <a:t>Coverage Ratio </a:t>
            </a:r>
          </a:p>
          <a:p>
            <a:pPr algn="ctr" fontAlgn="base">
              <a:spcBef>
                <a:spcPts val="600"/>
              </a:spcBef>
              <a:spcAft>
                <a:spcPct val="0"/>
              </a:spcAft>
            </a:pPr>
            <a:r>
              <a:rPr lang="en-US" sz="1400" b="1" dirty="0">
                <a:solidFill>
                  <a:prstClr val="white"/>
                </a:solidFill>
              </a:rPr>
              <a:t>90%*</a:t>
            </a:r>
          </a:p>
        </p:txBody>
      </p:sp>
      <p:sp>
        <p:nvSpPr>
          <p:cNvPr id="68" name="Rectangle 67"/>
          <p:cNvSpPr/>
          <p:nvPr/>
        </p:nvSpPr>
        <p:spPr>
          <a:xfrm>
            <a:off x="3452677" y="2028111"/>
            <a:ext cx="2286000" cy="822960"/>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0" tIns="45720" rIns="0" bIns="45720" rtlCol="0" anchor="b"/>
          <a:lstStyle/>
          <a:p>
            <a:pPr algn="ctr" fontAlgn="base">
              <a:spcBef>
                <a:spcPts val="600"/>
              </a:spcBef>
              <a:spcAft>
                <a:spcPct val="0"/>
              </a:spcAft>
            </a:pPr>
            <a:r>
              <a:rPr lang="en-US" sz="1400" dirty="0">
                <a:solidFill>
                  <a:prstClr val="white"/>
                </a:solidFill>
              </a:rPr>
              <a:t>Projected  </a:t>
            </a:r>
            <a:br>
              <a:rPr lang="en-US" sz="1400" dirty="0">
                <a:solidFill>
                  <a:prstClr val="white"/>
                </a:solidFill>
              </a:rPr>
            </a:br>
            <a:r>
              <a:rPr lang="en-US" sz="1400" dirty="0">
                <a:solidFill>
                  <a:prstClr val="white"/>
                </a:solidFill>
              </a:rPr>
              <a:t>Net Cash Outflows </a:t>
            </a:r>
          </a:p>
          <a:p>
            <a:pPr algn="ctr" fontAlgn="base">
              <a:spcBef>
                <a:spcPts val="600"/>
              </a:spcBef>
              <a:spcAft>
                <a:spcPct val="0"/>
              </a:spcAft>
            </a:pPr>
            <a:r>
              <a:rPr lang="en-US" sz="1400" b="1" dirty="0">
                <a:solidFill>
                  <a:prstClr val="white"/>
                </a:solidFill>
              </a:rPr>
              <a:t>$100B*</a:t>
            </a:r>
          </a:p>
        </p:txBody>
      </p:sp>
      <p:sp>
        <p:nvSpPr>
          <p:cNvPr id="69" name="Rectangle 68"/>
          <p:cNvSpPr/>
          <p:nvPr/>
        </p:nvSpPr>
        <p:spPr>
          <a:xfrm>
            <a:off x="459636" y="2028111"/>
            <a:ext cx="2286000" cy="822960"/>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none" lIns="0" tIns="45720" rIns="0" bIns="45720" rtlCol="0" anchor="b"/>
          <a:lstStyle/>
          <a:p>
            <a:pPr algn="ctr" fontAlgn="base">
              <a:spcBef>
                <a:spcPts val="600"/>
              </a:spcBef>
              <a:spcAft>
                <a:spcPct val="0"/>
              </a:spcAft>
            </a:pPr>
            <a:r>
              <a:rPr lang="en-US" sz="1400" dirty="0">
                <a:solidFill>
                  <a:prstClr val="white"/>
                </a:solidFill>
              </a:rPr>
              <a:t>High Quality</a:t>
            </a:r>
            <a:br>
              <a:rPr lang="en-US" sz="1400" dirty="0">
                <a:solidFill>
                  <a:prstClr val="white"/>
                </a:solidFill>
              </a:rPr>
            </a:br>
            <a:r>
              <a:rPr lang="en-US" sz="1400" dirty="0">
                <a:solidFill>
                  <a:prstClr val="white"/>
                </a:solidFill>
              </a:rPr>
              <a:t>Liquid Assets </a:t>
            </a:r>
          </a:p>
          <a:p>
            <a:pPr algn="ctr" fontAlgn="base">
              <a:spcBef>
                <a:spcPts val="600"/>
              </a:spcBef>
              <a:spcAft>
                <a:spcPct val="0"/>
              </a:spcAft>
            </a:pPr>
            <a:r>
              <a:rPr lang="en-US" sz="1400" b="1" dirty="0">
                <a:solidFill>
                  <a:prstClr val="white"/>
                </a:solidFill>
              </a:rPr>
              <a:t>$90B*</a:t>
            </a:r>
          </a:p>
        </p:txBody>
      </p:sp>
      <p:sp>
        <p:nvSpPr>
          <p:cNvPr id="82" name="TextBox 81"/>
          <p:cNvSpPr txBox="1"/>
          <p:nvPr/>
        </p:nvSpPr>
        <p:spPr>
          <a:xfrm>
            <a:off x="4882031" y="3556477"/>
            <a:ext cx="3497697" cy="510441"/>
          </a:xfrm>
          <a:prstGeom prst="rect">
            <a:avLst/>
          </a:prstGeom>
          <a:solidFill>
            <a:schemeClr val="bg1"/>
          </a:solidFill>
        </p:spPr>
        <p:txBody>
          <a:bodyPr vert="horz" wrap="square" lIns="45720" tIns="45720" rIns="45720" bIns="45720" rtlCol="0" anchor="ctr" anchorCtr="0">
            <a:noAutofit/>
          </a:bodyPr>
          <a:lstStyle/>
          <a:p>
            <a:pPr algn="ctr" fontAlgn="base">
              <a:spcBef>
                <a:spcPts val="600"/>
              </a:spcBef>
              <a:spcAft>
                <a:spcPct val="0"/>
              </a:spcAft>
            </a:pPr>
            <a:r>
              <a:rPr lang="en-US" sz="1200" i="1" dirty="0">
                <a:solidFill>
                  <a:schemeClr val="accent2"/>
                </a:solidFill>
                <a:latin typeface="+mn-lt"/>
                <a:ea typeface="MS PGothic"/>
              </a:rPr>
              <a:t>Different types of deposits have different run-off assumptions. </a:t>
            </a:r>
          </a:p>
        </p:txBody>
      </p:sp>
      <p:sp>
        <p:nvSpPr>
          <p:cNvPr id="87" name="TextBox 86"/>
          <p:cNvSpPr txBox="1"/>
          <p:nvPr/>
        </p:nvSpPr>
        <p:spPr>
          <a:xfrm>
            <a:off x="459636" y="2864059"/>
            <a:ext cx="2286000" cy="365760"/>
          </a:xfrm>
          <a:prstGeom prst="rect">
            <a:avLst/>
          </a:prstGeom>
          <a:ln w="12700">
            <a:solidFill>
              <a:schemeClr val="accent3"/>
            </a:solidFill>
          </a:ln>
        </p:spPr>
        <p:txBody>
          <a:bodyPr vert="horz" wrap="square" lIns="91440" tIns="45720" rIns="91440" bIns="45720" rtlCol="0" anchor="ctr" anchorCtr="0">
            <a:noAutofit/>
          </a:bodyPr>
          <a:lstStyle/>
          <a:p>
            <a:pPr algn="ctr" fontAlgn="base">
              <a:spcBef>
                <a:spcPts val="600"/>
              </a:spcBef>
              <a:spcAft>
                <a:spcPct val="0"/>
              </a:spcAft>
            </a:pPr>
            <a:r>
              <a:rPr lang="en-US" sz="1200" i="1" dirty="0">
                <a:solidFill>
                  <a:schemeClr val="accent3"/>
                </a:solidFill>
                <a:latin typeface="+mn-lt"/>
                <a:ea typeface="MS PGothic"/>
              </a:rPr>
              <a:t>Numerator</a:t>
            </a:r>
          </a:p>
        </p:txBody>
      </p:sp>
      <p:sp>
        <p:nvSpPr>
          <p:cNvPr id="91" name="Rectangle 90"/>
          <p:cNvSpPr/>
          <p:nvPr/>
        </p:nvSpPr>
        <p:spPr>
          <a:xfrm>
            <a:off x="459636" y="1042718"/>
            <a:ext cx="8347375" cy="6771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rIns="91440" bIns="91440" rtlCol="0" anchor="ctr">
            <a:spAutoFit/>
          </a:bodyPr>
          <a:lstStyle/>
          <a:p>
            <a:pPr algn="ctr" fontAlgn="base">
              <a:spcBef>
                <a:spcPts val="300"/>
              </a:spcBef>
              <a:spcAft>
                <a:spcPct val="0"/>
              </a:spcAft>
            </a:pPr>
            <a:r>
              <a:rPr lang="en-US" sz="1600" dirty="0">
                <a:solidFill>
                  <a:prstClr val="white"/>
                </a:solidFill>
              </a:rPr>
              <a:t>The intent of the LCR is to ensure that banks remain liquid in a period of stress by requiring banks to hold HQLA against customer deposits</a:t>
            </a:r>
            <a:r>
              <a:rPr lang="en-US" sz="1200" dirty="0">
                <a:solidFill>
                  <a:prstClr val="white"/>
                </a:solidFill>
              </a:rPr>
              <a:t> </a:t>
            </a:r>
          </a:p>
        </p:txBody>
      </p:sp>
      <p:sp>
        <p:nvSpPr>
          <p:cNvPr id="66" name="TextBox 65"/>
          <p:cNvSpPr txBox="1"/>
          <p:nvPr/>
        </p:nvSpPr>
        <p:spPr>
          <a:xfrm>
            <a:off x="136478" y="3556477"/>
            <a:ext cx="4193671" cy="510440"/>
          </a:xfrm>
          <a:prstGeom prst="rect">
            <a:avLst/>
          </a:prstGeom>
          <a:solidFill>
            <a:schemeClr val="bg1"/>
          </a:solidFill>
        </p:spPr>
        <p:txBody>
          <a:bodyPr vert="horz" wrap="square" lIns="45720" tIns="45720" rIns="45720" bIns="45720" rtlCol="0" anchor="ctr" anchorCtr="0">
            <a:noAutofit/>
          </a:bodyPr>
          <a:lstStyle/>
          <a:p>
            <a:pPr algn="ctr" fontAlgn="base">
              <a:spcBef>
                <a:spcPts val="600"/>
              </a:spcBef>
              <a:spcAft>
                <a:spcPct val="0"/>
              </a:spcAft>
            </a:pPr>
            <a:r>
              <a:rPr lang="en-US" sz="1200" i="1" dirty="0">
                <a:solidFill>
                  <a:schemeClr val="accent3"/>
                </a:solidFill>
                <a:latin typeface="+mn-lt"/>
                <a:ea typeface="MS PGothic"/>
              </a:rPr>
              <a:t>The bank should have enough high quality liquid assets to cover projected net cash outflows. </a:t>
            </a:r>
          </a:p>
        </p:txBody>
      </p:sp>
      <p:sp>
        <p:nvSpPr>
          <p:cNvPr id="81" name="TextBox 80"/>
          <p:cNvSpPr txBox="1"/>
          <p:nvPr/>
        </p:nvSpPr>
        <p:spPr>
          <a:xfrm>
            <a:off x="6521005" y="2864059"/>
            <a:ext cx="2286007" cy="365760"/>
          </a:xfrm>
          <a:prstGeom prst="rect">
            <a:avLst/>
          </a:prstGeom>
          <a:ln w="12700">
            <a:solidFill>
              <a:schemeClr val="accent1"/>
            </a:solidFill>
          </a:ln>
        </p:spPr>
        <p:txBody>
          <a:bodyPr vert="horz" wrap="none" lIns="0" tIns="0" rIns="0" bIns="0" rtlCol="0" anchor="ctr" anchorCtr="0">
            <a:noAutofit/>
          </a:bodyPr>
          <a:lstStyle/>
          <a:p>
            <a:pPr algn="ctr" fontAlgn="base">
              <a:spcBef>
                <a:spcPts val="600"/>
              </a:spcBef>
              <a:spcAft>
                <a:spcPct val="0"/>
              </a:spcAft>
            </a:pPr>
            <a:r>
              <a:rPr lang="en-US" sz="1200" i="1" dirty="0">
                <a:solidFill>
                  <a:schemeClr val="tx2"/>
                </a:solidFill>
                <a:latin typeface="+mn-lt"/>
                <a:ea typeface="MS PGothic"/>
              </a:rPr>
              <a:t>100%  by Jan 2017</a:t>
            </a:r>
          </a:p>
        </p:txBody>
      </p:sp>
      <p:sp>
        <p:nvSpPr>
          <p:cNvPr id="42" name="TextBox 41"/>
          <p:cNvSpPr txBox="1"/>
          <p:nvPr/>
        </p:nvSpPr>
        <p:spPr>
          <a:xfrm>
            <a:off x="3454158" y="2864059"/>
            <a:ext cx="2284519" cy="365760"/>
          </a:xfrm>
          <a:prstGeom prst="rect">
            <a:avLst/>
          </a:prstGeom>
          <a:ln w="12700">
            <a:solidFill>
              <a:schemeClr val="accent2"/>
            </a:solidFill>
          </a:ln>
        </p:spPr>
        <p:txBody>
          <a:bodyPr vert="horz" wrap="square" lIns="91440" tIns="45720" rIns="91440" bIns="45720" rtlCol="0" anchor="ctr" anchorCtr="0">
            <a:noAutofit/>
          </a:bodyPr>
          <a:lstStyle/>
          <a:p>
            <a:pPr algn="ctr" fontAlgn="base">
              <a:spcBef>
                <a:spcPts val="600"/>
              </a:spcBef>
              <a:spcAft>
                <a:spcPct val="0"/>
              </a:spcAft>
            </a:pPr>
            <a:r>
              <a:rPr lang="en-US" sz="1200" i="1" dirty="0">
                <a:solidFill>
                  <a:schemeClr val="accent2"/>
                </a:solidFill>
                <a:latin typeface="+mn-lt"/>
                <a:ea typeface="MS PGothic"/>
              </a:rPr>
              <a:t>Denominator</a:t>
            </a:r>
          </a:p>
        </p:txBody>
      </p:sp>
      <p:sp>
        <p:nvSpPr>
          <p:cNvPr id="5" name="TextBox 4"/>
          <p:cNvSpPr txBox="1"/>
          <p:nvPr/>
        </p:nvSpPr>
        <p:spPr>
          <a:xfrm>
            <a:off x="0" y="6539272"/>
            <a:ext cx="8677133" cy="332375"/>
          </a:xfrm>
          <a:prstGeom prst="rect">
            <a:avLst/>
          </a:prstGeom>
        </p:spPr>
        <p:txBody>
          <a:bodyPr vert="horz" wrap="square" lIns="457200" tIns="0" rIns="91440" bIns="91440" rtlCol="0">
            <a:noAutofit/>
          </a:bodyPr>
          <a:lstStyle/>
          <a:p>
            <a:pPr fontAlgn="base">
              <a:spcBef>
                <a:spcPts val="600"/>
              </a:spcBef>
              <a:spcAft>
                <a:spcPct val="0"/>
              </a:spcAft>
            </a:pPr>
            <a:r>
              <a:rPr lang="en-US" sz="1000" dirty="0">
                <a:solidFill>
                  <a:prstClr val="black"/>
                </a:solidFill>
                <a:ea typeface="MS PGothic"/>
              </a:rPr>
              <a:t>*Numbers are for illustration purpose only</a:t>
            </a:r>
          </a:p>
        </p:txBody>
      </p:sp>
      <p:grpSp>
        <p:nvGrpSpPr>
          <p:cNvPr id="98" name="Group 97"/>
          <p:cNvGrpSpPr/>
          <p:nvPr/>
        </p:nvGrpSpPr>
        <p:grpSpPr>
          <a:xfrm>
            <a:off x="4596418" y="3229819"/>
            <a:ext cx="263318" cy="2108728"/>
            <a:chOff x="4596418" y="3229819"/>
            <a:chExt cx="263318" cy="2108728"/>
          </a:xfrm>
        </p:grpSpPr>
        <p:cxnSp>
          <p:nvCxnSpPr>
            <p:cNvPr id="13" name="Elbow Connector 12"/>
            <p:cNvCxnSpPr>
              <a:endCxn id="42" idx="2"/>
            </p:cNvCxnSpPr>
            <p:nvPr/>
          </p:nvCxnSpPr>
          <p:spPr>
            <a:xfrm rot="10800000">
              <a:off x="4596418" y="3229819"/>
              <a:ext cx="263318" cy="1458184"/>
            </a:xfrm>
            <a:prstGeom prst="bentConnector2">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6" name="Elbow Connector 15"/>
            <p:cNvCxnSpPr>
              <a:endCxn id="42" idx="2"/>
            </p:cNvCxnSpPr>
            <p:nvPr/>
          </p:nvCxnSpPr>
          <p:spPr>
            <a:xfrm rot="10800000">
              <a:off x="4596418" y="3229819"/>
              <a:ext cx="263318" cy="2108728"/>
            </a:xfrm>
            <a:prstGeom prst="bentConnector2">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grpSp>
        <p:nvGrpSpPr>
          <p:cNvPr id="97" name="Group 96"/>
          <p:cNvGrpSpPr/>
          <p:nvPr/>
        </p:nvGrpSpPr>
        <p:grpSpPr>
          <a:xfrm>
            <a:off x="1602636" y="3229819"/>
            <a:ext cx="2757942" cy="2661504"/>
            <a:chOff x="1602636" y="3229819"/>
            <a:chExt cx="2757942" cy="2661504"/>
          </a:xfrm>
        </p:grpSpPr>
        <p:cxnSp>
          <p:nvCxnSpPr>
            <p:cNvPr id="25" name="Elbow Connector 24"/>
            <p:cNvCxnSpPr>
              <a:endCxn id="87" idx="2"/>
            </p:cNvCxnSpPr>
            <p:nvPr/>
          </p:nvCxnSpPr>
          <p:spPr>
            <a:xfrm flipH="1" flipV="1">
              <a:off x="1602636" y="3229819"/>
              <a:ext cx="2423454" cy="1451467"/>
            </a:xfrm>
            <a:prstGeom prst="bentConnector4">
              <a:avLst>
                <a:gd name="adj1" fmla="val -13799"/>
                <a:gd name="adj2" fmla="val 84292"/>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8" name="Elbow Connector 27"/>
            <p:cNvCxnSpPr/>
            <p:nvPr/>
          </p:nvCxnSpPr>
          <p:spPr>
            <a:xfrm rot="5400000" flipH="1" flipV="1">
              <a:off x="3869303" y="4838073"/>
              <a:ext cx="648062" cy="334488"/>
            </a:xfrm>
            <a:prstGeom prst="bentConnector3">
              <a:avLst>
                <a:gd name="adj1" fmla="val 249"/>
              </a:avLst>
            </a:prstGeom>
            <a:ln>
              <a:solidFill>
                <a:schemeClr val="accent3"/>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Elbow Connector 32"/>
            <p:cNvCxnSpPr/>
            <p:nvPr/>
          </p:nvCxnSpPr>
          <p:spPr>
            <a:xfrm rot="5400000" flipH="1" flipV="1">
              <a:off x="3912346" y="5443091"/>
              <a:ext cx="561976" cy="334488"/>
            </a:xfrm>
            <a:prstGeom prst="bentConnector3">
              <a:avLst>
                <a:gd name="adj1" fmla="val 622"/>
              </a:avLst>
            </a:prstGeom>
            <a:ln>
              <a:solidFill>
                <a:schemeClr val="accent3"/>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18321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Operational versus non-operational deposits</a:t>
            </a:r>
            <a:br>
              <a:rPr lang="en-US"/>
            </a:br>
            <a:br>
              <a:rPr lang="en-US"/>
            </a:br>
            <a:endParaRPr lang="en-US" dirty="0"/>
          </a:p>
        </p:txBody>
      </p:sp>
      <p:sp>
        <p:nvSpPr>
          <p:cNvPr id="3" name="Content Placeholder 2"/>
          <p:cNvSpPr>
            <a:spLocks noGrp="1"/>
          </p:cNvSpPr>
          <p:nvPr>
            <p:ph idx="1"/>
          </p:nvPr>
        </p:nvSpPr>
        <p:spPr>
          <a:xfrm>
            <a:off x="547730" y="1009934"/>
            <a:ext cx="8229600" cy="5684338"/>
          </a:xfrm>
        </p:spPr>
        <p:txBody>
          <a:bodyPr>
            <a:noAutofit/>
          </a:bodyPr>
          <a:lstStyle/>
          <a:p>
            <a:r>
              <a:rPr lang="en-US" sz="1800" dirty="0"/>
              <a:t>All depository institutions will evaluate their portfolio to determine whether a deposit is deemed </a:t>
            </a:r>
            <a:r>
              <a:rPr lang="en-US" sz="1800" b="1" dirty="0">
                <a:solidFill>
                  <a:srgbClr val="00698C"/>
                </a:solidFill>
              </a:rPr>
              <a:t>Operational or Non-Operational</a:t>
            </a:r>
          </a:p>
          <a:p>
            <a:r>
              <a:rPr lang="en-US" sz="1800" dirty="0"/>
              <a:t>Operational deposits provide added value to the overall organization</a:t>
            </a:r>
          </a:p>
          <a:p>
            <a:pPr lvl="1"/>
            <a:r>
              <a:rPr lang="en-US" sz="1600" dirty="0"/>
              <a:t>Defined as “fully transactional; sticky money”</a:t>
            </a:r>
          </a:p>
          <a:p>
            <a:pPr lvl="1"/>
            <a:r>
              <a:rPr lang="en-US" sz="1600" dirty="0"/>
              <a:t>Used to fund customers key operating activities</a:t>
            </a:r>
          </a:p>
          <a:p>
            <a:r>
              <a:rPr lang="en-US" sz="1800" dirty="0"/>
              <a:t>Non-operational deposits require banks to hold more HQLA</a:t>
            </a:r>
          </a:p>
          <a:p>
            <a:pPr lvl="1"/>
            <a:r>
              <a:rPr lang="en-US" sz="1600" dirty="0"/>
              <a:t>Higher runoff factors than operational balances; greater likelihood of being drawn down in a period of financial crisis</a:t>
            </a:r>
          </a:p>
          <a:p>
            <a:r>
              <a:rPr lang="en-US" sz="1800" dirty="0"/>
              <a:t>Deposits must pass a series of tests in order to be deemed </a:t>
            </a:r>
            <a:r>
              <a:rPr lang="en-US" sz="1800" b="1" dirty="0">
                <a:solidFill>
                  <a:srgbClr val="00698C"/>
                </a:solidFill>
              </a:rPr>
              <a:t>Operational</a:t>
            </a:r>
            <a:r>
              <a:rPr lang="en-US" sz="1800" dirty="0"/>
              <a:t>*</a:t>
            </a:r>
          </a:p>
          <a:p>
            <a:pPr lvl="1"/>
            <a:r>
              <a:rPr lang="en-US" sz="1600" dirty="0"/>
              <a:t>Switching cost test:  ease of which to exit cash management services in 30-days</a:t>
            </a:r>
          </a:p>
          <a:p>
            <a:pPr lvl="1"/>
            <a:r>
              <a:rPr lang="en-US" sz="1600" dirty="0"/>
              <a:t>Market rate test:  alignment of customer rates with the “market”</a:t>
            </a:r>
          </a:p>
          <a:p>
            <a:pPr lvl="1"/>
            <a:r>
              <a:rPr lang="en-US" sz="1600" dirty="0"/>
              <a:t>Operational services test:  number of cash management products tied to a deposit </a:t>
            </a:r>
          </a:p>
        </p:txBody>
      </p:sp>
      <p:sp>
        <p:nvSpPr>
          <p:cNvPr id="5" name="TextBox 4"/>
          <p:cNvSpPr txBox="1"/>
          <p:nvPr/>
        </p:nvSpPr>
        <p:spPr>
          <a:xfrm>
            <a:off x="0" y="6515100"/>
            <a:ext cx="6705600" cy="342900"/>
          </a:xfrm>
          <a:prstGeom prst="rect">
            <a:avLst/>
          </a:prstGeom>
        </p:spPr>
        <p:txBody>
          <a:bodyPr vert="horz" wrap="square" lIns="457200" tIns="0" rIns="91440" bIns="91440" rtlCol="0">
            <a:noAutofit/>
          </a:bodyPr>
          <a:lstStyle/>
          <a:p>
            <a:pPr marL="342900" indent="-342900" algn="l" defTabSz="914400" rtl="0" eaLnBrk="1" latinLnBrk="0" hangingPunct="1">
              <a:spcBef>
                <a:spcPts val="800"/>
              </a:spcBef>
            </a:pPr>
            <a:r>
              <a:rPr lang="en-US" sz="1000" kern="1200" dirty="0">
                <a:solidFill>
                  <a:schemeClr val="tx1"/>
                </a:solidFill>
                <a:latin typeface="Verdana" pitchFamily="34" charset="0"/>
                <a:ea typeface="+mn-ea"/>
                <a:cs typeface="+mn-cs"/>
              </a:rPr>
              <a:t>*All FI’s have created their own tests based on the regulation; there is no one size fits all </a:t>
            </a:r>
          </a:p>
        </p:txBody>
      </p:sp>
    </p:spTree>
    <p:extLst>
      <p:ext uri="{BB962C8B-B14F-4D97-AF65-F5344CB8AC3E}">
        <p14:creationId xmlns:p14="http://schemas.microsoft.com/office/powerpoint/2010/main" val="2077088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Deposit Outflow Factors</a:t>
            </a:r>
            <a:endParaRPr lang="en-US" altLang="en-US" dirty="0"/>
          </a:p>
        </p:txBody>
      </p:sp>
      <p:sp>
        <p:nvSpPr>
          <p:cNvPr id="2" name="TextBox 1"/>
          <p:cNvSpPr txBox="1"/>
          <p:nvPr/>
        </p:nvSpPr>
        <p:spPr>
          <a:xfrm>
            <a:off x="459635" y="1042718"/>
            <a:ext cx="8347375" cy="677108"/>
          </a:xfrm>
          <a:prstGeom prst="rect">
            <a:avLst/>
          </a:prstGeom>
          <a:solidFill>
            <a:schemeClr val="accent1"/>
          </a:solidFill>
        </p:spPr>
        <p:txBody>
          <a:bodyPr vert="horz" wrap="square" lIns="91440" tIns="91440" rIns="91440" bIns="91440" rtlCol="0" anchor="ctr" anchorCtr="0">
            <a:normAutofit/>
          </a:bodyPr>
          <a:lstStyle/>
          <a:p>
            <a:pPr algn="ctr" defTabSz="914400" rtl="0" eaLnBrk="1" latinLnBrk="0" hangingPunct="1">
              <a:spcBef>
                <a:spcPts val="800"/>
              </a:spcBef>
            </a:pPr>
            <a:r>
              <a:rPr lang="en-US" sz="1600" kern="1200" dirty="0">
                <a:solidFill>
                  <a:schemeClr val="bg1"/>
                </a:solidFill>
                <a:latin typeface="Verdana" pitchFamily="34" charset="0"/>
                <a:ea typeface="+mn-ea"/>
                <a:cs typeface="+mn-cs"/>
              </a:rPr>
              <a:t>Expected cash outflow is determined by multiplying balances levels by the outflow factor.  Customer type or Counterparty determines the rate applied.</a:t>
            </a:r>
          </a:p>
        </p:txBody>
      </p:sp>
      <p:sp>
        <p:nvSpPr>
          <p:cNvPr id="13" name="TextBox 12"/>
          <p:cNvSpPr txBox="1"/>
          <p:nvPr/>
        </p:nvSpPr>
        <p:spPr>
          <a:xfrm>
            <a:off x="0" y="6515100"/>
            <a:ext cx="6705600" cy="342900"/>
          </a:xfrm>
          <a:prstGeom prst="rect">
            <a:avLst/>
          </a:prstGeom>
        </p:spPr>
        <p:txBody>
          <a:bodyPr vert="horz" wrap="square" lIns="457200" tIns="0" rIns="91440" bIns="91440" rtlCol="0">
            <a:noAutofit/>
          </a:bodyPr>
          <a:lstStyle/>
          <a:p>
            <a:pPr marL="342900" indent="-342900" algn="l" defTabSz="914400" rtl="0" eaLnBrk="1" latinLnBrk="0" hangingPunct="1">
              <a:spcBef>
                <a:spcPts val="800"/>
              </a:spcBef>
            </a:pPr>
            <a:r>
              <a:rPr lang="en-US" sz="800" kern="1200" dirty="0">
                <a:solidFill>
                  <a:schemeClr val="tx1"/>
                </a:solidFill>
                <a:latin typeface="Verdana" pitchFamily="34" charset="0"/>
                <a:ea typeface="+mn-ea"/>
                <a:cs typeface="+mn-cs"/>
              </a:rPr>
              <a:t>Source: OCC, Federal Reserve Board, FDIC</a:t>
            </a:r>
          </a:p>
        </p:txBody>
      </p:sp>
      <p:graphicFrame>
        <p:nvGraphicFramePr>
          <p:cNvPr id="4" name="Object 3"/>
          <p:cNvGraphicFramePr>
            <a:graphicFrameLocks noChangeAspect="1"/>
          </p:cNvGraphicFramePr>
          <p:nvPr>
            <p:extLst>
              <p:ext uri="{D42A27DB-BD31-4B8C-83A1-F6EECF244321}">
                <p14:modId xmlns:p14="http://schemas.microsoft.com/office/powerpoint/2010/main" val="1801640428"/>
              </p:ext>
            </p:extLst>
          </p:nvPr>
        </p:nvGraphicFramePr>
        <p:xfrm>
          <a:off x="446727" y="1866900"/>
          <a:ext cx="8364538" cy="4322763"/>
        </p:xfrm>
        <a:graphic>
          <a:graphicData uri="http://schemas.openxmlformats.org/presentationml/2006/ole">
            <mc:AlternateContent xmlns:mc="http://schemas.openxmlformats.org/markup-compatibility/2006">
              <mc:Choice xmlns:v="urn:schemas-microsoft-com:vml" Requires="v">
                <p:oleObj spid="_x0000_s1039" name="Worksheet" r:id="rId4" imgW="5419677" imgH="2800440" progId="Excel.Sheet.12">
                  <p:embed/>
                </p:oleObj>
              </mc:Choice>
              <mc:Fallback>
                <p:oleObj name="Worksheet" r:id="rId4" imgW="5419677" imgH="2800440" progId="Excel.Sheet.12">
                  <p:embed/>
                  <p:pic>
                    <p:nvPicPr>
                      <p:cNvPr id="0" name="Object 2"/>
                      <p:cNvPicPr>
                        <a:picLocks noChangeAspect="1" noChangeArrowheads="1"/>
                      </p:cNvPicPr>
                      <p:nvPr/>
                    </p:nvPicPr>
                    <p:blipFill>
                      <a:blip r:embed="rId5"/>
                      <a:srcRect/>
                      <a:stretch>
                        <a:fillRect/>
                      </a:stretch>
                    </p:blipFill>
                    <p:spPr bwMode="auto">
                      <a:xfrm>
                        <a:off x="446727" y="1866900"/>
                        <a:ext cx="8364538" cy="432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39227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Unfunded commitments attract an LCR outflow (and cost)</a:t>
            </a:r>
            <a:endParaRPr lang="en-US" dirty="0"/>
          </a:p>
        </p:txBody>
      </p:sp>
      <p:sp>
        <p:nvSpPr>
          <p:cNvPr id="7" name="Content Placeholder 6"/>
          <p:cNvSpPr>
            <a:spLocks noGrp="1"/>
          </p:cNvSpPr>
          <p:nvPr>
            <p:ph idx="1"/>
          </p:nvPr>
        </p:nvSpPr>
        <p:spPr>
          <a:xfrm>
            <a:off x="547730" y="1992572"/>
            <a:ext cx="8229600" cy="4701699"/>
          </a:xfrm>
        </p:spPr>
        <p:txBody>
          <a:bodyPr>
            <a:noAutofit/>
          </a:bodyPr>
          <a:lstStyle/>
          <a:p>
            <a:r>
              <a:rPr lang="en-US" sz="1600" b="1" dirty="0"/>
              <a:t>Unfunded credit facilities:</a:t>
            </a:r>
          </a:p>
          <a:p>
            <a:pPr lvl="1"/>
            <a:r>
              <a:rPr lang="en-US" sz="1400" dirty="0"/>
              <a:t>Availability under general working capital facilities (e.g., revolving credit lines) </a:t>
            </a:r>
          </a:p>
          <a:p>
            <a:r>
              <a:rPr lang="en-US" sz="1600" b="1" dirty="0"/>
              <a:t>Liquidity facilities:</a:t>
            </a:r>
          </a:p>
          <a:p>
            <a:pPr lvl="1">
              <a:buClr>
                <a:schemeClr val="tx1"/>
              </a:buClr>
            </a:pPr>
            <a:r>
              <a:rPr lang="en-US" sz="1400" dirty="0">
                <a:solidFill>
                  <a:srgbClr val="00698C"/>
                </a:solidFill>
              </a:rPr>
              <a:t>Commercial paper (CP) backup facilities</a:t>
            </a:r>
            <a:r>
              <a:rPr lang="en-US" sz="1400" dirty="0">
                <a:solidFill>
                  <a:schemeClr val="accent3"/>
                </a:solidFill>
              </a:rPr>
              <a:t> </a:t>
            </a:r>
            <a:r>
              <a:rPr lang="en-US" sz="1400" dirty="0"/>
              <a:t>– Assumes CP issuers lose access to short-term CP funds and have to turn to Bank liquidity facilities</a:t>
            </a:r>
          </a:p>
          <a:p>
            <a:pPr lvl="1">
              <a:buClr>
                <a:schemeClr val="tx1"/>
              </a:buClr>
            </a:pPr>
            <a:r>
              <a:rPr lang="en-US" sz="1400" dirty="0">
                <a:solidFill>
                  <a:srgbClr val="00698C"/>
                </a:solidFill>
              </a:rPr>
              <a:t>Variable rate demand obligations (VRDOs)</a:t>
            </a:r>
          </a:p>
          <a:p>
            <a:pPr lvl="2"/>
            <a:r>
              <a:rPr lang="en-US" sz="1200" dirty="0"/>
              <a:t>Standby bond purchase agreements - Put feature allows the investor to put the obligation back to the issuer/financial intermediary</a:t>
            </a:r>
          </a:p>
          <a:p>
            <a:pPr lvl="2"/>
            <a:r>
              <a:rPr lang="en-US" sz="1200" dirty="0"/>
              <a:t>Direct Pay LCs – liquidity facility that can be drawn on to pay bondholders if the underlying issuer is unable to fulfill its obligation</a:t>
            </a:r>
          </a:p>
          <a:p>
            <a:r>
              <a:rPr lang="en-US" sz="1600" b="1" dirty="0"/>
              <a:t>Facilities not currently receiving a run-off %:</a:t>
            </a:r>
          </a:p>
          <a:p>
            <a:pPr lvl="1"/>
            <a:r>
              <a:rPr lang="en-US" sz="1400" dirty="0"/>
              <a:t>Standby Performance &amp; Financial LCs</a:t>
            </a:r>
          </a:p>
          <a:p>
            <a:pPr lvl="1"/>
            <a:r>
              <a:rPr lang="en-US" sz="1400" dirty="0"/>
              <a:t>Trade LCs</a:t>
            </a:r>
          </a:p>
          <a:p>
            <a:pPr lvl="1"/>
            <a:r>
              <a:rPr lang="en-US" sz="1400" dirty="0"/>
              <a:t>Fully funded loans</a:t>
            </a:r>
          </a:p>
        </p:txBody>
      </p:sp>
      <p:sp>
        <p:nvSpPr>
          <p:cNvPr id="5" name="Rectangle 4"/>
          <p:cNvSpPr/>
          <p:nvPr/>
        </p:nvSpPr>
        <p:spPr>
          <a:xfrm>
            <a:off x="519284" y="1537993"/>
            <a:ext cx="6617517" cy="400110"/>
          </a:xfrm>
          <a:prstGeom prst="rect">
            <a:avLst/>
          </a:prstGeom>
        </p:spPr>
        <p:txBody>
          <a:bodyPr wrap="none">
            <a:spAutoFit/>
          </a:bodyPr>
          <a:lstStyle/>
          <a:p>
            <a:r>
              <a:rPr lang="en-US" sz="2000" b="1" dirty="0">
                <a:solidFill>
                  <a:srgbClr val="00698C"/>
                </a:solidFill>
                <a:latin typeface="Verdana" panose="020B0604030504040204" pitchFamily="34" charset="0"/>
                <a:ea typeface="Verdana" panose="020B0604030504040204" pitchFamily="34" charset="0"/>
                <a:cs typeface="Verdana" panose="020B0604030504040204" pitchFamily="34" charset="0"/>
              </a:rPr>
              <a:t>What credit products are currently in scope?</a:t>
            </a:r>
          </a:p>
        </p:txBody>
      </p:sp>
    </p:spTree>
    <p:extLst>
      <p:ext uri="{BB962C8B-B14F-4D97-AF65-F5344CB8AC3E}">
        <p14:creationId xmlns:p14="http://schemas.microsoft.com/office/powerpoint/2010/main" val="3401619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LCR – Customer impacts</a:t>
            </a:r>
          </a:p>
        </p:txBody>
      </p:sp>
      <p:sp>
        <p:nvSpPr>
          <p:cNvPr id="3" name="Content Placeholder 2"/>
          <p:cNvSpPr>
            <a:spLocks noGrp="1"/>
          </p:cNvSpPr>
          <p:nvPr>
            <p:ph idx="1"/>
          </p:nvPr>
        </p:nvSpPr>
        <p:spPr>
          <a:xfrm>
            <a:off x="579628" y="1646600"/>
            <a:ext cx="8229600" cy="5047672"/>
          </a:xfrm>
        </p:spPr>
        <p:txBody>
          <a:bodyPr>
            <a:normAutofit/>
          </a:bodyPr>
          <a:lstStyle/>
          <a:p>
            <a:r>
              <a:rPr lang="en-US" sz="2000" dirty="0"/>
              <a:t>Media reports on the impacts of LCR to the banking industry have fully caught the attention of our customers.</a:t>
            </a:r>
          </a:p>
          <a:p>
            <a:pPr lvl="1"/>
            <a:r>
              <a:rPr lang="en-US" sz="1800" dirty="0"/>
              <a:t>Introduction of new deposit or TM fees to keep account open</a:t>
            </a:r>
          </a:p>
          <a:p>
            <a:pPr lvl="1"/>
            <a:r>
              <a:rPr lang="en-US" sz="1800" dirty="0"/>
              <a:t>Shedding 100% runoff deposits altogether</a:t>
            </a:r>
          </a:p>
          <a:p>
            <a:pPr lvl="1"/>
            <a:r>
              <a:rPr lang="en-US" sz="1800" dirty="0"/>
              <a:t>Some banks are still offering bids or rates well above (below) competitor price points</a:t>
            </a:r>
          </a:p>
          <a:p>
            <a:r>
              <a:rPr lang="en-US" sz="2000" dirty="0"/>
              <a:t>Customers are getting conflicting and confusing messages/proposals all for the same piece of business. </a:t>
            </a:r>
          </a:p>
          <a:p>
            <a:pPr lvl="1"/>
            <a:r>
              <a:rPr lang="en-US" sz="1800" dirty="0"/>
              <a:t>Due to ambiguity of the rules; interpretation</a:t>
            </a:r>
          </a:p>
          <a:p>
            <a:pPr lvl="1"/>
            <a:r>
              <a:rPr lang="en-US" sz="1800" dirty="0"/>
              <a:t>Looking for insight and guidance from their bank – impacts new and existing customers </a:t>
            </a:r>
          </a:p>
        </p:txBody>
      </p:sp>
    </p:spTree>
    <p:extLst>
      <p:ext uri="{BB962C8B-B14F-4D97-AF65-F5344CB8AC3E}">
        <p14:creationId xmlns:p14="http://schemas.microsoft.com/office/powerpoint/2010/main" val="788861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LCR – What can customers expect?</a:t>
            </a:r>
            <a:endParaRPr lang="en-US" dirty="0"/>
          </a:p>
        </p:txBody>
      </p:sp>
      <p:sp>
        <p:nvSpPr>
          <p:cNvPr id="3" name="Content Placeholder 2"/>
          <p:cNvSpPr>
            <a:spLocks noGrp="1"/>
          </p:cNvSpPr>
          <p:nvPr>
            <p:ph idx="1"/>
          </p:nvPr>
        </p:nvSpPr>
        <p:spPr>
          <a:xfrm>
            <a:off x="547730" y="1938102"/>
            <a:ext cx="8229600" cy="4756169"/>
          </a:xfrm>
        </p:spPr>
        <p:txBody>
          <a:bodyPr>
            <a:noAutofit/>
          </a:bodyPr>
          <a:lstStyle/>
          <a:p>
            <a:r>
              <a:rPr lang="en-US" sz="1800" dirty="0"/>
              <a:t>Push for deeper relationships from their bank including a mix of products and services</a:t>
            </a:r>
          </a:p>
          <a:p>
            <a:pPr lvl="1"/>
            <a:r>
              <a:rPr lang="en-US" sz="1600" dirty="0"/>
              <a:t>Deepening client relationships make it more difficult for customers to take their cash management business and related deposits to a competitor; retaining/expanding these relationships is a key to maximizing operational deposits</a:t>
            </a:r>
          </a:p>
          <a:p>
            <a:r>
              <a:rPr lang="en-US" sz="1800" dirty="0"/>
              <a:t>The market adapting to provide new and different banking services</a:t>
            </a:r>
          </a:p>
          <a:p>
            <a:pPr lvl="1"/>
            <a:r>
              <a:rPr lang="en-US" sz="1600" dirty="0"/>
              <a:t>New deposit products are being developed to minimize the HQLA banks need to hold especially for 100% runoff counterparty types</a:t>
            </a:r>
          </a:p>
          <a:p>
            <a:r>
              <a:rPr lang="en-US" sz="1800" dirty="0"/>
              <a:t>Competition for LCR ‘friendly’ deposits</a:t>
            </a:r>
          </a:p>
          <a:p>
            <a:pPr lvl="1"/>
            <a:r>
              <a:rPr lang="en-US" sz="1600" dirty="0"/>
              <a:t>Each bank is looking at their balance sheet mix and the types of clients they do business with. For those looking to recalibrate with more LCR favorable deposits, there will be institutions who are very aggressive with rates and prices offered to particular customer types</a:t>
            </a:r>
          </a:p>
          <a:p>
            <a:endParaRPr lang="en-US" sz="1800" dirty="0"/>
          </a:p>
        </p:txBody>
      </p:sp>
      <p:sp>
        <p:nvSpPr>
          <p:cNvPr id="8" name="Rectangle 7"/>
          <p:cNvSpPr/>
          <p:nvPr/>
        </p:nvSpPr>
        <p:spPr>
          <a:xfrm>
            <a:off x="519284" y="975483"/>
            <a:ext cx="184731" cy="400110"/>
          </a:xfrm>
          <a:prstGeom prst="rect">
            <a:avLst/>
          </a:prstGeom>
        </p:spPr>
        <p:txBody>
          <a:bodyPr wrap="none">
            <a:spAutoFit/>
          </a:bodyPr>
          <a:lstStyle/>
          <a:p>
            <a:endParaRPr lang="en-US" sz="2000" b="1" dirty="0">
              <a:solidFill>
                <a:srgbClr val="00698C"/>
              </a:solidFill>
            </a:endParaRPr>
          </a:p>
        </p:txBody>
      </p:sp>
      <p:sp>
        <p:nvSpPr>
          <p:cNvPr id="9" name="Rectangle 8"/>
          <p:cNvSpPr/>
          <p:nvPr/>
        </p:nvSpPr>
        <p:spPr>
          <a:xfrm>
            <a:off x="519284" y="1175538"/>
            <a:ext cx="7492757" cy="400110"/>
          </a:xfrm>
          <a:prstGeom prst="rect">
            <a:avLst/>
          </a:prstGeom>
        </p:spPr>
        <p:txBody>
          <a:bodyPr wrap="none">
            <a:spAutoFit/>
          </a:bodyPr>
          <a:lstStyle/>
          <a:p>
            <a:r>
              <a:rPr lang="en-US" sz="2000" b="1" dirty="0">
                <a:solidFill>
                  <a:srgbClr val="00698C"/>
                </a:solidFill>
              </a:rPr>
              <a:t>Started our conversation today with the following:</a:t>
            </a:r>
            <a:endParaRPr lang="en-US" sz="2000" b="1" dirty="0">
              <a:solidFill>
                <a:srgbClr val="00698C"/>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638843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SHAPE" val="Picture 16"/>
  <p:tag name="FORMATSSLIDEID" val="256"/>
  <p:tag name="FORMATSFILENAME" val="Standard Slides.pot"/>
  <p:tag name="POSITIONSHAPE" val="Picture 16"/>
  <p:tag name="POSITIONSLIDEID" val="256"/>
  <p:tag name="SIZESHAPE" val="Picture 16"/>
  <p:tag name="SIZESLIDEID" val="256"/>
</p:tagLst>
</file>

<file path=ppt/tags/tag3.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SHAPE" val="Rectangle 6"/>
  <p:tag name="FORMATSSLIDEID" val="288"/>
  <p:tag name="FORMATSFILENAME" val="Standard Slides.potx"/>
  <p:tag name="POSITIONSHAPE" val="Rectangle 6"/>
  <p:tag name="POSITIONSLIDEID" val="288"/>
  <p:tag name="SIZESHAPE" val="Rectangle 6"/>
  <p:tag name="SIZESLIDEID" val="288"/>
</p:tagLst>
</file>

<file path=ppt/theme/theme1.xml><?xml version="1.0" encoding="utf-8"?>
<a:theme xmlns:a="http://schemas.openxmlformats.org/drawingml/2006/main" name="1_Standard Slides">
  <a:themeElements>
    <a:clrScheme name="WF Brand 2.0">
      <a:dk1>
        <a:srgbClr val="000000"/>
      </a:dk1>
      <a:lt1>
        <a:srgbClr val="FFFFFF"/>
      </a:lt1>
      <a:dk2>
        <a:srgbClr val="ED8800"/>
      </a:dk2>
      <a:lt2>
        <a:srgbClr val="BB0826"/>
      </a:lt2>
      <a:accent1>
        <a:srgbClr val="ED8800"/>
      </a:accent1>
      <a:accent2>
        <a:srgbClr val="702F8A"/>
      </a:accent2>
      <a:accent3>
        <a:srgbClr val="0095C8"/>
      </a:accent3>
      <a:accent4>
        <a:srgbClr val="46A033"/>
      </a:accent4>
      <a:accent5>
        <a:srgbClr val="AE2573"/>
      </a:accent5>
      <a:accent6>
        <a:srgbClr val="7A6855"/>
      </a:accent6>
      <a:hlink>
        <a:srgbClr val="44464A"/>
      </a:hlink>
      <a:folHlink>
        <a:srgbClr val="D9D9D6"/>
      </a:folHlink>
    </a:clrScheme>
    <a:fontScheme name="Brand 2.0 Fonts">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wrap="none" lIns="91440" tIns="45720" rIns="91440" bIns="45720" rtlCol="0">
        <a:normAutofit/>
      </a:bodyPr>
      <a:lstStyle>
        <a:defPPr marL="342900" indent="-342900" algn="l" defTabSz="914400" rtl="0" eaLnBrk="1" latinLnBrk="0" hangingPunct="1">
          <a:spcBef>
            <a:spcPts val="800"/>
          </a:spcBef>
          <a:buFont typeface="Wingdings" pitchFamily="2" charset="2"/>
          <a:buChar char="§"/>
          <a:defRPr sz="1400" kern="1200" dirty="0" err="1" smtClean="0">
            <a:solidFill>
              <a:schemeClr val="tx1"/>
            </a:solidFill>
            <a:latin typeface="Verdana" pitchFamily="34" charset="0"/>
            <a:ea typeface="+mn-ea"/>
            <a:cs typeface="+mn-cs"/>
          </a:defRPr>
        </a:defPPr>
      </a:lstStyle>
    </a:txDef>
  </a:objectDefaults>
  <a:extraClrSchemeLst/>
  <a:custClrLst>
    <a:custClr name="Dark Orange">
      <a:srgbClr val="CE4C00"/>
    </a:custClr>
    <a:custClr name="Dark Plum">
      <a:srgbClr val="4D3B65"/>
    </a:custClr>
    <a:custClr name="Dark Teal">
      <a:srgbClr val="00698C"/>
    </a:custClr>
    <a:custClr name="Dark Green">
      <a:srgbClr val="007337"/>
    </a:custClr>
    <a:custClr name="Dark Magenta">
      <a:srgbClr val="821861"/>
    </a:custClr>
    <a:custClr name="Dark Ebony">
      <a:srgbClr val="574537"/>
    </a:custClr>
    <a:custClr name="WF Yellow">
      <a:srgbClr val="FCC60A"/>
    </a:custClr>
    <a:custClr name="WF Gray">
      <a:srgbClr val="8F8F8F"/>
    </a:custClr>
    <a:custClr name="Aqua Blue">
      <a:srgbClr val="44464A"/>
    </a:custClr>
    <a:custClr name="Khaki">
      <a:srgbClr val="BFC0BE"/>
    </a:custClr>
    <a:custClr name="Stone">
      <a:srgbClr val="D7D3C7"/>
    </a:custClr>
    <a:custClr name="Breeze">
      <a:srgbClr val="DADBBF"/>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6CD70885E8B5D4BB9EEF7A4B8D5E3CB" ma:contentTypeVersion="1" ma:contentTypeDescription="Create a new document." ma:contentTypeScope="" ma:versionID="16445dcda162f1ac062b298d9fb57a7d">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3959E1C-5CE8-4AE8-B9F0-8E5E2FB672A8}">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schemas.microsoft.com/sharepoint/v3"/>
    <ds:schemaRef ds:uri="http://www.w3.org/XML/1998/namespace"/>
  </ds:schemaRefs>
</ds:datastoreItem>
</file>

<file path=customXml/itemProps2.xml><?xml version="1.0" encoding="utf-8"?>
<ds:datastoreItem xmlns:ds="http://schemas.openxmlformats.org/officeDocument/2006/customXml" ds:itemID="{F897EA3F-953D-4D22-8575-A875D74304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A069D60-A410-4D93-BE93-41C2E693EB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1431</TotalTime>
  <Words>1788</Words>
  <Application>Microsoft Office PowerPoint</Application>
  <PresentationFormat>On-screen Show (4:3)</PresentationFormat>
  <Paragraphs>157</Paragraphs>
  <Slides>13</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MS PGothic</vt:lpstr>
      <vt:lpstr>Arial</vt:lpstr>
      <vt:lpstr>Calibri</vt:lpstr>
      <vt:lpstr>Georgia</vt:lpstr>
      <vt:lpstr>Verdana</vt:lpstr>
      <vt:lpstr>Wingdings</vt:lpstr>
      <vt:lpstr>1_Standard Slides</vt:lpstr>
      <vt:lpstr>Worksheet</vt:lpstr>
      <vt:lpstr>Liquidity Coverage Ratio (LCR)  BASEL III Overview</vt:lpstr>
      <vt:lpstr>BASEL III /Liquidity Coverage Ratio</vt:lpstr>
      <vt:lpstr>BASEL III /Liquidity Coverage Ratio</vt:lpstr>
      <vt:lpstr>How is the Liquidity Coverage Ratio calculated?</vt:lpstr>
      <vt:lpstr>Operational versus non-operational deposits  </vt:lpstr>
      <vt:lpstr>Deposit Outflow Factors</vt:lpstr>
      <vt:lpstr>Unfunded commitments attract an LCR outflow (and cost)</vt:lpstr>
      <vt:lpstr>LCR – Customer impacts</vt:lpstr>
      <vt:lpstr>LCR – What can customers expect?</vt:lpstr>
      <vt:lpstr>Appendix</vt:lpstr>
      <vt:lpstr>Appendix – U.S. Operational Deposit Definition </vt:lpstr>
      <vt:lpstr>Appendix – Wholesale Counterparty Types </vt:lpstr>
      <vt:lpstr>Appendix – Wholesale Counterparty Types </vt:lpstr>
    </vt:vector>
  </TitlesOfParts>
  <Company>Wells Fargo &amp; 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set in  Georgia 48pt</dc:title>
  <dc:creator>Scott Mackay</dc:creator>
  <dc:description>Wells Fargo PPT 2007 Template V. 3.0</dc:description>
  <cp:lastModifiedBy>Jane Ramsey</cp:lastModifiedBy>
  <cp:revision>28</cp:revision>
  <dcterms:created xsi:type="dcterms:W3CDTF">2015-12-10T22:06:58Z</dcterms:created>
  <dcterms:modified xsi:type="dcterms:W3CDTF">2016-03-18T10:15:30Z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0x01010016CD70885E8B5D4BB9EEF7A4B8D5E3CB</vt:lpwstr>
  </property>
</Properties>
</file>