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9"/>
  </p:notesMasterIdLst>
  <p:sldIdLst>
    <p:sldId id="274" r:id="rId2"/>
    <p:sldId id="316" r:id="rId3"/>
    <p:sldId id="275" r:id="rId4"/>
    <p:sldId id="353" r:id="rId5"/>
    <p:sldId id="278" r:id="rId6"/>
    <p:sldId id="355" r:id="rId7"/>
    <p:sldId id="354" r:id="rId8"/>
    <p:sldId id="346" r:id="rId9"/>
    <p:sldId id="345" r:id="rId10"/>
    <p:sldId id="356" r:id="rId11"/>
    <p:sldId id="348" r:id="rId12"/>
    <p:sldId id="276" r:id="rId13"/>
    <p:sldId id="284" r:id="rId14"/>
    <p:sldId id="288" r:id="rId15"/>
    <p:sldId id="314" r:id="rId16"/>
    <p:sldId id="281" r:id="rId17"/>
    <p:sldId id="351" r:id="rId18"/>
    <p:sldId id="283" r:id="rId19"/>
    <p:sldId id="293" r:id="rId20"/>
    <p:sldId id="315" r:id="rId21"/>
    <p:sldId id="347" r:id="rId22"/>
    <p:sldId id="318" r:id="rId23"/>
    <p:sldId id="289" r:id="rId24"/>
    <p:sldId id="350" r:id="rId25"/>
    <p:sldId id="291" r:id="rId26"/>
    <p:sldId id="357" r:id="rId27"/>
    <p:sldId id="31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nable, Lahni J" initials="L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1"/>
    <a:srgbClr val="FF0066"/>
    <a:srgbClr val="336699"/>
    <a:srgbClr val="DDDDDD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Organizations Subject to Attempted and/or Actual Payments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3755468066491686E-2"/>
                  <c:y val="-5.8536585365853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3-4506-881A-2EA2CFD769BA}"/>
                </c:ext>
              </c:extLst>
            </c:dLbl>
            <c:dLbl>
              <c:idx val="1"/>
              <c:layout>
                <c:manualLayout>
                  <c:x val="-5.2302476613500237E-2"/>
                  <c:y val="-6.243902439024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3-4506-881A-2EA2CFD769BA}"/>
                </c:ext>
              </c:extLst>
            </c:dLbl>
            <c:dLbl>
              <c:idx val="2"/>
              <c:layout>
                <c:manualLayout>
                  <c:x val="-4.3755468066491686E-2"/>
                  <c:y val="-6.243902439024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43-4506-881A-2EA2CFD769BA}"/>
                </c:ext>
              </c:extLst>
            </c:dLbl>
            <c:dLbl>
              <c:idx val="3"/>
              <c:layout>
                <c:manualLayout>
                  <c:x val="-5.2302476613500272E-2"/>
                  <c:y val="-6.243902439024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3-4506-881A-2EA2CFD769BA}"/>
                </c:ext>
              </c:extLst>
            </c:dLbl>
            <c:dLbl>
              <c:idx val="4"/>
              <c:layout>
                <c:manualLayout>
                  <c:x val="-4.161871592973955E-2"/>
                  <c:y val="-6.63414634146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3-4506-881A-2EA2CFD769BA}"/>
                </c:ext>
              </c:extLst>
            </c:dLbl>
            <c:dLbl>
              <c:idx val="5"/>
              <c:layout>
                <c:manualLayout>
                  <c:x val="-5.0165724476748101E-2"/>
                  <c:y val="-7.804878048780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3-4506-881A-2EA2CFD769BA}"/>
                </c:ext>
              </c:extLst>
            </c:dLbl>
            <c:dLbl>
              <c:idx val="6"/>
              <c:layout>
                <c:manualLayout>
                  <c:x val="-4.1618715929739633E-2"/>
                  <c:y val="-5.8536585365853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43-4506-881A-2EA2CFD769BA}"/>
                </c:ext>
              </c:extLst>
            </c:dLbl>
            <c:dLbl>
              <c:idx val="7"/>
              <c:layout>
                <c:manualLayout>
                  <c:x val="-4.3755468066491769E-2"/>
                  <c:y val="-7.804878048780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3-4506-881A-2EA2CFD769BA}"/>
                </c:ext>
              </c:extLst>
            </c:dLbl>
            <c:dLbl>
              <c:idx val="8"/>
              <c:layout>
                <c:manualLayout>
                  <c:x val="-4.5892220203243982E-2"/>
                  <c:y val="-6.243902439024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43-4506-881A-2EA2CFD769BA}"/>
                </c:ext>
              </c:extLst>
            </c:dLbl>
            <c:dLbl>
              <c:idx val="9"/>
              <c:layout>
                <c:manualLayout>
                  <c:x val="-5.0165724476748101E-2"/>
                  <c:y val="-8.1951219512195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43-4506-881A-2EA2CFD769BA}"/>
                </c:ext>
              </c:extLst>
            </c:dLbl>
            <c:dLbl>
              <c:idx val="10"/>
              <c:layout>
                <c:manualLayout>
                  <c:x val="-3.7693148933306414E-2"/>
                  <c:y val="-6.2439024390243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43-4506-881A-2EA2CFD76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0.68</c:v>
                </c:pt>
                <c:pt idx="1">
                  <c:v>0.72</c:v>
                </c:pt>
                <c:pt idx="2">
                  <c:v>0.71</c:v>
                </c:pt>
                <c:pt idx="3">
                  <c:v>0.71</c:v>
                </c:pt>
                <c:pt idx="4">
                  <c:v>0.73</c:v>
                </c:pt>
                <c:pt idx="5">
                  <c:v>0.71</c:v>
                </c:pt>
                <c:pt idx="6">
                  <c:v>0.68</c:v>
                </c:pt>
                <c:pt idx="7">
                  <c:v>0.61</c:v>
                </c:pt>
                <c:pt idx="8">
                  <c:v>0.6</c:v>
                </c:pt>
                <c:pt idx="9">
                  <c:v>0.62</c:v>
                </c:pt>
                <c:pt idx="10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943-4506-881A-2EA2CFD769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08352"/>
        <c:axId val="157507960"/>
      </c:lineChart>
      <c:catAx>
        <c:axId val="1575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7960"/>
        <c:crosses val="autoZero"/>
        <c:auto val="1"/>
        <c:lblAlgn val="ctr"/>
        <c:lblOffset val="100"/>
        <c:noMultiLvlLbl val="0"/>
      </c:catAx>
      <c:valAx>
        <c:axId val="157507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45FE-A068-78274E14327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45FE-A068-78274E14327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45FE-A068-78274E14327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45FE-A068-78274E143274}"/>
              </c:ext>
            </c:extLst>
          </c:dPt>
          <c:dPt>
            <c:idx val="4"/>
            <c:invertIfNegative val="0"/>
            <c:bubble3D val="0"/>
            <c:spPr>
              <a:pattFill prst="dk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35-45FE-A068-78274E143274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35-45FE-A068-78274E143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2013</c:v>
                </c:pt>
                <c:pt idx="4">
                  <c:v>2016</c:v>
                </c:pt>
              </c:numCache>
            </c:numRef>
          </c:cat>
          <c:val>
            <c:numRef>
              <c:f>Sheet1!$B$3:$B$7</c:f>
              <c:numCache>
                <c:formatCode>0%</c:formatCode>
                <c:ptCount val="5"/>
                <c:pt idx="0">
                  <c:v>0.81</c:v>
                </c:pt>
                <c:pt idx="1">
                  <c:v>0.74</c:v>
                </c:pt>
                <c:pt idx="2">
                  <c:v>0.56999999999999995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35-45FE-A068-78274E143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93072"/>
        <c:axId val="277393464"/>
      </c:barChart>
      <c:catAx>
        <c:axId val="2773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93464"/>
        <c:crosses val="autoZero"/>
        <c:auto val="1"/>
        <c:lblAlgn val="ctr"/>
        <c:lblOffset val="100"/>
        <c:noMultiLvlLbl val="0"/>
      </c:catAx>
      <c:valAx>
        <c:axId val="27739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9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Sheet3!$A$18</c:f>
              <c:strCache>
                <c:ptCount val="1"/>
                <c:pt idx="0">
                  <c:v>Wire Transfers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1111111111111112E-2"/>
                  <c:y val="-7.7777777777777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59-40FE-B64C-40F5D042AC55}"/>
                </c:ext>
              </c:extLst>
            </c:dLbl>
            <c:dLbl>
              <c:idx val="1"/>
              <c:layout>
                <c:manualLayout>
                  <c:x val="-8.3333333333333332E-3"/>
                  <c:y val="-8.518525809273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59-40FE-B64C-40F5D042AC55}"/>
                </c:ext>
              </c:extLst>
            </c:dLbl>
            <c:dLbl>
              <c:idx val="2"/>
              <c:layout>
                <c:manualLayout>
                  <c:x val="0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59-40FE-B64C-40F5D042AC55}"/>
                </c:ext>
              </c:extLst>
            </c:dLbl>
            <c:dLbl>
              <c:idx val="3"/>
              <c:layout>
                <c:manualLayout>
                  <c:x val="-1.9444444444444445E-2"/>
                  <c:y val="-0.130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59-40FE-B64C-40F5D042AC55}"/>
                </c:ext>
              </c:extLst>
            </c:dLbl>
            <c:dLbl>
              <c:idx val="4"/>
              <c:layout>
                <c:manualLayout>
                  <c:x val="-8.3333333333333332E-3"/>
                  <c:y val="-0.17592592592592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59-40FE-B64C-40F5D042AC55}"/>
                </c:ext>
              </c:extLst>
            </c:dLbl>
            <c:dLbl>
              <c:idx val="5"/>
              <c:layout>
                <c:manualLayout>
                  <c:x val="-6.9444444444444448E-2"/>
                  <c:y val="-0.24166666666666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59-40FE-B64C-40F5D042AC55}"/>
                </c:ext>
              </c:extLst>
            </c:dLbl>
            <c:dLbl>
              <c:idx val="6"/>
              <c:layout>
                <c:manualLayout>
                  <c:x val="-8.611111111111111E-2"/>
                  <c:y val="-0.4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59-40FE-B64C-40F5D042A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Sheet3!$B$18:$H$18</c:f>
              <c:numCache>
                <c:formatCode>0%</c:formatCode>
                <c:ptCount val="7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0.11</c:v>
                </c:pt>
                <c:pt idx="4">
                  <c:v>0.14000000000000001</c:v>
                </c:pt>
                <c:pt idx="5">
                  <c:v>0.27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59-40FE-B64C-40F5D042A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02224"/>
        <c:axId val="276852456"/>
      </c:areaChart>
      <c:catAx>
        <c:axId val="20770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52456"/>
        <c:crosses val="autoZero"/>
        <c:auto val="1"/>
        <c:lblAlgn val="ctr"/>
        <c:lblOffset val="100"/>
        <c:noMultiLvlLbl val="0"/>
      </c:catAx>
      <c:valAx>
        <c:axId val="27685245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rgbClr val="C00000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02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Sheet3!$B$40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Sheet3!$A$41:$A$45</c:f>
              <c:strCache>
                <c:ptCount val="5"/>
                <c:pt idx="0">
                  <c:v>ACH Credits</c:v>
                </c:pt>
                <c:pt idx="1">
                  <c:v>Wire Transfers</c:v>
                </c:pt>
                <c:pt idx="2">
                  <c:v>ACH Debits</c:v>
                </c:pt>
                <c:pt idx="3">
                  <c:v>Corporate Cards</c:v>
                </c:pt>
                <c:pt idx="4">
                  <c:v>Checks</c:v>
                </c:pt>
              </c:strCache>
            </c:strRef>
          </c:cat>
          <c:val>
            <c:numRef>
              <c:f>Sheet3!$B$41:$B$45</c:f>
              <c:numCache>
                <c:formatCode>0%</c:formatCode>
                <c:ptCount val="5"/>
                <c:pt idx="0">
                  <c:v>0.01</c:v>
                </c:pt>
                <c:pt idx="1">
                  <c:v>0.09</c:v>
                </c:pt>
                <c:pt idx="2">
                  <c:v>0.1</c:v>
                </c:pt>
                <c:pt idx="3">
                  <c:v>0.23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E-4648-BC36-41C534117D82}"/>
            </c:ext>
          </c:extLst>
        </c:ser>
        <c:ser>
          <c:idx val="1"/>
          <c:order val="1"/>
          <c:tx>
            <c:strRef>
              <c:f>Sheet3!$C$40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54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Sheet3!$A$41:$A$45</c:f>
              <c:strCache>
                <c:ptCount val="5"/>
                <c:pt idx="0">
                  <c:v>ACH Credits</c:v>
                </c:pt>
                <c:pt idx="1">
                  <c:v>Wire Transfers</c:v>
                </c:pt>
                <c:pt idx="2">
                  <c:v>ACH Debits</c:v>
                </c:pt>
                <c:pt idx="3">
                  <c:v>Corporate Cards</c:v>
                </c:pt>
                <c:pt idx="4">
                  <c:v>Checks</c:v>
                </c:pt>
              </c:strCache>
            </c:strRef>
          </c:cat>
          <c:val>
            <c:numRef>
              <c:f>Sheet3!$C$41:$C$45</c:f>
              <c:numCache>
                <c:formatCode>0%</c:formatCode>
                <c:ptCount val="5"/>
                <c:pt idx="0">
                  <c:v>0.01</c:v>
                </c:pt>
                <c:pt idx="1">
                  <c:v>0.2</c:v>
                </c:pt>
                <c:pt idx="2">
                  <c:v>7.0000000000000007E-2</c:v>
                </c:pt>
                <c:pt idx="3">
                  <c:v>0.25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E-4648-BC36-41C534117D82}"/>
            </c:ext>
          </c:extLst>
        </c:ser>
        <c:ser>
          <c:idx val="2"/>
          <c:order val="2"/>
          <c:tx>
            <c:strRef>
              <c:f>Sheet3!$D$40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Sheet3!$A$41:$A$45</c:f>
              <c:strCache>
                <c:ptCount val="5"/>
                <c:pt idx="0">
                  <c:v>ACH Credits</c:v>
                </c:pt>
                <c:pt idx="1">
                  <c:v>Wire Transfers</c:v>
                </c:pt>
                <c:pt idx="2">
                  <c:v>ACH Debits</c:v>
                </c:pt>
                <c:pt idx="3">
                  <c:v>Corporate Cards</c:v>
                </c:pt>
                <c:pt idx="4">
                  <c:v>Checks</c:v>
                </c:pt>
              </c:strCache>
            </c:strRef>
          </c:cat>
          <c:val>
            <c:numRef>
              <c:f>Sheet3!$D$41:$D$45</c:f>
              <c:numCache>
                <c:formatCode>0%</c:formatCode>
                <c:ptCount val="5"/>
                <c:pt idx="0">
                  <c:v>0.05</c:v>
                </c:pt>
                <c:pt idx="1">
                  <c:v>0.23</c:v>
                </c:pt>
                <c:pt idx="2">
                  <c:v>0.1</c:v>
                </c:pt>
                <c:pt idx="3">
                  <c:v>0.2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4E-4648-BC36-41C534117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308000"/>
        <c:axId val="278308392"/>
      </c:barChart>
      <c:catAx>
        <c:axId val="27830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08392"/>
        <c:crosses val="autoZero"/>
        <c:auto val="1"/>
        <c:lblAlgn val="ctr"/>
        <c:lblOffset val="100"/>
        <c:noMultiLvlLbl val="0"/>
      </c:catAx>
      <c:valAx>
        <c:axId val="278308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Sheet3!$B$84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Sheet3!$A$85:$A$89</c:f>
              <c:strCache>
                <c:ptCount val="5"/>
                <c:pt idx="0">
                  <c:v>1-5 Times</c:v>
                </c:pt>
                <c:pt idx="1">
                  <c:v>6-10 Times</c:v>
                </c:pt>
                <c:pt idx="2">
                  <c:v>11-15 Times</c:v>
                </c:pt>
                <c:pt idx="3">
                  <c:v>16-20 Times</c:v>
                </c:pt>
                <c:pt idx="4">
                  <c:v>20 or more Times</c:v>
                </c:pt>
              </c:strCache>
            </c:strRef>
          </c:cat>
          <c:val>
            <c:numRef>
              <c:f>Sheet3!$B$85:$B$89</c:f>
              <c:numCache>
                <c:formatCode>0%</c:formatCode>
                <c:ptCount val="5"/>
                <c:pt idx="0">
                  <c:v>0.42</c:v>
                </c:pt>
                <c:pt idx="1">
                  <c:v>0.15</c:v>
                </c:pt>
                <c:pt idx="2">
                  <c:v>0.11</c:v>
                </c:pt>
                <c:pt idx="3">
                  <c:v>0.04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D-4563-8307-5EE2D5E2C4D5}"/>
            </c:ext>
          </c:extLst>
        </c:ser>
        <c:ser>
          <c:idx val="1"/>
          <c:order val="1"/>
          <c:tx>
            <c:strRef>
              <c:f>Sheet3!$C$84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Sheet3!$A$85:$A$89</c:f>
              <c:strCache>
                <c:ptCount val="5"/>
                <c:pt idx="0">
                  <c:v>1-5 Times</c:v>
                </c:pt>
                <c:pt idx="1">
                  <c:v>6-10 Times</c:v>
                </c:pt>
                <c:pt idx="2">
                  <c:v>11-15 Times</c:v>
                </c:pt>
                <c:pt idx="3">
                  <c:v>16-20 Times</c:v>
                </c:pt>
                <c:pt idx="4">
                  <c:v>20 or more Times</c:v>
                </c:pt>
              </c:strCache>
            </c:strRef>
          </c:cat>
          <c:val>
            <c:numRef>
              <c:f>Sheet3!$C$85:$C$89</c:f>
              <c:numCache>
                <c:formatCode>0%</c:formatCode>
                <c:ptCount val="5"/>
                <c:pt idx="0">
                  <c:v>0.56000000000000005</c:v>
                </c:pt>
                <c:pt idx="1">
                  <c:v>0.17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D-4563-8307-5EE2D5E2C4D5}"/>
            </c:ext>
          </c:extLst>
        </c:ser>
        <c:ser>
          <c:idx val="2"/>
          <c:order val="2"/>
          <c:tx>
            <c:strRef>
              <c:f>Sheet3!$D$84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Sheet3!$A$85:$A$89</c:f>
              <c:strCache>
                <c:ptCount val="5"/>
                <c:pt idx="0">
                  <c:v>1-5 Times</c:v>
                </c:pt>
                <c:pt idx="1">
                  <c:v>6-10 Times</c:v>
                </c:pt>
                <c:pt idx="2">
                  <c:v>11-15 Times</c:v>
                </c:pt>
                <c:pt idx="3">
                  <c:v>16-20 Times</c:v>
                </c:pt>
                <c:pt idx="4">
                  <c:v>20 or more Times</c:v>
                </c:pt>
              </c:strCache>
            </c:strRef>
          </c:cat>
          <c:val>
            <c:numRef>
              <c:f>Sheet3!$D$85:$D$89</c:f>
              <c:numCache>
                <c:formatCode>0%</c:formatCode>
                <c:ptCount val="5"/>
                <c:pt idx="0">
                  <c:v>0.44</c:v>
                </c:pt>
                <c:pt idx="1">
                  <c:v>0.22</c:v>
                </c:pt>
                <c:pt idx="2">
                  <c:v>0.1</c:v>
                </c:pt>
                <c:pt idx="3">
                  <c:v>0.03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D-4563-8307-5EE2D5E2C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855984"/>
        <c:axId val="276855592"/>
      </c:barChart>
      <c:catAx>
        <c:axId val="2768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55592"/>
        <c:crosses val="autoZero"/>
        <c:auto val="1"/>
        <c:lblAlgn val="ctr"/>
        <c:lblOffset val="100"/>
        <c:noMultiLvlLbl val="0"/>
      </c:catAx>
      <c:valAx>
        <c:axId val="27685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5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Sheet3!$B$108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681444991789921E-3"/>
                  <c:y val="-5.4747373203790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8E-4843-B78B-CA4761B77AD1}"/>
                </c:ext>
              </c:extLst>
            </c:dLbl>
            <c:dLbl>
              <c:idx val="2"/>
              <c:layout>
                <c:manualLayout>
                  <c:x val="-1.3136288998357963E-2"/>
                  <c:y val="2.7373686601895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E-4843-B78B-CA4761B77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Sheet3!$A$109:$A$115</c:f>
              <c:strCache>
                <c:ptCount val="7"/>
                <c:pt idx="0">
                  <c:v>Positive Pay</c:v>
                </c:pt>
                <c:pt idx="1">
                  <c:v>Daily Reconciliation</c:v>
                </c:pt>
                <c:pt idx="2">
                  <c:v>Segregation of Accounts</c:v>
                </c:pt>
                <c:pt idx="3">
                  <c:v>Payee Positive Pay</c:v>
                </c:pt>
                <c:pt idx="4">
                  <c:v>"Post no checks" Restriction</c:v>
                </c:pt>
                <c:pt idx="5">
                  <c:v>Reverse Positive Pay</c:v>
                </c:pt>
                <c:pt idx="6">
                  <c:v>Non-Bank Fraud Control Services</c:v>
                </c:pt>
              </c:strCache>
            </c:strRef>
          </c:cat>
          <c:val>
            <c:numRef>
              <c:f>Sheet3!$B$109:$B$115</c:f>
              <c:numCache>
                <c:formatCode>0%</c:formatCode>
                <c:ptCount val="7"/>
                <c:pt idx="0">
                  <c:v>0.81</c:v>
                </c:pt>
                <c:pt idx="1">
                  <c:v>0.78</c:v>
                </c:pt>
                <c:pt idx="2">
                  <c:v>0.68</c:v>
                </c:pt>
                <c:pt idx="3">
                  <c:v>0.56000000000000005</c:v>
                </c:pt>
                <c:pt idx="4">
                  <c:v>0.46</c:v>
                </c:pt>
                <c:pt idx="5">
                  <c:v>0.2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8E-4843-B78B-CA4761B77AD1}"/>
            </c:ext>
          </c:extLst>
        </c:ser>
        <c:ser>
          <c:idx val="1"/>
          <c:order val="1"/>
          <c:tx>
            <c:strRef>
              <c:f>Sheet3!$C$108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Sheet3!$A$109:$A$115</c:f>
              <c:strCache>
                <c:ptCount val="7"/>
                <c:pt idx="0">
                  <c:v>Positive Pay</c:v>
                </c:pt>
                <c:pt idx="1">
                  <c:v>Daily Reconciliation</c:v>
                </c:pt>
                <c:pt idx="2">
                  <c:v>Segregation of Accounts</c:v>
                </c:pt>
                <c:pt idx="3">
                  <c:v>Payee Positive Pay</c:v>
                </c:pt>
                <c:pt idx="4">
                  <c:v>"Post no checks" Restriction</c:v>
                </c:pt>
                <c:pt idx="5">
                  <c:v>Reverse Positive Pay</c:v>
                </c:pt>
                <c:pt idx="6">
                  <c:v>Non-Bank Fraud Control Services</c:v>
                </c:pt>
              </c:strCache>
            </c:strRef>
          </c:cat>
          <c:val>
            <c:numRef>
              <c:f>Sheet3!$C$109:$C$115</c:f>
              <c:numCache>
                <c:formatCode>0%</c:formatCode>
                <c:ptCount val="7"/>
                <c:pt idx="0">
                  <c:v>0.79</c:v>
                </c:pt>
                <c:pt idx="1">
                  <c:v>0.73</c:v>
                </c:pt>
                <c:pt idx="2">
                  <c:v>0.66</c:v>
                </c:pt>
                <c:pt idx="3">
                  <c:v>0.44</c:v>
                </c:pt>
                <c:pt idx="4">
                  <c:v>0.39</c:v>
                </c:pt>
                <c:pt idx="5">
                  <c:v>0.13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8E-4843-B78B-CA4761B77AD1}"/>
            </c:ext>
          </c:extLst>
        </c:ser>
        <c:ser>
          <c:idx val="2"/>
          <c:order val="2"/>
          <c:tx>
            <c:strRef>
              <c:f>Sheet3!$D$108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Sheet3!$A$109:$A$115</c:f>
              <c:strCache>
                <c:ptCount val="7"/>
                <c:pt idx="0">
                  <c:v>Positive Pay</c:v>
                </c:pt>
                <c:pt idx="1">
                  <c:v>Daily Reconciliation</c:v>
                </c:pt>
                <c:pt idx="2">
                  <c:v>Segregation of Accounts</c:v>
                </c:pt>
                <c:pt idx="3">
                  <c:v>Payee Positive Pay</c:v>
                </c:pt>
                <c:pt idx="4">
                  <c:v>"Post no checks" Restriction</c:v>
                </c:pt>
                <c:pt idx="5">
                  <c:v>Reverse Positive Pay</c:v>
                </c:pt>
                <c:pt idx="6">
                  <c:v>Non-Bank Fraud Control Services</c:v>
                </c:pt>
              </c:strCache>
            </c:strRef>
          </c:cat>
          <c:val>
            <c:numRef>
              <c:f>Sheet3!$D$109:$D$115</c:f>
              <c:numCache>
                <c:formatCode>0%</c:formatCode>
                <c:ptCount val="7"/>
                <c:pt idx="0">
                  <c:v>0.88</c:v>
                </c:pt>
                <c:pt idx="1">
                  <c:v>0.77</c:v>
                </c:pt>
                <c:pt idx="2">
                  <c:v>0.69</c:v>
                </c:pt>
                <c:pt idx="3">
                  <c:v>0.56000000000000005</c:v>
                </c:pt>
                <c:pt idx="4">
                  <c:v>0.49</c:v>
                </c:pt>
                <c:pt idx="5">
                  <c:v>0.16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8E-4843-B78B-CA4761B77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873792"/>
        <c:axId val="277874184"/>
      </c:barChart>
      <c:catAx>
        <c:axId val="27787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74184"/>
        <c:crosses val="autoZero"/>
        <c:auto val="1"/>
        <c:lblAlgn val="ctr"/>
        <c:lblOffset val="100"/>
        <c:noMultiLvlLbl val="0"/>
      </c:catAx>
      <c:valAx>
        <c:axId val="27787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7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Sheet3!$A$32</c:f>
              <c:strCache>
                <c:ptCount val="1"/>
                <c:pt idx="0">
                  <c:v>Purchasing Cards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Sheet3!$B$31:$H$31</c:f>
              <c:numCache>
                <c:formatCode>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 formatCode="General">
                  <c:v>2015</c:v>
                </c:pt>
              </c:numCache>
            </c:numRef>
          </c:cat>
          <c:val>
            <c:numRef>
              <c:f>Sheet3!$B$32:$H$32</c:f>
              <c:numCache>
                <c:formatCode>0%</c:formatCode>
                <c:ptCount val="7"/>
                <c:pt idx="0">
                  <c:v>0.72</c:v>
                </c:pt>
                <c:pt idx="1">
                  <c:v>0.73</c:v>
                </c:pt>
                <c:pt idx="2">
                  <c:v>0.75</c:v>
                </c:pt>
                <c:pt idx="3">
                  <c:v>0.84</c:v>
                </c:pt>
                <c:pt idx="4">
                  <c:v>0.78</c:v>
                </c:pt>
                <c:pt idx="5">
                  <c:v>0.71</c:v>
                </c:pt>
                <c:pt idx="6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C-4660-9E97-C9AEE4B79043}"/>
            </c:ext>
          </c:extLst>
        </c:ser>
        <c:ser>
          <c:idx val="1"/>
          <c:order val="1"/>
          <c:tx>
            <c:strRef>
              <c:f>Sheet3!$A$33</c:f>
              <c:strCache>
                <c:ptCount val="1"/>
                <c:pt idx="0">
                  <c:v>T&amp;E Cards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Sheet3!$B$31:$H$31</c:f>
              <c:numCache>
                <c:formatCode>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 formatCode="General">
                  <c:v>2015</c:v>
                </c:pt>
              </c:numCache>
            </c:numRef>
          </c:cat>
          <c:val>
            <c:numRef>
              <c:f>Sheet3!$B$33:$H$33</c:f>
              <c:numCache>
                <c:formatCode>0%</c:formatCode>
                <c:ptCount val="7"/>
                <c:pt idx="0">
                  <c:v>0.45</c:v>
                </c:pt>
                <c:pt idx="1">
                  <c:v>0.44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0.51</c:v>
                </c:pt>
                <c:pt idx="5">
                  <c:v>0.39</c:v>
                </c:pt>
                <c:pt idx="6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FC-4660-9E97-C9AEE4B79043}"/>
            </c:ext>
          </c:extLst>
        </c:ser>
        <c:ser>
          <c:idx val="2"/>
          <c:order val="2"/>
          <c:tx>
            <c:strRef>
              <c:f>Sheet3!$A$34</c:f>
              <c:strCache>
                <c:ptCount val="1"/>
                <c:pt idx="0">
                  <c:v>Ghost or Virtual Cards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Sheet3!$B$31:$H$31</c:f>
              <c:numCache>
                <c:formatCode>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 formatCode="General">
                  <c:v>2015</c:v>
                </c:pt>
              </c:numCache>
            </c:numRef>
          </c:cat>
          <c:val>
            <c:numRef>
              <c:f>Sheet3!$B$34:$H$34</c:f>
              <c:numCache>
                <c:formatCode>0%</c:formatCode>
                <c:ptCount val="7"/>
                <c:pt idx="0">
                  <c:v>0.23</c:v>
                </c:pt>
                <c:pt idx="1">
                  <c:v>0.32</c:v>
                </c:pt>
                <c:pt idx="2">
                  <c:v>0.23</c:v>
                </c:pt>
                <c:pt idx="3">
                  <c:v>0.48</c:v>
                </c:pt>
                <c:pt idx="4">
                  <c:v>0.37</c:v>
                </c:pt>
                <c:pt idx="5">
                  <c:v>0.31</c:v>
                </c:pt>
                <c:pt idx="6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FC-4660-9E97-C9AEE4B79043}"/>
            </c:ext>
          </c:extLst>
        </c:ser>
        <c:ser>
          <c:idx val="3"/>
          <c:order val="3"/>
          <c:tx>
            <c:strRef>
              <c:f>Sheet3!$A$35</c:f>
              <c:strCache>
                <c:ptCount val="1"/>
                <c:pt idx="0">
                  <c:v>"One Card" Combining Several Uses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Sheet3!$B$31:$H$31</c:f>
              <c:numCache>
                <c:formatCode>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 formatCode="General">
                  <c:v>2015</c:v>
                </c:pt>
              </c:numCache>
            </c:numRef>
          </c:cat>
          <c:val>
            <c:numRef>
              <c:f>Sheet3!$B$35:$H$35</c:f>
              <c:numCache>
                <c:formatCode>0%</c:formatCode>
                <c:ptCount val="7"/>
                <c:pt idx="0">
                  <c:v>0.27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0.21</c:v>
                </c:pt>
                <c:pt idx="4">
                  <c:v>0.26</c:v>
                </c:pt>
                <c:pt idx="5">
                  <c:v>0.2</c:v>
                </c:pt>
                <c:pt idx="6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FC-4660-9E97-C9AEE4B79043}"/>
            </c:ext>
          </c:extLst>
        </c:ser>
        <c:ser>
          <c:idx val="4"/>
          <c:order val="4"/>
          <c:tx>
            <c:strRef>
              <c:f>Sheet3!$A$36</c:f>
              <c:strCache>
                <c:ptCount val="1"/>
                <c:pt idx="0">
                  <c:v>Fleet Cards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Sheet3!$B$31:$H$31</c:f>
              <c:numCache>
                <c:formatCode>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 formatCode="General">
                  <c:v>2015</c:v>
                </c:pt>
              </c:numCache>
            </c:numRef>
          </c:cat>
          <c:val>
            <c:numRef>
              <c:f>Sheet3!$B$36:$H$36</c:f>
              <c:numCache>
                <c:formatCode>0%</c:formatCode>
                <c:ptCount val="7"/>
                <c:pt idx="0">
                  <c:v>0.23</c:v>
                </c:pt>
                <c:pt idx="1">
                  <c:v>0.13</c:v>
                </c:pt>
                <c:pt idx="2">
                  <c:v>0.15</c:v>
                </c:pt>
                <c:pt idx="3">
                  <c:v>0.3</c:v>
                </c:pt>
                <c:pt idx="4">
                  <c:v>0.25</c:v>
                </c:pt>
                <c:pt idx="5">
                  <c:v>0.17</c:v>
                </c:pt>
                <c:pt idx="6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FC-4660-9E97-C9AEE4B79043}"/>
            </c:ext>
          </c:extLst>
        </c:ser>
        <c:ser>
          <c:idx val="5"/>
          <c:order val="5"/>
          <c:tx>
            <c:strRef>
              <c:f>Sheet3!$A$37</c:f>
              <c:strCache>
                <c:ptCount val="1"/>
                <c:pt idx="0">
                  <c:v>Airline Travel Cards</c:v>
                </c:pt>
              </c:strCache>
            </c:strRef>
          </c:tx>
          <c:spPr>
            <a:ln w="38100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Sheet3!$B$31:$H$31</c:f>
              <c:numCache>
                <c:formatCode>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 formatCode="General">
                  <c:v>2015</c:v>
                </c:pt>
              </c:numCache>
            </c:numRef>
          </c:cat>
          <c:val>
            <c:numRef>
              <c:f>Sheet3!$B$37:$H$37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0.06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FC-4660-9E97-C9AEE4B79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875752"/>
        <c:axId val="279552256"/>
      </c:lineChart>
      <c:catAx>
        <c:axId val="2778757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2256"/>
        <c:crosses val="autoZero"/>
        <c:auto val="1"/>
        <c:lblAlgn val="ctr"/>
        <c:lblOffset val="100"/>
        <c:noMultiLvlLbl val="0"/>
      </c:catAx>
      <c:valAx>
        <c:axId val="2795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7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Sheet3!$B$176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124572198116544E-3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0F-4E58-8249-8006C178B399}"/>
                </c:ext>
              </c:extLst>
            </c:dLbl>
            <c:dLbl>
              <c:idx val="2"/>
              <c:layout>
                <c:manualLayout>
                  <c:x val="-1.4424914439623309E-2"/>
                  <c:y val="-2.8248587570621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F-4E58-8249-8006C178B399}"/>
                </c:ext>
              </c:extLst>
            </c:dLbl>
            <c:dLbl>
              <c:idx val="6"/>
              <c:layout>
                <c:manualLayout>
                  <c:x val="-4.808304813207858E-3"/>
                  <c:y val="-8.4745762711865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0F-4E58-8249-8006C178B3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Sheet3!$A$177:$A$185</c:f>
              <c:strCache>
                <c:ptCount val="9"/>
                <c:pt idx="0">
                  <c:v>External Party, All</c:v>
                </c:pt>
                <c:pt idx="1">
                  <c:v>External Party, Large Org</c:v>
                </c:pt>
                <c:pt idx="2">
                  <c:v>External Party, Small Org</c:v>
                </c:pt>
                <c:pt idx="3">
                  <c:v>Employee, All</c:v>
                </c:pt>
                <c:pt idx="4">
                  <c:v>Employee, Large Org</c:v>
                </c:pt>
                <c:pt idx="5">
                  <c:v>Employee, Small Org</c:v>
                </c:pt>
                <c:pt idx="6">
                  <c:v>Third-Party, All</c:v>
                </c:pt>
                <c:pt idx="7">
                  <c:v>Third-Party, Large Org</c:v>
                </c:pt>
                <c:pt idx="8">
                  <c:v>Third-Party, Small Org</c:v>
                </c:pt>
              </c:strCache>
            </c:strRef>
          </c:cat>
          <c:val>
            <c:numRef>
              <c:f>Sheet3!$B$177:$B$185</c:f>
              <c:numCache>
                <c:formatCode>0%</c:formatCode>
                <c:ptCount val="9"/>
                <c:pt idx="0">
                  <c:v>0.77</c:v>
                </c:pt>
                <c:pt idx="1">
                  <c:v>0.74</c:v>
                </c:pt>
                <c:pt idx="2">
                  <c:v>0.78</c:v>
                </c:pt>
                <c:pt idx="3">
                  <c:v>0.25</c:v>
                </c:pt>
                <c:pt idx="4">
                  <c:v>0.34</c:v>
                </c:pt>
                <c:pt idx="5">
                  <c:v>0.19</c:v>
                </c:pt>
                <c:pt idx="6">
                  <c:v>0.16</c:v>
                </c:pt>
                <c:pt idx="7">
                  <c:v>0.17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F-4E58-8249-8006C178B399}"/>
            </c:ext>
          </c:extLst>
        </c:ser>
        <c:ser>
          <c:idx val="1"/>
          <c:order val="1"/>
          <c:tx>
            <c:strRef>
              <c:f>Sheet3!$C$176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33219252831057E-2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0F-4E58-8249-8006C178B399}"/>
                </c:ext>
              </c:extLst>
            </c:dLbl>
            <c:dLbl>
              <c:idx val="1"/>
              <c:layout>
                <c:manualLayout>
                  <c:x val="9.6166096264155392E-3"/>
                  <c:y val="5.6497175141242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F-4E58-8249-8006C178B399}"/>
                </c:ext>
              </c:extLst>
            </c:dLbl>
            <c:dLbl>
              <c:idx val="3"/>
              <c:layout>
                <c:manualLayout>
                  <c:x val="1.442491443962322E-2"/>
                  <c:y val="-2.8248587570622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0F-4E58-8249-8006C178B399}"/>
                </c:ext>
              </c:extLst>
            </c:dLbl>
            <c:dLbl>
              <c:idx val="4"/>
              <c:layout>
                <c:manualLayout>
                  <c:x val="1.2020762033019425E-2"/>
                  <c:y val="2.8248587570621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F-4E58-8249-8006C178B399}"/>
                </c:ext>
              </c:extLst>
            </c:dLbl>
            <c:dLbl>
              <c:idx val="5"/>
              <c:layout>
                <c:manualLayout>
                  <c:x val="7.21245721981156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0F-4E58-8249-8006C178B399}"/>
                </c:ext>
              </c:extLst>
            </c:dLbl>
            <c:dLbl>
              <c:idx val="6"/>
              <c:layout>
                <c:manualLayout>
                  <c:x val="1.2020762033019425E-2"/>
                  <c:y val="-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F-4E58-8249-8006C178B399}"/>
                </c:ext>
              </c:extLst>
            </c:dLbl>
            <c:dLbl>
              <c:idx val="7"/>
              <c:layout>
                <c:manualLayout>
                  <c:x val="2.4041524066037087E-3"/>
                  <c:y val="-1.694915254237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0F-4E58-8249-8006C178B3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Sheet3!$A$177:$A$185</c:f>
              <c:strCache>
                <c:ptCount val="9"/>
                <c:pt idx="0">
                  <c:v>External Party, All</c:v>
                </c:pt>
                <c:pt idx="1">
                  <c:v>External Party, Large Org</c:v>
                </c:pt>
                <c:pt idx="2">
                  <c:v>External Party, Small Org</c:v>
                </c:pt>
                <c:pt idx="3">
                  <c:v>Employee, All</c:v>
                </c:pt>
                <c:pt idx="4">
                  <c:v>Employee, Large Org</c:v>
                </c:pt>
                <c:pt idx="5">
                  <c:v>Employee, Small Org</c:v>
                </c:pt>
                <c:pt idx="6">
                  <c:v>Third-Party, All</c:v>
                </c:pt>
                <c:pt idx="7">
                  <c:v>Third-Party, Large Org</c:v>
                </c:pt>
                <c:pt idx="8">
                  <c:v>Third-Party, Small Org</c:v>
                </c:pt>
              </c:strCache>
            </c:strRef>
          </c:cat>
          <c:val>
            <c:numRef>
              <c:f>Sheet3!$C$177:$C$185</c:f>
              <c:numCache>
                <c:formatCode>0%</c:formatCode>
                <c:ptCount val="9"/>
                <c:pt idx="0">
                  <c:v>0.77</c:v>
                </c:pt>
                <c:pt idx="1">
                  <c:v>0.69</c:v>
                </c:pt>
                <c:pt idx="2">
                  <c:v>0.85</c:v>
                </c:pt>
                <c:pt idx="3">
                  <c:v>0.17</c:v>
                </c:pt>
                <c:pt idx="4">
                  <c:v>0.23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0.19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0F-4E58-8249-8006C178B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553040"/>
        <c:axId val="279553432"/>
      </c:barChart>
      <c:catAx>
        <c:axId val="2795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3432"/>
        <c:crosses val="autoZero"/>
        <c:auto val="1"/>
        <c:lblAlgn val="ctr"/>
        <c:lblOffset val="100"/>
        <c:noMultiLvlLbl val="0"/>
      </c:catAx>
      <c:valAx>
        <c:axId val="27955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Sheet3!$B$188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Sheet3!$A$189:$A$193</c:f>
              <c:strCache>
                <c:ptCount val="5"/>
                <c:pt idx="0">
                  <c:v>No Org. Suffered Loss</c:v>
                </c:pt>
                <c:pt idx="1">
                  <c:v>Card Issuing Bank</c:v>
                </c:pt>
                <c:pt idx="2">
                  <c:v>Merchant</c:v>
                </c:pt>
                <c:pt idx="3">
                  <c:v>My Organization</c:v>
                </c:pt>
                <c:pt idx="4">
                  <c:v>Card Processor</c:v>
                </c:pt>
              </c:strCache>
            </c:strRef>
          </c:cat>
          <c:val>
            <c:numRef>
              <c:f>Sheet3!$B$189:$B$193</c:f>
              <c:numCache>
                <c:formatCode>0%</c:formatCode>
                <c:ptCount val="5"/>
                <c:pt idx="0">
                  <c:v>0.47</c:v>
                </c:pt>
                <c:pt idx="1">
                  <c:v>0.31</c:v>
                </c:pt>
                <c:pt idx="2">
                  <c:v>0.15</c:v>
                </c:pt>
                <c:pt idx="3">
                  <c:v>0.15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6-4A70-A891-3E5B51F57C4C}"/>
            </c:ext>
          </c:extLst>
        </c:ser>
        <c:ser>
          <c:idx val="1"/>
          <c:order val="1"/>
          <c:tx>
            <c:strRef>
              <c:f>Sheet3!$C$188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Sheet3!$A$189:$A$193</c:f>
              <c:strCache>
                <c:ptCount val="5"/>
                <c:pt idx="0">
                  <c:v>No Org. Suffered Loss</c:v>
                </c:pt>
                <c:pt idx="1">
                  <c:v>Card Issuing Bank</c:v>
                </c:pt>
                <c:pt idx="2">
                  <c:v>Merchant</c:v>
                </c:pt>
                <c:pt idx="3">
                  <c:v>My Organization</c:v>
                </c:pt>
                <c:pt idx="4">
                  <c:v>Card Processor</c:v>
                </c:pt>
              </c:strCache>
            </c:strRef>
          </c:cat>
          <c:val>
            <c:numRef>
              <c:f>Sheet3!$C$189:$C$193</c:f>
              <c:numCache>
                <c:formatCode>0%</c:formatCode>
                <c:ptCount val="5"/>
                <c:pt idx="0">
                  <c:v>0.38</c:v>
                </c:pt>
                <c:pt idx="1">
                  <c:v>0.36</c:v>
                </c:pt>
                <c:pt idx="2">
                  <c:v>0.21</c:v>
                </c:pt>
                <c:pt idx="3">
                  <c:v>0.13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6-4A70-A891-3E5B51F57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554216"/>
        <c:axId val="279554608"/>
      </c:barChart>
      <c:catAx>
        <c:axId val="27955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4608"/>
        <c:crosses val="autoZero"/>
        <c:auto val="1"/>
        <c:lblAlgn val="ctr"/>
        <c:lblOffset val="100"/>
        <c:noMultiLvlLbl val="0"/>
      </c:catAx>
      <c:valAx>
        <c:axId val="27955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Sheet3!$B$145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Sheet3!$A$146:$A$150</c:f>
              <c:strCache>
                <c:ptCount val="5"/>
                <c:pt idx="0">
                  <c:v>No Impact</c:v>
                </c:pt>
                <c:pt idx="1">
                  <c:v>Low Impact</c:v>
                </c:pt>
                <c:pt idx="2">
                  <c:v>Somewhat of an Impact</c:v>
                </c:pt>
                <c:pt idx="3">
                  <c:v>High Impact</c:v>
                </c:pt>
                <c:pt idx="4">
                  <c:v>Significant Impact</c:v>
                </c:pt>
              </c:strCache>
            </c:strRef>
          </c:cat>
          <c:val>
            <c:numRef>
              <c:f>Sheet3!$B$146:$B$150</c:f>
              <c:numCache>
                <c:formatCode>0%</c:formatCode>
                <c:ptCount val="5"/>
                <c:pt idx="0">
                  <c:v>0.11</c:v>
                </c:pt>
                <c:pt idx="1">
                  <c:v>0.17</c:v>
                </c:pt>
                <c:pt idx="2">
                  <c:v>0.5</c:v>
                </c:pt>
                <c:pt idx="3">
                  <c:v>0.13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E-4BCE-A969-0ABA67F70812}"/>
            </c:ext>
          </c:extLst>
        </c:ser>
        <c:ser>
          <c:idx val="1"/>
          <c:order val="1"/>
          <c:tx>
            <c:strRef>
              <c:f>Sheet3!$C$145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54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Sheet3!$A$146:$A$150</c:f>
              <c:strCache>
                <c:ptCount val="5"/>
                <c:pt idx="0">
                  <c:v>No Impact</c:v>
                </c:pt>
                <c:pt idx="1">
                  <c:v>Low Impact</c:v>
                </c:pt>
                <c:pt idx="2">
                  <c:v>Somewhat of an Impact</c:v>
                </c:pt>
                <c:pt idx="3">
                  <c:v>High Impact</c:v>
                </c:pt>
                <c:pt idx="4">
                  <c:v>Significant Impact</c:v>
                </c:pt>
              </c:strCache>
            </c:strRef>
          </c:cat>
          <c:val>
            <c:numRef>
              <c:f>Sheet3!$C$146:$C$150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0.16</c:v>
                </c:pt>
                <c:pt idx="2">
                  <c:v>0.42</c:v>
                </c:pt>
                <c:pt idx="3">
                  <c:v>0.16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FE-4BCE-A969-0ABA67F70812}"/>
            </c:ext>
          </c:extLst>
        </c:ser>
        <c:ser>
          <c:idx val="2"/>
          <c:order val="2"/>
          <c:tx>
            <c:strRef>
              <c:f>Sheet3!$D$145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Sheet3!$A$146:$A$150</c:f>
              <c:strCache>
                <c:ptCount val="5"/>
                <c:pt idx="0">
                  <c:v>No Impact</c:v>
                </c:pt>
                <c:pt idx="1">
                  <c:v>Low Impact</c:v>
                </c:pt>
                <c:pt idx="2">
                  <c:v>Somewhat of an Impact</c:v>
                </c:pt>
                <c:pt idx="3">
                  <c:v>High Impact</c:v>
                </c:pt>
                <c:pt idx="4">
                  <c:v>Significant Impact</c:v>
                </c:pt>
              </c:strCache>
            </c:strRef>
          </c:cat>
          <c:val>
            <c:numRef>
              <c:f>Sheet3!$D$146:$D$150</c:f>
              <c:numCache>
                <c:formatCode>0%</c:formatCode>
                <c:ptCount val="5"/>
                <c:pt idx="0">
                  <c:v>0.35</c:v>
                </c:pt>
                <c:pt idx="1">
                  <c:v>0.15</c:v>
                </c:pt>
                <c:pt idx="2">
                  <c:v>0.32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FE-4BCE-A969-0ABA67F70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555784"/>
        <c:axId val="278310352"/>
      </c:barChart>
      <c:catAx>
        <c:axId val="27955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10352"/>
        <c:crosses val="autoZero"/>
        <c:auto val="1"/>
        <c:lblAlgn val="ctr"/>
        <c:lblOffset val="100"/>
        <c:noMultiLvlLbl val="0"/>
      </c:catAx>
      <c:valAx>
        <c:axId val="2783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5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B9-4B95-8119-3993428ACE9F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B9-4B95-8119-3993428ACE9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B9-4B95-8119-3993428ACE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B9-4B95-8119-3993428ACE9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B9-4B95-8119-3993428ACE9F}"/>
              </c:ext>
            </c:extLst>
          </c:dPt>
          <c:dLbls>
            <c:dLbl>
              <c:idx val="0"/>
              <c:layout>
                <c:manualLayout>
                  <c:x val="7.835583052118485E-3"/>
                  <c:y val="-1.9143515079482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9-4B95-8119-3993428ACE9F}"/>
                </c:ext>
              </c:extLst>
            </c:dLbl>
            <c:dLbl>
              <c:idx val="1"/>
              <c:layout>
                <c:manualLayout>
                  <c:x val="-2.1554757578379625E-3"/>
                  <c:y val="1.531223691378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B9-4B95-8119-3993428ACE9F}"/>
                </c:ext>
              </c:extLst>
            </c:dLbl>
            <c:dLbl>
              <c:idx val="2"/>
              <c:layout>
                <c:manualLayout>
                  <c:x val="-1.8487352542470652E-3"/>
                  <c:y val="-3.773089684544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B9-4B95-8119-3993428ACE9F}"/>
                </c:ext>
              </c:extLst>
            </c:dLbl>
            <c:dLbl>
              <c:idx val="3"/>
              <c:layout>
                <c:manualLayout>
                  <c:x val="5.3618297712784225E-4"/>
                  <c:y val="9.98489575595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B9-4B95-8119-3993428ACE9F}"/>
                </c:ext>
              </c:extLst>
            </c:dLbl>
            <c:dLbl>
              <c:idx val="4"/>
              <c:layout>
                <c:manualLayout>
                  <c:x val="5.8813561766317673E-3"/>
                  <c:y val="5.4744218293468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B9-4B95-8119-3993428AC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'2015'!$A$133:$A$137</c:f>
              <c:strCache>
                <c:ptCount val="5"/>
                <c:pt idx="0">
                  <c:v>Chip-And-PIN</c:v>
                </c:pt>
                <c:pt idx="1">
                  <c:v>EMV Will Be Effective Regardless of Authentication Method</c:v>
                </c:pt>
                <c:pt idx="2">
                  <c:v>Chip-And-Choice</c:v>
                </c:pt>
                <c:pt idx="3">
                  <c:v>Chip-And-Signature</c:v>
                </c:pt>
                <c:pt idx="4">
                  <c:v>EMV Will Not Be Effective</c:v>
                </c:pt>
              </c:strCache>
            </c:strRef>
          </c:cat>
          <c:val>
            <c:numRef>
              <c:f>'2015'!$B$133:$B$137</c:f>
              <c:numCache>
                <c:formatCode>0%</c:formatCode>
                <c:ptCount val="5"/>
                <c:pt idx="0">
                  <c:v>0.61</c:v>
                </c:pt>
                <c:pt idx="1">
                  <c:v>0.13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B9-4B95-8119-3993428AC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Sheet3!$A$4:$A$6</c:f>
              <c:strCache>
                <c:ptCount val="3"/>
                <c:pt idx="0">
                  <c:v>All</c:v>
                </c:pt>
                <c:pt idx="1">
                  <c:v>Revenue at least $1 billion</c:v>
                </c:pt>
                <c:pt idx="2">
                  <c:v>Revenue less than $1 billion</c:v>
                </c:pt>
              </c:strCache>
            </c:strRef>
          </c:cat>
          <c:val>
            <c:numRef>
              <c:f>Sheet3!$B$4:$B$6</c:f>
              <c:numCache>
                <c:formatCode>0%</c:formatCode>
                <c:ptCount val="3"/>
                <c:pt idx="0">
                  <c:v>0.6</c:v>
                </c:pt>
                <c:pt idx="1">
                  <c:v>0.66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0-43D8-92BF-28EB583ECD99}"/>
            </c:ext>
          </c:extLst>
        </c:ser>
        <c:ser>
          <c:idx val="1"/>
          <c:order val="1"/>
          <c:tx>
            <c:strRef>
              <c:f>Sheet3!$C$3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Sheet3!$A$4:$A$6</c:f>
              <c:strCache>
                <c:ptCount val="3"/>
                <c:pt idx="0">
                  <c:v>All</c:v>
                </c:pt>
                <c:pt idx="1">
                  <c:v>Revenue at least $1 billion</c:v>
                </c:pt>
                <c:pt idx="2">
                  <c:v>Revenue less than $1 billion</c:v>
                </c:pt>
              </c:strCache>
            </c:strRef>
          </c:cat>
          <c:val>
            <c:numRef>
              <c:f>Sheet3!$C$4:$C$6</c:f>
              <c:numCache>
                <c:formatCode>0%</c:formatCode>
                <c:ptCount val="3"/>
                <c:pt idx="0">
                  <c:v>0.62</c:v>
                </c:pt>
                <c:pt idx="1">
                  <c:v>0.65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0-43D8-92BF-28EB583ECD99}"/>
            </c:ext>
          </c:extLst>
        </c:ser>
        <c:ser>
          <c:idx val="2"/>
          <c:order val="2"/>
          <c:tx>
            <c:strRef>
              <c:f>Sheet3!$D$3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Sheet3!$A$4:$A$6</c:f>
              <c:strCache>
                <c:ptCount val="3"/>
                <c:pt idx="0">
                  <c:v>All</c:v>
                </c:pt>
                <c:pt idx="1">
                  <c:v>Revenue at least $1 billion</c:v>
                </c:pt>
                <c:pt idx="2">
                  <c:v>Revenue less than $1 billion</c:v>
                </c:pt>
              </c:strCache>
            </c:strRef>
          </c:cat>
          <c:val>
            <c:numRef>
              <c:f>Sheet3!$D$4:$D$6</c:f>
              <c:numCache>
                <c:formatCode>0%</c:formatCode>
                <c:ptCount val="3"/>
                <c:pt idx="0">
                  <c:v>0.73</c:v>
                </c:pt>
                <c:pt idx="1">
                  <c:v>0.73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0-43D8-92BF-28EB583EC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86416"/>
        <c:axId val="207384064"/>
      </c:barChart>
      <c:catAx>
        <c:axId val="20738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84064"/>
        <c:crosses val="autoZero"/>
        <c:auto val="1"/>
        <c:lblAlgn val="ctr"/>
        <c:lblOffset val="100"/>
        <c:noMultiLvlLbl val="0"/>
      </c:catAx>
      <c:valAx>
        <c:axId val="20738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8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AC-475F-97FF-0753DCBAC696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AC-475F-97FF-0753DCBAC69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AC-475F-97FF-0753DCBAC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AC-475F-97FF-0753DCBAC696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AC-475F-97FF-0753DCBAC696}"/>
              </c:ext>
            </c:extLst>
          </c:dPt>
          <c:dLbls>
            <c:dLbl>
              <c:idx val="0"/>
              <c:layout>
                <c:manualLayout>
                  <c:x val="1.2968450734198765E-2"/>
                  <c:y val="-9.550789528351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AC-475F-97FF-0753DCBAC696}"/>
                </c:ext>
              </c:extLst>
            </c:dLbl>
            <c:dLbl>
              <c:idx val="1"/>
              <c:layout>
                <c:manualLayout>
                  <c:x val="2.3679683620628504E-3"/>
                  <c:y val="-1.60586885678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AC-475F-97FF-0753DCBAC696}"/>
                </c:ext>
              </c:extLst>
            </c:dLbl>
            <c:dLbl>
              <c:idx val="2"/>
              <c:layout>
                <c:manualLayout>
                  <c:x val="1.1493491523019083E-2"/>
                  <c:y val="-1.7676374419009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AC-475F-97FF-0753DCBAC696}"/>
                </c:ext>
              </c:extLst>
            </c:dLbl>
            <c:dLbl>
              <c:idx val="3"/>
              <c:layout>
                <c:manualLayout>
                  <c:x val="8.8671348493222791E-8"/>
                  <c:y val="-8.97976000233450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18918918918914E-2"/>
                      <c:h val="4.9536031287009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FAC-475F-97FF-0753DCBAC696}"/>
                </c:ext>
              </c:extLst>
            </c:dLbl>
            <c:dLbl>
              <c:idx val="4"/>
              <c:layout>
                <c:manualLayout>
                  <c:x val="1.7119688586224018E-2"/>
                  <c:y val="-2.548021346865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AC-475F-97FF-0753DCBAC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Sheet3!$A$138:$A$142</c:f>
              <c:strCache>
                <c:ptCount val="5"/>
                <c:pt idx="0">
                  <c:v>Chip-And-PIN</c:v>
                </c:pt>
                <c:pt idx="1">
                  <c:v>EMV Will Be Effective Regardless of Authentication Method</c:v>
                </c:pt>
                <c:pt idx="2">
                  <c:v>Chip-And-Choice</c:v>
                </c:pt>
                <c:pt idx="3">
                  <c:v>Chip-And-Signature</c:v>
                </c:pt>
                <c:pt idx="4">
                  <c:v>EMV Will Not Be Effective</c:v>
                </c:pt>
              </c:strCache>
            </c:strRef>
          </c:cat>
          <c:val>
            <c:numRef>
              <c:f>Sheet3!$B$138:$B$142</c:f>
              <c:numCache>
                <c:formatCode>0%</c:formatCode>
                <c:ptCount val="5"/>
                <c:pt idx="0">
                  <c:v>0.66</c:v>
                </c:pt>
                <c:pt idx="1">
                  <c:v>0.1</c:v>
                </c:pt>
                <c:pt idx="2">
                  <c:v>0.12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AC-475F-97FF-0753DCBAC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94002269986517"/>
          <c:y val="0.12298428513107183"/>
          <c:w val="0.33804195928211678"/>
          <c:h val="0.475161631346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69203849518807E-2"/>
          <c:y val="0.17692617051900772"/>
          <c:w val="0.5430377952755906"/>
          <c:h val="0.656900558801117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0-4E51-92E3-820AEA9633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0-4E51-92E3-820AEA9633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0-4E51-92E3-820AEA9633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0-4E51-92E3-820AEA9633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40-4E51-92E3-820AEA9633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40-4E51-92E3-820AEA963352}"/>
              </c:ext>
            </c:extLst>
          </c:dPt>
          <c:dLbls>
            <c:dLbl>
              <c:idx val="0"/>
              <c:layout>
                <c:manualLayout>
                  <c:x val="-4.426561679790026E-2"/>
                  <c:y val="-2.670878841757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40-4E51-92E3-820AEA963352}"/>
                </c:ext>
              </c:extLst>
            </c:dLbl>
            <c:dLbl>
              <c:idx val="2"/>
              <c:layout>
                <c:manualLayout>
                  <c:x val="2.9244794400699912E-2"/>
                  <c:y val="2.166349166031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40-4E51-92E3-820AEA963352}"/>
                </c:ext>
              </c:extLst>
            </c:dLbl>
            <c:dLbl>
              <c:idx val="3"/>
              <c:layout>
                <c:manualLayout>
                  <c:x val="5.9475065616797903E-3"/>
                  <c:y val="2.563224959783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40-4E51-92E3-820AEA963352}"/>
                </c:ext>
              </c:extLst>
            </c:dLbl>
            <c:dLbl>
              <c:idx val="4"/>
              <c:layout>
                <c:manualLayout>
                  <c:x val="-3.1578915135608052E-2"/>
                  <c:y val="1.778405723478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40-4E51-92E3-820AEA963352}"/>
                </c:ext>
              </c:extLst>
            </c:dLbl>
            <c:dLbl>
              <c:idx val="5"/>
              <c:layout>
                <c:manualLayout>
                  <c:x val="2.8033333333333334E-2"/>
                  <c:y val="0.12420878841757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40-4E51-92E3-820AEA963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Sheet3!$A$129:$A$134</c:f>
              <c:strCache>
                <c:ptCount val="6"/>
                <c:pt idx="0">
                  <c:v>No Migration</c:v>
                </c:pt>
                <c:pt idx="1">
                  <c:v>ACH Credit</c:v>
                </c:pt>
                <c:pt idx="2">
                  <c:v>Wire Transfer</c:v>
                </c:pt>
                <c:pt idx="3">
                  <c:v>ACH Debit</c:v>
                </c:pt>
                <c:pt idx="4">
                  <c:v>Checks</c:v>
                </c:pt>
                <c:pt idx="5">
                  <c:v>Card-Not-Present Transactions</c:v>
                </c:pt>
              </c:strCache>
            </c:strRef>
          </c:cat>
          <c:val>
            <c:numRef>
              <c:f>Sheet3!$B$129:$B$134</c:f>
              <c:numCache>
                <c:formatCode>0%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0.17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40-4E51-92E3-820AEA963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59842519685042"/>
          <c:y val="0.58105219710439426"/>
          <c:w val="0.31017935258092738"/>
          <c:h val="0.37015367030734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Sheet3!$B$153</c:f>
              <c:strCache>
                <c:ptCount val="1"/>
                <c:pt idx="0">
                  <c:v>All 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Sheet3!$A$154:$A$158</c:f>
              <c:strCache>
                <c:ptCount val="5"/>
                <c:pt idx="0">
                  <c:v>Concerns whether Mobile Payments are Secure</c:v>
                </c:pt>
                <c:pt idx="1">
                  <c:v>Transmitting Financial Data over Cell Phone Networks</c:v>
                </c:pt>
                <c:pt idx="2">
                  <c:v>Potential Exposure of Financial Informaton from Loss of Phone</c:v>
                </c:pt>
                <c:pt idx="3">
                  <c:v>The Authentication Process</c:v>
                </c:pt>
                <c:pt idx="4">
                  <c:v>Other</c:v>
                </c:pt>
              </c:strCache>
            </c:strRef>
          </c:cat>
          <c:val>
            <c:numRef>
              <c:f>Sheet3!$B$154:$B$158</c:f>
              <c:numCache>
                <c:formatCode>0%</c:formatCode>
                <c:ptCount val="5"/>
                <c:pt idx="0">
                  <c:v>0.78</c:v>
                </c:pt>
                <c:pt idx="1">
                  <c:v>0.54</c:v>
                </c:pt>
                <c:pt idx="2">
                  <c:v>0.53</c:v>
                </c:pt>
                <c:pt idx="3">
                  <c:v>0.26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2-4669-890A-9C8C04002BA3}"/>
            </c:ext>
          </c:extLst>
        </c:ser>
        <c:ser>
          <c:idx val="1"/>
          <c:order val="1"/>
          <c:tx>
            <c:strRef>
              <c:f>Sheet3!$C$153</c:f>
              <c:strCache>
                <c:ptCount val="1"/>
                <c:pt idx="0">
                  <c:v>All 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Sheet3!$A$154:$A$158</c:f>
              <c:strCache>
                <c:ptCount val="5"/>
                <c:pt idx="0">
                  <c:v>Concerns whether Mobile Payments are Secure</c:v>
                </c:pt>
                <c:pt idx="1">
                  <c:v>Transmitting Financial Data over Cell Phone Networks</c:v>
                </c:pt>
                <c:pt idx="2">
                  <c:v>Potential Exposure of Financial Informaton from Loss of Phone</c:v>
                </c:pt>
                <c:pt idx="3">
                  <c:v>The Authentication Process</c:v>
                </c:pt>
                <c:pt idx="4">
                  <c:v>Other</c:v>
                </c:pt>
              </c:strCache>
            </c:strRef>
          </c:cat>
          <c:val>
            <c:numRef>
              <c:f>Sheet3!$C$154:$C$158</c:f>
              <c:numCache>
                <c:formatCode>0%</c:formatCode>
                <c:ptCount val="5"/>
                <c:pt idx="0">
                  <c:v>0.76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0.28999999999999998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2-4669-890A-9C8C04002BA3}"/>
            </c:ext>
          </c:extLst>
        </c:ser>
        <c:ser>
          <c:idx val="2"/>
          <c:order val="2"/>
          <c:tx>
            <c:strRef>
              <c:f>Sheet3!$D$153</c:f>
              <c:strCache>
                <c:ptCount val="1"/>
                <c:pt idx="0">
                  <c:v>Small 2014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Sheet3!$A$154:$A$158</c:f>
              <c:strCache>
                <c:ptCount val="5"/>
                <c:pt idx="0">
                  <c:v>Concerns whether Mobile Payments are Secure</c:v>
                </c:pt>
                <c:pt idx="1">
                  <c:v>Transmitting Financial Data over Cell Phone Networks</c:v>
                </c:pt>
                <c:pt idx="2">
                  <c:v>Potential Exposure of Financial Informaton from Loss of Phone</c:v>
                </c:pt>
                <c:pt idx="3">
                  <c:v>The Authentication Process</c:v>
                </c:pt>
                <c:pt idx="4">
                  <c:v>Other</c:v>
                </c:pt>
              </c:strCache>
            </c:strRef>
          </c:cat>
          <c:val>
            <c:numRef>
              <c:f>Sheet3!$D$154:$D$158</c:f>
              <c:numCache>
                <c:formatCode>0%</c:formatCode>
                <c:ptCount val="5"/>
                <c:pt idx="0">
                  <c:v>0.73</c:v>
                </c:pt>
                <c:pt idx="1">
                  <c:v>0.52</c:v>
                </c:pt>
                <c:pt idx="2">
                  <c:v>0.49</c:v>
                </c:pt>
                <c:pt idx="3">
                  <c:v>0.22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2-4669-890A-9C8C04002BA3}"/>
            </c:ext>
          </c:extLst>
        </c:ser>
        <c:ser>
          <c:idx val="3"/>
          <c:order val="3"/>
          <c:tx>
            <c:strRef>
              <c:f>Sheet3!$E$153</c:f>
              <c:strCache>
                <c:ptCount val="1"/>
                <c:pt idx="0">
                  <c:v>Small 2015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Sheet3!$A$154:$A$158</c:f>
              <c:strCache>
                <c:ptCount val="5"/>
                <c:pt idx="0">
                  <c:v>Concerns whether Mobile Payments are Secure</c:v>
                </c:pt>
                <c:pt idx="1">
                  <c:v>Transmitting Financial Data over Cell Phone Networks</c:v>
                </c:pt>
                <c:pt idx="2">
                  <c:v>Potential Exposure of Financial Informaton from Loss of Phone</c:v>
                </c:pt>
                <c:pt idx="3">
                  <c:v>The Authentication Process</c:v>
                </c:pt>
                <c:pt idx="4">
                  <c:v>Other</c:v>
                </c:pt>
              </c:strCache>
            </c:strRef>
          </c:cat>
          <c:val>
            <c:numRef>
              <c:f>Sheet3!$E$154:$E$158</c:f>
              <c:numCache>
                <c:formatCode>0%</c:formatCode>
                <c:ptCount val="5"/>
                <c:pt idx="0">
                  <c:v>0.75</c:v>
                </c:pt>
                <c:pt idx="1">
                  <c:v>0.45</c:v>
                </c:pt>
                <c:pt idx="2">
                  <c:v>0.54</c:v>
                </c:pt>
                <c:pt idx="3">
                  <c:v>0.26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2-4669-890A-9C8C04002BA3}"/>
            </c:ext>
          </c:extLst>
        </c:ser>
        <c:ser>
          <c:idx val="4"/>
          <c:order val="4"/>
          <c:tx>
            <c:strRef>
              <c:f>Sheet3!$F$153</c:f>
              <c:strCache>
                <c:ptCount val="1"/>
                <c:pt idx="0">
                  <c:v>Large 2014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Sheet3!$A$154:$A$158</c:f>
              <c:strCache>
                <c:ptCount val="5"/>
                <c:pt idx="0">
                  <c:v>Concerns whether Mobile Payments are Secure</c:v>
                </c:pt>
                <c:pt idx="1">
                  <c:v>Transmitting Financial Data over Cell Phone Networks</c:v>
                </c:pt>
                <c:pt idx="2">
                  <c:v>Potential Exposure of Financial Informaton from Loss of Phone</c:v>
                </c:pt>
                <c:pt idx="3">
                  <c:v>The Authentication Process</c:v>
                </c:pt>
                <c:pt idx="4">
                  <c:v>Other</c:v>
                </c:pt>
              </c:strCache>
            </c:strRef>
          </c:cat>
          <c:val>
            <c:numRef>
              <c:f>Sheet3!$F$154:$F$158</c:f>
              <c:numCache>
                <c:formatCode>0%</c:formatCode>
                <c:ptCount val="5"/>
                <c:pt idx="0">
                  <c:v>0.84</c:v>
                </c:pt>
                <c:pt idx="1">
                  <c:v>0.56000000000000005</c:v>
                </c:pt>
                <c:pt idx="2">
                  <c:v>0.56000000000000005</c:v>
                </c:pt>
                <c:pt idx="3">
                  <c:v>0.28000000000000003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B2-4669-890A-9C8C04002BA3}"/>
            </c:ext>
          </c:extLst>
        </c:ser>
        <c:ser>
          <c:idx val="5"/>
          <c:order val="5"/>
          <c:tx>
            <c:strRef>
              <c:f>Sheet3!$G$153</c:f>
              <c:strCache>
                <c:ptCount val="1"/>
                <c:pt idx="0">
                  <c:v>Large 2015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Sheet3!$A$154:$A$158</c:f>
              <c:strCache>
                <c:ptCount val="5"/>
                <c:pt idx="0">
                  <c:v>Concerns whether Mobile Payments are Secure</c:v>
                </c:pt>
                <c:pt idx="1">
                  <c:v>Transmitting Financial Data over Cell Phone Networks</c:v>
                </c:pt>
                <c:pt idx="2">
                  <c:v>Potential Exposure of Financial Informaton from Loss of Phone</c:v>
                </c:pt>
                <c:pt idx="3">
                  <c:v>The Authentication Process</c:v>
                </c:pt>
                <c:pt idx="4">
                  <c:v>Other</c:v>
                </c:pt>
              </c:strCache>
            </c:strRef>
          </c:cat>
          <c:val>
            <c:numRef>
              <c:f>Sheet3!$G$154:$G$158</c:f>
              <c:numCache>
                <c:formatCode>0%</c:formatCode>
                <c:ptCount val="5"/>
                <c:pt idx="0">
                  <c:v>0.78</c:v>
                </c:pt>
                <c:pt idx="1">
                  <c:v>0.56999999999999995</c:v>
                </c:pt>
                <c:pt idx="2">
                  <c:v>0.55000000000000004</c:v>
                </c:pt>
                <c:pt idx="3">
                  <c:v>0.32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B2-4669-890A-9C8C0400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454928"/>
        <c:axId val="282455320"/>
      </c:barChart>
      <c:catAx>
        <c:axId val="28245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55320"/>
        <c:crosses val="autoZero"/>
        <c:auto val="1"/>
        <c:lblAlgn val="ctr"/>
        <c:lblOffset val="100"/>
        <c:noMultiLvlLbl val="0"/>
      </c:catAx>
      <c:valAx>
        <c:axId val="2824553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5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Sheet3!$B$93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Sheet3!$A$94:$A$96</c:f>
              <c:strCache>
                <c:ptCount val="3"/>
                <c:pt idx="0">
                  <c:v>1-5 Times</c:v>
                </c:pt>
                <c:pt idx="1">
                  <c:v>6-15 Times</c:v>
                </c:pt>
                <c:pt idx="2">
                  <c:v>16 or More Times</c:v>
                </c:pt>
              </c:strCache>
            </c:strRef>
          </c:cat>
          <c:val>
            <c:numRef>
              <c:f>Sheet3!$B$94:$B$96</c:f>
              <c:numCache>
                <c:formatCode>0%</c:formatCode>
                <c:ptCount val="3"/>
                <c:pt idx="0">
                  <c:v>0.62</c:v>
                </c:pt>
                <c:pt idx="1">
                  <c:v>0.17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D-4C43-97E5-7AA92096085F}"/>
            </c:ext>
          </c:extLst>
        </c:ser>
        <c:ser>
          <c:idx val="1"/>
          <c:order val="1"/>
          <c:tx>
            <c:strRef>
              <c:f>Sheet3!$C$93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Sheet3!$A$94:$A$96</c:f>
              <c:strCache>
                <c:ptCount val="3"/>
                <c:pt idx="0">
                  <c:v>1-5 Times</c:v>
                </c:pt>
                <c:pt idx="1">
                  <c:v>6-15 Times</c:v>
                </c:pt>
                <c:pt idx="2">
                  <c:v>16 or More Times</c:v>
                </c:pt>
              </c:strCache>
            </c:strRef>
          </c:cat>
          <c:val>
            <c:numRef>
              <c:f>Sheet3!$C$94:$C$96</c:f>
              <c:numCache>
                <c:formatCode>0%</c:formatCode>
                <c:ptCount val="3"/>
                <c:pt idx="0">
                  <c:v>0.73</c:v>
                </c:pt>
                <c:pt idx="1">
                  <c:v>0.15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D-4C43-97E5-7AA92096085F}"/>
            </c:ext>
          </c:extLst>
        </c:ser>
        <c:ser>
          <c:idx val="2"/>
          <c:order val="2"/>
          <c:tx>
            <c:strRef>
              <c:f>Sheet3!$D$93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Sheet3!$A$94:$A$96</c:f>
              <c:strCache>
                <c:ptCount val="3"/>
                <c:pt idx="0">
                  <c:v>1-5 Times</c:v>
                </c:pt>
                <c:pt idx="1">
                  <c:v>6-15 Times</c:v>
                </c:pt>
                <c:pt idx="2">
                  <c:v>16 or More Times</c:v>
                </c:pt>
              </c:strCache>
            </c:strRef>
          </c:cat>
          <c:val>
            <c:numRef>
              <c:f>Sheet3!$D$94:$D$96</c:f>
              <c:numCache>
                <c:formatCode>0%</c:formatCode>
                <c:ptCount val="3"/>
                <c:pt idx="0">
                  <c:v>0.72</c:v>
                </c:pt>
                <c:pt idx="1">
                  <c:v>0.18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D-4C43-97E5-7AA920960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456888"/>
        <c:axId val="282457280"/>
      </c:barChart>
      <c:catAx>
        <c:axId val="28245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57280"/>
        <c:crosses val="autoZero"/>
        <c:auto val="1"/>
        <c:lblAlgn val="ctr"/>
        <c:lblOffset val="100"/>
        <c:noMultiLvlLbl val="0"/>
      </c:catAx>
      <c:valAx>
        <c:axId val="2824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5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Sheet3!$B$99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Sheet3!$A$100:$A$104</c:f>
              <c:strCache>
                <c:ptCount val="5"/>
                <c:pt idx="0">
                  <c:v>ACH Return Not Timely</c:v>
                </c:pt>
                <c:pt idx="1">
                  <c:v>No ACH Blocks or Filters</c:v>
                </c:pt>
                <c:pt idx="2">
                  <c:v>No ACH Positive Pay</c:v>
                </c:pt>
                <c:pt idx="3">
                  <c:v>Reconciliation Not Timely</c:v>
                </c:pt>
                <c:pt idx="4">
                  <c:v>Internal Fraud</c:v>
                </c:pt>
              </c:strCache>
            </c:strRef>
          </c:cat>
          <c:val>
            <c:numRef>
              <c:f>Sheet3!$B$100:$B$104</c:f>
              <c:numCache>
                <c:formatCode>0%</c:formatCode>
                <c:ptCount val="5"/>
                <c:pt idx="0">
                  <c:v>0.38</c:v>
                </c:pt>
                <c:pt idx="1">
                  <c:v>0.5</c:v>
                </c:pt>
                <c:pt idx="2">
                  <c:v>0.38</c:v>
                </c:pt>
                <c:pt idx="3">
                  <c:v>0.38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C-4470-8EE4-E250828610DF}"/>
            </c:ext>
          </c:extLst>
        </c:ser>
        <c:ser>
          <c:idx val="1"/>
          <c:order val="1"/>
          <c:tx>
            <c:strRef>
              <c:f>Sheet3!$C$99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Sheet3!$A$100:$A$104</c:f>
              <c:strCache>
                <c:ptCount val="5"/>
                <c:pt idx="0">
                  <c:v>ACH Return Not Timely</c:v>
                </c:pt>
                <c:pt idx="1">
                  <c:v>No ACH Blocks or Filters</c:v>
                </c:pt>
                <c:pt idx="2">
                  <c:v>No ACH Positive Pay</c:v>
                </c:pt>
                <c:pt idx="3">
                  <c:v>Reconciliation Not Timely</c:v>
                </c:pt>
                <c:pt idx="4">
                  <c:v>Internal Fraud</c:v>
                </c:pt>
              </c:strCache>
            </c:strRef>
          </c:cat>
          <c:val>
            <c:numRef>
              <c:f>Sheet3!$C$100:$C$104</c:f>
              <c:numCache>
                <c:formatCode>0%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0.36</c:v>
                </c:pt>
                <c:pt idx="3">
                  <c:v>0.28000000000000003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C-4470-8EE4-E250828610DF}"/>
            </c:ext>
          </c:extLst>
        </c:ser>
        <c:ser>
          <c:idx val="2"/>
          <c:order val="2"/>
          <c:tx>
            <c:strRef>
              <c:f>Sheet3!$D$99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Sheet3!$A$100:$A$104</c:f>
              <c:strCache>
                <c:ptCount val="5"/>
                <c:pt idx="0">
                  <c:v>ACH Return Not Timely</c:v>
                </c:pt>
                <c:pt idx="1">
                  <c:v>No ACH Blocks or Filters</c:v>
                </c:pt>
                <c:pt idx="2">
                  <c:v>No ACH Positive Pay</c:v>
                </c:pt>
                <c:pt idx="3">
                  <c:v>Reconciliation Not Timely</c:v>
                </c:pt>
                <c:pt idx="4">
                  <c:v>Internal Fraud</c:v>
                </c:pt>
              </c:strCache>
            </c:strRef>
          </c:cat>
          <c:val>
            <c:numRef>
              <c:f>Sheet3!$D$100:$D$104</c:f>
              <c:numCache>
                <c:formatCode>0%</c:formatCode>
                <c:ptCount val="5"/>
                <c:pt idx="0">
                  <c:v>0.25</c:v>
                </c:pt>
                <c:pt idx="1">
                  <c:v>0.4</c:v>
                </c:pt>
                <c:pt idx="2">
                  <c:v>0.3</c:v>
                </c:pt>
                <c:pt idx="3">
                  <c:v>0.3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C-4470-8EE4-E25082861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7873008"/>
        <c:axId val="276854416"/>
      </c:barChart>
      <c:catAx>
        <c:axId val="27787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54416"/>
        <c:crosses val="autoZero"/>
        <c:auto val="1"/>
        <c:lblAlgn val="ctr"/>
        <c:lblOffset val="100"/>
        <c:noMultiLvlLbl val="0"/>
      </c:catAx>
      <c:valAx>
        <c:axId val="27685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7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Sheet3!$B$119</c:f>
              <c:strCache>
                <c:ptCount val="1"/>
                <c:pt idx="0">
                  <c:v>All 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Sheet3!$A$120:$A$124</c:f>
              <c:strCache>
                <c:ptCount val="5"/>
                <c:pt idx="0">
                  <c:v>Daily Reconciliation</c:v>
                </c:pt>
                <c:pt idx="1">
                  <c:v>Block ACH Debits except for Accounts with Filters/Blocks</c:v>
                </c:pt>
                <c:pt idx="2">
                  <c:v>Block ACH Debits on All Accounts</c:v>
                </c:pt>
                <c:pt idx="3">
                  <c:v>Debit Block on All Consumer Items with Debit Filter on Commercial ACH</c:v>
                </c:pt>
                <c:pt idx="4">
                  <c:v>Create Separate Account for Electronic Debits Initiated by Third-Party</c:v>
                </c:pt>
              </c:strCache>
            </c:strRef>
          </c:cat>
          <c:val>
            <c:numRef>
              <c:f>Sheet3!$B$120:$B$124</c:f>
              <c:numCache>
                <c:formatCode>0%</c:formatCode>
                <c:ptCount val="5"/>
                <c:pt idx="0">
                  <c:v>0.78</c:v>
                </c:pt>
                <c:pt idx="1">
                  <c:v>0.64</c:v>
                </c:pt>
                <c:pt idx="2">
                  <c:v>0.31</c:v>
                </c:pt>
                <c:pt idx="3">
                  <c:v>0.24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8-4408-88BF-EBBB09470E1D}"/>
            </c:ext>
          </c:extLst>
        </c:ser>
        <c:ser>
          <c:idx val="1"/>
          <c:order val="1"/>
          <c:tx>
            <c:strRef>
              <c:f>Sheet3!$C$119</c:f>
              <c:strCache>
                <c:ptCount val="1"/>
                <c:pt idx="0">
                  <c:v>All 2014 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5277360567018635E-2"/>
                  <c:y val="-1.621527414985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8-4408-88BF-EBBB09470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Sheet3!$A$120:$A$124</c:f>
              <c:strCache>
                <c:ptCount val="5"/>
                <c:pt idx="0">
                  <c:v>Daily Reconciliation</c:v>
                </c:pt>
                <c:pt idx="1">
                  <c:v>Block ACH Debits except for Accounts with Filters/Blocks</c:v>
                </c:pt>
                <c:pt idx="2">
                  <c:v>Block ACH Debits on All Accounts</c:v>
                </c:pt>
                <c:pt idx="3">
                  <c:v>Debit Block on All Consumer Items with Debit Filter on Commercial ACH</c:v>
                </c:pt>
                <c:pt idx="4">
                  <c:v>Create Separate Account for Electronic Debits Initiated by Third-Party</c:v>
                </c:pt>
              </c:strCache>
            </c:strRef>
          </c:cat>
          <c:val>
            <c:numRef>
              <c:f>Sheet3!$C$120:$C$124</c:f>
              <c:numCache>
                <c:formatCode>0%</c:formatCode>
                <c:ptCount val="5"/>
                <c:pt idx="0">
                  <c:v>0.75</c:v>
                </c:pt>
                <c:pt idx="1">
                  <c:v>0.56000000000000005</c:v>
                </c:pt>
                <c:pt idx="2">
                  <c:v>0.38</c:v>
                </c:pt>
                <c:pt idx="3">
                  <c:v>0.27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A8-4408-88BF-EBBB09470E1D}"/>
            </c:ext>
          </c:extLst>
        </c:ser>
        <c:ser>
          <c:idx val="2"/>
          <c:order val="2"/>
          <c:tx>
            <c:strRef>
              <c:f>Sheet3!$D$119</c:f>
              <c:strCache>
                <c:ptCount val="1"/>
                <c:pt idx="0">
                  <c:v>All 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824800810026621E-3"/>
                  <c:y val="-3.5133093991347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8-4408-88BF-EBBB09470E1D}"/>
                </c:ext>
              </c:extLst>
            </c:dLbl>
            <c:dLbl>
              <c:idx val="4"/>
              <c:layout>
                <c:manualLayout>
                  <c:x val="8.729920324010489E-3"/>
                  <c:y val="-5.4050913832841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8-4408-88BF-EBBB09470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Sheet3!$A$120:$A$124</c:f>
              <c:strCache>
                <c:ptCount val="5"/>
                <c:pt idx="0">
                  <c:v>Daily Reconciliation</c:v>
                </c:pt>
                <c:pt idx="1">
                  <c:v>Block ACH Debits except for Accounts with Filters/Blocks</c:v>
                </c:pt>
                <c:pt idx="2">
                  <c:v>Block ACH Debits on All Accounts</c:v>
                </c:pt>
                <c:pt idx="3">
                  <c:v>Debit Block on All Consumer Items with Debit Filter on Commercial ACH</c:v>
                </c:pt>
                <c:pt idx="4">
                  <c:v>Create Separate Account for Electronic Debits Initiated by Third-Party</c:v>
                </c:pt>
              </c:strCache>
            </c:strRef>
          </c:cat>
          <c:val>
            <c:numRef>
              <c:f>Sheet3!$D$120:$D$124</c:f>
              <c:numCache>
                <c:formatCode>0%</c:formatCode>
                <c:ptCount val="5"/>
                <c:pt idx="0">
                  <c:v>0.69</c:v>
                </c:pt>
                <c:pt idx="1">
                  <c:v>0.56000000000000005</c:v>
                </c:pt>
                <c:pt idx="2">
                  <c:v>0.41</c:v>
                </c:pt>
                <c:pt idx="3">
                  <c:v>0.28999999999999998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A8-4408-88BF-EBBB09470E1D}"/>
            </c:ext>
          </c:extLst>
        </c:ser>
        <c:ser>
          <c:idx val="3"/>
          <c:order val="3"/>
          <c:tx>
            <c:strRef>
              <c:f>Sheet3!$E$119</c:f>
              <c:strCache>
                <c:ptCount val="1"/>
                <c:pt idx="0">
                  <c:v>Revenue Less Than $1 Billion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299203240106295E-3"/>
                  <c:y val="-1.89178198414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8-4408-88BF-EBBB09470E1D}"/>
                </c:ext>
              </c:extLst>
            </c:dLbl>
            <c:dLbl>
              <c:idx val="3"/>
              <c:layout>
                <c:manualLayout>
                  <c:x val="6.5474402430079869E-3"/>
                  <c:y val="-5.4050913832842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A8-4408-88BF-EBBB09470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Sheet3!$A$120:$A$124</c:f>
              <c:strCache>
                <c:ptCount val="5"/>
                <c:pt idx="0">
                  <c:v>Daily Reconciliation</c:v>
                </c:pt>
                <c:pt idx="1">
                  <c:v>Block ACH Debits except for Accounts with Filters/Blocks</c:v>
                </c:pt>
                <c:pt idx="2">
                  <c:v>Block ACH Debits on All Accounts</c:v>
                </c:pt>
                <c:pt idx="3">
                  <c:v>Debit Block on All Consumer Items with Debit Filter on Commercial ACH</c:v>
                </c:pt>
                <c:pt idx="4">
                  <c:v>Create Separate Account for Electronic Debits Initiated by Third-Party</c:v>
                </c:pt>
              </c:strCache>
            </c:strRef>
          </c:cat>
          <c:val>
            <c:numRef>
              <c:f>Sheet3!$E$120:$E$124</c:f>
              <c:numCache>
                <c:formatCode>0%</c:formatCode>
                <c:ptCount val="5"/>
                <c:pt idx="0">
                  <c:v>0.71</c:v>
                </c:pt>
                <c:pt idx="1">
                  <c:v>0.51</c:v>
                </c:pt>
                <c:pt idx="2">
                  <c:v>0.35</c:v>
                </c:pt>
                <c:pt idx="3">
                  <c:v>0.32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8-4408-88BF-EBBB09470E1D}"/>
            </c:ext>
          </c:extLst>
        </c:ser>
        <c:ser>
          <c:idx val="4"/>
          <c:order val="4"/>
          <c:tx>
            <c:strRef>
              <c:f>Sheet3!$F$119</c:f>
              <c:strCache>
                <c:ptCount val="1"/>
                <c:pt idx="0">
                  <c:v>Revenue At Least $1 Billion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Sheet3!$A$120:$A$124</c:f>
              <c:strCache>
                <c:ptCount val="5"/>
                <c:pt idx="0">
                  <c:v>Daily Reconciliation</c:v>
                </c:pt>
                <c:pt idx="1">
                  <c:v>Block ACH Debits except for Accounts with Filters/Blocks</c:v>
                </c:pt>
                <c:pt idx="2">
                  <c:v>Block ACH Debits on All Accounts</c:v>
                </c:pt>
                <c:pt idx="3">
                  <c:v>Debit Block on All Consumer Items with Debit Filter on Commercial ACH</c:v>
                </c:pt>
                <c:pt idx="4">
                  <c:v>Create Separate Account for Electronic Debits Initiated by Third-Party</c:v>
                </c:pt>
              </c:strCache>
            </c:strRef>
          </c:cat>
          <c:val>
            <c:numRef>
              <c:f>Sheet3!$F$120:$F$124</c:f>
              <c:numCache>
                <c:formatCode>0%</c:formatCode>
                <c:ptCount val="5"/>
                <c:pt idx="0">
                  <c:v>0.68</c:v>
                </c:pt>
                <c:pt idx="1">
                  <c:v>0.59</c:v>
                </c:pt>
                <c:pt idx="2">
                  <c:v>0.45</c:v>
                </c:pt>
                <c:pt idx="3">
                  <c:v>0.28999999999999998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A8-4408-88BF-EBBB09470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306824"/>
        <c:axId val="278309960"/>
      </c:barChart>
      <c:catAx>
        <c:axId val="27830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09960"/>
        <c:crosses val="autoZero"/>
        <c:auto val="1"/>
        <c:lblAlgn val="ctr"/>
        <c:lblOffset val="100"/>
        <c:noMultiLvlLbl val="0"/>
      </c:catAx>
      <c:valAx>
        <c:axId val="27830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30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Actions Taken to Defend Against Attacks that Would Compromise Security
(Percent of Organizations Subject to Attempted or Actual Payments Fraud)
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Replace proprietary bank connections with secure access through the SWIFT network</c:v>
                </c:pt>
                <c:pt idx="2">
                  <c:v>Dedicate a PC for payment origination (with no links to e-mail/web browsing/social networks)</c:v>
                </c:pt>
                <c:pt idx="3">
                  <c:v>Restrict company network access for payments via mobile devices (laptop, tablets, phones) to emergency situations only</c:v>
                </c:pt>
                <c:pt idx="4">
                  <c:v>Restrict network access for payments to only company-issued laptop</c:v>
                </c:pt>
                <c:pt idx="5">
                  <c:v>Upgrade the authentication procedure/devices used to access our company network</c:v>
                </c:pt>
                <c:pt idx="6">
                  <c:v>Ensure disaster recovery plans include the ability to continue with strong controls</c:v>
                </c:pt>
                <c:pt idx="7">
                  <c:v>Adopt a stronger form of authentication or added layers of security for access to bank services</c:v>
                </c:pt>
                <c:pt idx="8">
                  <c:v>Perform daily reconciliations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0.05</c:v>
                </c:pt>
                <c:pt idx="1">
                  <c:v>0.11</c:v>
                </c:pt>
                <c:pt idx="2">
                  <c:v>0.13</c:v>
                </c:pt>
                <c:pt idx="3">
                  <c:v>0.18</c:v>
                </c:pt>
                <c:pt idx="4">
                  <c:v>0.27</c:v>
                </c:pt>
                <c:pt idx="5">
                  <c:v>0.39</c:v>
                </c:pt>
                <c:pt idx="6">
                  <c:v>0.41</c:v>
                </c:pt>
                <c:pt idx="7">
                  <c:v>0.53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F-4BE9-A46B-2995AFD215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5468760"/>
        <c:axId val="215469152"/>
      </c:barChart>
      <c:catAx>
        <c:axId val="215468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69152"/>
        <c:crosses val="autoZero"/>
        <c:auto val="1"/>
        <c:lblAlgn val="ctr"/>
        <c:lblOffset val="100"/>
        <c:noMultiLvlLbl val="0"/>
      </c:catAx>
      <c:valAx>
        <c:axId val="2154691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46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38765263037775E-2"/>
          <c:y val="0.26438160025428342"/>
          <c:w val="0.56988459747208353"/>
          <c:h val="0.81868564132336363"/>
        </c:manualLayout>
      </c:layout>
      <c:pie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Change in Prevalence of Payments Fraud in 2013 Compared to 2013
(Percentage Distribution of Organizations Subject to Attempted or Actual Fraud)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21-49A8-8279-1451658E066B}"/>
              </c:ext>
            </c:extLst>
          </c:dPt>
          <c:dPt>
            <c:idx val="1"/>
            <c:bubble3D val="0"/>
            <c:spPr>
              <a:solidFill>
                <a:srgbClr val="33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21-49A8-8279-1451658E066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21-49A8-8279-1451658E066B}"/>
              </c:ext>
            </c:extLst>
          </c:dPt>
          <c:dLbls>
            <c:dLbl>
              <c:idx val="0"/>
              <c:layout>
                <c:manualLayout>
                  <c:x val="-6.4228574689033507E-2"/>
                  <c:y val="-4.99076981174728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1-49A8-8279-1451658E066B}"/>
                </c:ext>
              </c:extLst>
            </c:dLbl>
            <c:dLbl>
              <c:idx val="1"/>
              <c:layout>
                <c:manualLayout>
                  <c:x val="1.6204137578035151E-2"/>
                  <c:y val="-1.28769920286023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1-49A8-8279-1451658E066B}"/>
                </c:ext>
              </c:extLst>
            </c:dLbl>
            <c:dLbl>
              <c:idx val="2"/>
              <c:layout>
                <c:manualLayout>
                  <c:x val="8.1495207120848998E-2"/>
                  <c:y val="-1.03421882814666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1-49A8-8279-1451658E0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About the same</c:v>
                </c:pt>
                <c:pt idx="2">
                  <c:v>Decreased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0.61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21-49A8-8279-1451658E06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78600115391523"/>
          <c:y val="0.48407453758437641"/>
          <c:w val="0.23508367003599151"/>
          <c:h val="0.47888135880013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Change in Prevalence of Payments Fraud in 2015 Compared to 2014
(Percentage Distribution of Organizations Subject to Attempted or Actual Payments Fraud)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EB-47BC-924F-6C4AE3561492}"/>
              </c:ext>
            </c:extLst>
          </c:dPt>
          <c:dPt>
            <c:idx val="1"/>
            <c:bubble3D val="0"/>
            <c:spPr>
              <a:solidFill>
                <a:srgbClr val="0054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EB-47BC-924F-6C4AE356149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EB-47BC-924F-6C4AE3561492}"/>
              </c:ext>
            </c:extLst>
          </c:dPt>
          <c:dLbls>
            <c:dLbl>
              <c:idx val="0"/>
              <c:layout>
                <c:manualLayout>
                  <c:x val="-9.5820714718351727E-3"/>
                  <c:y val="-6.8249461297161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EB-47BC-924F-6C4AE3561492}"/>
                </c:ext>
              </c:extLst>
            </c:dLbl>
            <c:dLbl>
              <c:idx val="1"/>
              <c:layout>
                <c:manualLayout>
                  <c:x val="-1.5123830675011777E-2"/>
                  <c:y val="-4.23665952247531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EB-47BC-924F-6C4AE3561492}"/>
                </c:ext>
              </c:extLst>
            </c:dLbl>
            <c:dLbl>
              <c:idx val="2"/>
              <c:layout>
                <c:manualLayout>
                  <c:x val="-6.2357830271216096E-3"/>
                  <c:y val="1.3350876078127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EB-47BC-924F-6C4AE3561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About the same</c:v>
                </c:pt>
                <c:pt idx="2">
                  <c:v>Decreased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0.47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EB-47BC-924F-6C4AE3561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07667871862402"/>
          <c:y val="0.65494368885707466"/>
          <c:w val="0.24802556205270124"/>
          <c:h val="0.27778215223097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Sheet3!$B$49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Sheet3!$A$50:$A$57</c:f>
              <c:strCache>
                <c:ptCount val="8"/>
                <c:pt idx="0">
                  <c:v>Compromized Mobil Device</c:v>
                </c:pt>
                <c:pt idx="1">
                  <c:v>Lost or Stolen Laptop</c:v>
                </c:pt>
                <c:pt idx="2">
                  <c:v>Account Takeover</c:v>
                </c:pt>
                <c:pt idx="3">
                  <c:v>Third Party or Outsourcer</c:v>
                </c:pt>
                <c:pt idx="4">
                  <c:v>Internal Party</c:v>
                </c:pt>
                <c:pt idx="5">
                  <c:v>Organized Crime</c:v>
                </c:pt>
                <c:pt idx="6">
                  <c:v>Business Email Compromize</c:v>
                </c:pt>
                <c:pt idx="7">
                  <c:v>Outside Individual</c:v>
                </c:pt>
              </c:strCache>
            </c:strRef>
          </c:cat>
          <c:val>
            <c:numRef>
              <c:f>Sheet3!$B$50:$B$57</c:f>
              <c:numCache>
                <c:formatCode>0%</c:formatCode>
                <c:ptCount val="8"/>
                <c:pt idx="0">
                  <c:v>0.01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0.11</c:v>
                </c:pt>
                <c:pt idx="5">
                  <c:v>0.2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0-4DCF-A0D8-91A0B154F277}"/>
            </c:ext>
          </c:extLst>
        </c:ser>
        <c:ser>
          <c:idx val="1"/>
          <c:order val="1"/>
          <c:tx>
            <c:strRef>
              <c:f>Sheet3!$C$49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54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Sheet3!$A$50:$A$57</c:f>
              <c:strCache>
                <c:ptCount val="8"/>
                <c:pt idx="0">
                  <c:v>Compromized Mobil Device</c:v>
                </c:pt>
                <c:pt idx="1">
                  <c:v>Lost or Stolen Laptop</c:v>
                </c:pt>
                <c:pt idx="2">
                  <c:v>Account Takeover</c:v>
                </c:pt>
                <c:pt idx="3">
                  <c:v>Third Party or Outsourcer</c:v>
                </c:pt>
                <c:pt idx="4">
                  <c:v>Internal Party</c:v>
                </c:pt>
                <c:pt idx="5">
                  <c:v>Organized Crime</c:v>
                </c:pt>
                <c:pt idx="6">
                  <c:v>Business Email Compromize</c:v>
                </c:pt>
                <c:pt idx="7">
                  <c:v>Outside Individual</c:v>
                </c:pt>
              </c:strCache>
            </c:strRef>
          </c:cat>
          <c:val>
            <c:numRef>
              <c:f>Sheet3!$C$50:$C$57</c:f>
              <c:numCache>
                <c:formatCode>0%</c:formatCode>
                <c:ptCount val="8"/>
                <c:pt idx="0">
                  <c:v>0.01</c:v>
                </c:pt>
                <c:pt idx="1">
                  <c:v>0.01</c:v>
                </c:pt>
                <c:pt idx="2">
                  <c:v>0.11</c:v>
                </c:pt>
                <c:pt idx="3">
                  <c:v>0.12</c:v>
                </c:pt>
                <c:pt idx="4">
                  <c:v>0.06</c:v>
                </c:pt>
                <c:pt idx="5">
                  <c:v>0.17</c:v>
                </c:pt>
                <c:pt idx="7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0-4DCF-A0D8-91A0B154F277}"/>
            </c:ext>
          </c:extLst>
        </c:ser>
        <c:ser>
          <c:idx val="2"/>
          <c:order val="2"/>
          <c:tx>
            <c:strRef>
              <c:f>Sheet3!$D$49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Sheet3!$A$50:$A$57</c:f>
              <c:strCache>
                <c:ptCount val="8"/>
                <c:pt idx="0">
                  <c:v>Compromized Mobil Device</c:v>
                </c:pt>
                <c:pt idx="1">
                  <c:v>Lost or Stolen Laptop</c:v>
                </c:pt>
                <c:pt idx="2">
                  <c:v>Account Takeover</c:v>
                </c:pt>
                <c:pt idx="3">
                  <c:v>Third Party or Outsourcer</c:v>
                </c:pt>
                <c:pt idx="4">
                  <c:v>Internal Party</c:v>
                </c:pt>
                <c:pt idx="5">
                  <c:v>Organized Crime</c:v>
                </c:pt>
                <c:pt idx="6">
                  <c:v>Business Email Compromize</c:v>
                </c:pt>
                <c:pt idx="7">
                  <c:v>Outside Individual</c:v>
                </c:pt>
              </c:strCache>
            </c:strRef>
          </c:cat>
          <c:val>
            <c:numRef>
              <c:f>Sheet3!$D$50:$D$57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0.11</c:v>
                </c:pt>
                <c:pt idx="3">
                  <c:v>0.12</c:v>
                </c:pt>
                <c:pt idx="4">
                  <c:v>0.05</c:v>
                </c:pt>
                <c:pt idx="5">
                  <c:v>0.15</c:v>
                </c:pt>
                <c:pt idx="6">
                  <c:v>0.5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40-4DCF-A0D8-91A0B154F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858368"/>
        <c:axId val="157506000"/>
      </c:barChart>
      <c:catAx>
        <c:axId val="8385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6000"/>
        <c:crosses val="autoZero"/>
        <c:auto val="1"/>
        <c:lblAlgn val="ctr"/>
        <c:lblOffset val="100"/>
        <c:noMultiLvlLbl val="0"/>
      </c:catAx>
      <c:valAx>
        <c:axId val="1575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C2-40DF-8155-6D2F79B422C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C2-40DF-8155-6D2F79B422C7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C2-40DF-8155-6D2F79B422C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C2-40DF-8155-6D2F79B422C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C2-40DF-8155-6D2F79B422C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C2-40DF-8155-6D2F79B422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Sheet3!$A$197:$A$202</c:f>
              <c:strCache>
                <c:ptCount val="6"/>
                <c:pt idx="0">
                  <c:v>All (Fraud)</c:v>
                </c:pt>
                <c:pt idx="1">
                  <c:v>All (Loss)</c:v>
                </c:pt>
                <c:pt idx="2">
                  <c:v>Small (Fraud)</c:v>
                </c:pt>
                <c:pt idx="3">
                  <c:v>Small (Loss)</c:v>
                </c:pt>
                <c:pt idx="4">
                  <c:v>Large (Fraud)</c:v>
                </c:pt>
                <c:pt idx="5">
                  <c:v> Large (Loss)</c:v>
                </c:pt>
              </c:strCache>
            </c:strRef>
          </c:cat>
          <c:val>
            <c:numRef>
              <c:f>Sheet3!$B$197:$B$202</c:f>
              <c:numCache>
                <c:formatCode>0%</c:formatCode>
                <c:ptCount val="6"/>
                <c:pt idx="0">
                  <c:v>0.64</c:v>
                </c:pt>
                <c:pt idx="1">
                  <c:v>0.47</c:v>
                </c:pt>
                <c:pt idx="2">
                  <c:v>0.6</c:v>
                </c:pt>
                <c:pt idx="3">
                  <c:v>0.47</c:v>
                </c:pt>
                <c:pt idx="4">
                  <c:v>0.69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C2-40DF-8155-6D2F79B42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77616"/>
        <c:axId val="213478008"/>
      </c:barChart>
      <c:catAx>
        <c:axId val="2134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78008"/>
        <c:crosses val="autoZero"/>
        <c:auto val="1"/>
        <c:lblAlgn val="ctr"/>
        <c:lblOffset val="100"/>
        <c:noMultiLvlLbl val="0"/>
      </c:catAx>
      <c:valAx>
        <c:axId val="21347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7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Sheet3!$A$164:$A$172</c:f>
              <c:strCache>
                <c:ptCount val="9"/>
                <c:pt idx="0">
                  <c:v>Over $2,000,000</c:v>
                </c:pt>
                <c:pt idx="1">
                  <c:v>$1,000,000 - $1,999,999</c:v>
                </c:pt>
                <c:pt idx="2">
                  <c:v>$500,000 - $999,999</c:v>
                </c:pt>
                <c:pt idx="3">
                  <c:v>$250,000 - $499,999</c:v>
                </c:pt>
                <c:pt idx="4">
                  <c:v>$100,000 - $249,999</c:v>
                </c:pt>
                <c:pt idx="5">
                  <c:v>$50,000 - $99,999</c:v>
                </c:pt>
                <c:pt idx="6">
                  <c:v>$25,000 - $49,999</c:v>
                </c:pt>
                <c:pt idx="7">
                  <c:v>Up to $24,999</c:v>
                </c:pt>
                <c:pt idx="8">
                  <c:v>No Loss</c:v>
                </c:pt>
              </c:strCache>
            </c:strRef>
          </c:cat>
          <c:val>
            <c:numRef>
              <c:f>Sheet3!$B$164:$B$172</c:f>
              <c:numCache>
                <c:formatCode>0%</c:formatCode>
                <c:ptCount val="9"/>
                <c:pt idx="0">
                  <c:v>0.06</c:v>
                </c:pt>
                <c:pt idx="1">
                  <c:v>0.04</c:v>
                </c:pt>
                <c:pt idx="2">
                  <c:v>0.04</c:v>
                </c:pt>
                <c:pt idx="3">
                  <c:v>0.06</c:v>
                </c:pt>
                <c:pt idx="4">
                  <c:v>0.09</c:v>
                </c:pt>
                <c:pt idx="5">
                  <c:v>0.06</c:v>
                </c:pt>
                <c:pt idx="6">
                  <c:v>0.04</c:v>
                </c:pt>
                <c:pt idx="7">
                  <c:v>0.08</c:v>
                </c:pt>
                <c:pt idx="8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5-4F41-BAA0-3531D3ED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479184"/>
        <c:axId val="213479576"/>
      </c:barChart>
      <c:catAx>
        <c:axId val="21347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79576"/>
        <c:crosses val="autoZero"/>
        <c:auto val="1"/>
        <c:lblAlgn val="ctr"/>
        <c:lblOffset val="100"/>
        <c:noMultiLvlLbl val="0"/>
      </c:catAx>
      <c:valAx>
        <c:axId val="213479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7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Payment Method Responsible for Largest Dollar Amount as a result of Business Email Compromise (BEC)
(Percentage Distribution of Organizations that Suffered from Payments Fraud)
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C-42F0-A3F6-A5AED9D996A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8C-42F0-A3F6-A5AED9D996A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8C-42F0-A3F6-A5AED9D996A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8C-42F0-A3F6-A5AED9D99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Wire Transfers</c:v>
                </c:pt>
                <c:pt idx="1">
                  <c:v>Checks </c:v>
                </c:pt>
                <c:pt idx="2">
                  <c:v>Corporate Commercial Credit Card</c:v>
                </c:pt>
                <c:pt idx="3">
                  <c:v>ACH debit</c:v>
                </c:pt>
                <c:pt idx="4">
                  <c:v>ACH credits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0.28999999999999998</c:v>
                </c:pt>
                <c:pt idx="2">
                  <c:v>0.18</c:v>
                </c:pt>
                <c:pt idx="3">
                  <c:v>0.16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8C-42F0-A3F6-A5AED9D99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80360"/>
        <c:axId val="213480752"/>
      </c:barChart>
      <c:catAx>
        <c:axId val="21348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80752"/>
        <c:crosses val="autoZero"/>
        <c:auto val="1"/>
        <c:lblAlgn val="ctr"/>
        <c:lblOffset val="100"/>
        <c:noMultiLvlLbl val="0"/>
      </c:catAx>
      <c:valAx>
        <c:axId val="213480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8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4756350252586"/>
          <c:y val="2.9411948615704637E-2"/>
          <c:w val="0.86017968293340674"/>
          <c:h val="0.79594267958600018"/>
        </c:manualLayout>
      </c:layout>
      <c:lineChart>
        <c:grouping val="standard"/>
        <c:varyColors val="0"/>
        <c:ser>
          <c:idx val="0"/>
          <c:order val="0"/>
          <c:tx>
            <c:strRef>
              <c:f>Sheet3!$A$24</c:f>
              <c:strCache>
                <c:ptCount val="1"/>
                <c:pt idx="0">
                  <c:v>Checks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0588364030993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44-4B9E-AC5C-D11B868EDF32}"/>
                </c:ext>
              </c:extLst>
            </c:dLbl>
            <c:dLbl>
              <c:idx val="1"/>
              <c:layout>
                <c:manualLayout>
                  <c:x val="-5.3120642285919731E-17"/>
                  <c:y val="-2.352955889256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44-4B9E-AC5C-D11B868EDF32}"/>
                </c:ext>
              </c:extLst>
            </c:dLbl>
            <c:dLbl>
              <c:idx val="2"/>
              <c:layout>
                <c:manualLayout>
                  <c:x val="-2.3180184410230911E-2"/>
                  <c:y val="2.941194861570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4-4B9E-AC5C-D11B868EDF32}"/>
                </c:ext>
              </c:extLst>
            </c:dLbl>
            <c:dLbl>
              <c:idx val="3"/>
              <c:layout>
                <c:manualLayout>
                  <c:x val="-3.4770276615346284E-2"/>
                  <c:y val="-2.6470753754134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44-4B9E-AC5C-D11B868EDF32}"/>
                </c:ext>
              </c:extLst>
            </c:dLbl>
            <c:dLbl>
              <c:idx val="4"/>
              <c:layout>
                <c:manualLayout>
                  <c:x val="2.8975230512787507E-3"/>
                  <c:y val="-1.17647794462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44-4B9E-AC5C-D11B868EDF32}"/>
                </c:ext>
              </c:extLst>
            </c:dLbl>
            <c:dLbl>
              <c:idx val="5"/>
              <c:layout>
                <c:manualLayout>
                  <c:x val="8.6925691538364651E-3"/>
                  <c:y val="-1.764716916942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44-4B9E-AC5C-D11B868ED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Sheet3!$B$23:$H$23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Sheet3!$B$24:$H$24</c:f>
              <c:numCache>
                <c:formatCode>0%</c:formatCode>
                <c:ptCount val="7"/>
                <c:pt idx="0">
                  <c:v>0.9</c:v>
                </c:pt>
                <c:pt idx="1">
                  <c:v>0.93</c:v>
                </c:pt>
                <c:pt idx="2">
                  <c:v>0.85</c:v>
                </c:pt>
                <c:pt idx="3">
                  <c:v>0.87</c:v>
                </c:pt>
                <c:pt idx="4">
                  <c:v>0.82</c:v>
                </c:pt>
                <c:pt idx="5">
                  <c:v>0.77</c:v>
                </c:pt>
                <c:pt idx="6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44-4B9E-AC5C-D11B868EDF32}"/>
            </c:ext>
          </c:extLst>
        </c:ser>
        <c:ser>
          <c:idx val="1"/>
          <c:order val="1"/>
          <c:tx>
            <c:strRef>
              <c:f>Sheet3!$A$25</c:f>
              <c:strCache>
                <c:ptCount val="1"/>
                <c:pt idx="0">
                  <c:v>Credit/Debit Cards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487615256394287E-2"/>
                  <c:y val="-3.235314347727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44-4B9E-AC5C-D11B868EDF32}"/>
                </c:ext>
              </c:extLst>
            </c:dLbl>
            <c:dLbl>
              <c:idx val="1"/>
              <c:layout>
                <c:manualLayout>
                  <c:x val="-2.3180184410230856E-2"/>
                  <c:y val="-3.529433833884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44-4B9E-AC5C-D11B868EDF32}"/>
                </c:ext>
              </c:extLst>
            </c:dLbl>
            <c:dLbl>
              <c:idx val="2"/>
              <c:layout>
                <c:manualLayout>
                  <c:x val="-4.3462845769182912E-2"/>
                  <c:y val="-4.4117922923557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44-4B9E-AC5C-D11B868EDF32}"/>
                </c:ext>
              </c:extLst>
            </c:dLbl>
            <c:dLbl>
              <c:idx val="3"/>
              <c:layout>
                <c:manualLayout>
                  <c:x val="-4.6360368820461711E-2"/>
                  <c:y val="-5.000031264669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44-4B9E-AC5C-D11B868EDF32}"/>
                </c:ext>
              </c:extLst>
            </c:dLbl>
            <c:dLbl>
              <c:idx val="4"/>
              <c:layout>
                <c:manualLayout>
                  <c:x val="-5.7950461025577146E-2"/>
                  <c:y val="-3.235314347727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44-4B9E-AC5C-D11B868EDF32}"/>
                </c:ext>
              </c:extLst>
            </c:dLbl>
            <c:dLbl>
              <c:idx val="5"/>
              <c:layout>
                <c:manualLayout>
                  <c:x val="-4.9257891871740678E-2"/>
                  <c:y val="-5.000031264669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44-4B9E-AC5C-D11B868ED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Sheet3!$B$23:$H$23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Sheet3!$B$25:$H$25</c:f>
              <c:numCache>
                <c:formatCode>0%</c:formatCode>
                <c:ptCount val="7"/>
                <c:pt idx="0">
                  <c:v>0.37</c:v>
                </c:pt>
                <c:pt idx="1">
                  <c:v>0.38</c:v>
                </c:pt>
                <c:pt idx="2">
                  <c:v>0.32</c:v>
                </c:pt>
                <c:pt idx="3">
                  <c:v>0.28999999999999998</c:v>
                </c:pt>
                <c:pt idx="4">
                  <c:v>0.43</c:v>
                </c:pt>
                <c:pt idx="5">
                  <c:v>0.34</c:v>
                </c:pt>
                <c:pt idx="6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A44-4B9E-AC5C-D11B868EDF32}"/>
            </c:ext>
          </c:extLst>
        </c:ser>
        <c:ser>
          <c:idx val="2"/>
          <c:order val="2"/>
          <c:tx>
            <c:strRef>
              <c:f>Sheet3!$A$26</c:f>
              <c:strCache>
                <c:ptCount val="1"/>
                <c:pt idx="0">
                  <c:v>ACH Debits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077707461509714E-2"/>
                  <c:y val="-3.529433833884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44-4B9E-AC5C-D11B868EDF32}"/>
                </c:ext>
              </c:extLst>
            </c:dLbl>
            <c:dLbl>
              <c:idx val="1"/>
              <c:layout>
                <c:manualLayout>
                  <c:x val="-8.6925691538365709E-3"/>
                  <c:y val="-2.647075375413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44-4B9E-AC5C-D11B868EDF32}"/>
                </c:ext>
              </c:extLst>
            </c:dLbl>
            <c:dLbl>
              <c:idx val="2"/>
              <c:layout>
                <c:manualLayout>
                  <c:x val="-1.4487615256394339E-2"/>
                  <c:y val="1.764716916942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44-4B9E-AC5C-D11B868EDF32}"/>
                </c:ext>
              </c:extLst>
            </c:dLbl>
            <c:dLbl>
              <c:idx val="3"/>
              <c:layout>
                <c:manualLayout>
                  <c:x val="-3.7667799666625146E-2"/>
                  <c:y val="3.235314347727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44-4B9E-AC5C-D11B868EDF32}"/>
                </c:ext>
              </c:extLst>
            </c:dLbl>
            <c:dLbl>
              <c:idx val="4"/>
              <c:layout>
                <c:manualLayout>
                  <c:x val="-3.1872753564067428E-2"/>
                  <c:y val="-3.235314347727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44-4B9E-AC5C-D11B868EDF32}"/>
                </c:ext>
              </c:extLst>
            </c:dLbl>
            <c:dLbl>
              <c:idx val="5"/>
              <c:layout>
                <c:manualLayout>
                  <c:x val="-1.4487615256394392E-2"/>
                  <c:y val="3.2353143477274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44-4B9E-AC5C-D11B868ED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Sheet3!$B$23:$H$23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Sheet3!$B$26:$H$26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0.23</c:v>
                </c:pt>
                <c:pt idx="3">
                  <c:v>0.27</c:v>
                </c:pt>
                <c:pt idx="4">
                  <c:v>0.22</c:v>
                </c:pt>
                <c:pt idx="5">
                  <c:v>0.25</c:v>
                </c:pt>
                <c:pt idx="6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A44-4B9E-AC5C-D11B868EDF32}"/>
            </c:ext>
          </c:extLst>
        </c:ser>
        <c:ser>
          <c:idx val="3"/>
          <c:order val="3"/>
          <c:tx>
            <c:strRef>
              <c:f>Sheet3!$A$27</c:f>
              <c:strCache>
                <c:ptCount val="1"/>
                <c:pt idx="0">
                  <c:v>Wire Transfers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7385138307673142E-2"/>
                  <c:y val="1.764716916942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44-4B9E-AC5C-D11B868EDF32}"/>
                </c:ext>
              </c:extLst>
            </c:dLbl>
            <c:dLbl>
              <c:idx val="1"/>
              <c:layout>
                <c:manualLayout>
                  <c:x val="5.7950461025577139E-3"/>
                  <c:y val="2.352955889256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44-4B9E-AC5C-D11B868EDF32}"/>
                </c:ext>
              </c:extLst>
            </c:dLbl>
            <c:dLbl>
              <c:idx val="2"/>
              <c:layout>
                <c:manualLayout>
                  <c:x val="-2.3180184410230911E-2"/>
                  <c:y val="-5.29415075082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44-4B9E-AC5C-D11B868EDF32}"/>
                </c:ext>
              </c:extLst>
            </c:dLbl>
            <c:dLbl>
              <c:idx val="3"/>
              <c:layout>
                <c:manualLayout>
                  <c:x val="-2.3180184410230856E-2"/>
                  <c:y val="-3.235314347727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44-4B9E-AC5C-D11B868EDF32}"/>
                </c:ext>
              </c:extLst>
            </c:dLbl>
            <c:dLbl>
              <c:idx val="5"/>
              <c:layout>
                <c:manualLayout>
                  <c:x val="8.6925691538364651E-3"/>
                  <c:y val="-1.17647794462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44-4B9E-AC5C-D11B868ED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Sheet3!$B$23:$H$23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Sheet3!$B$27:$H$27</c:f>
              <c:numCache>
                <c:formatCode>0%</c:formatCode>
                <c:ptCount val="7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0.11</c:v>
                </c:pt>
                <c:pt idx="4">
                  <c:v>0.14000000000000001</c:v>
                </c:pt>
                <c:pt idx="5">
                  <c:v>0.27</c:v>
                </c:pt>
                <c:pt idx="6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A44-4B9E-AC5C-D11B868EDF32}"/>
            </c:ext>
          </c:extLst>
        </c:ser>
        <c:ser>
          <c:idx val="4"/>
          <c:order val="4"/>
          <c:tx>
            <c:strRef>
              <c:f>Sheet3!$A$28</c:f>
              <c:strCache>
                <c:ptCount val="1"/>
                <c:pt idx="0">
                  <c:v>ACH Credits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925691538365709E-3"/>
                  <c:y val="-5.29415075082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44-4B9E-AC5C-D11B868EDF32}"/>
                </c:ext>
              </c:extLst>
            </c:dLbl>
            <c:dLbl>
              <c:idx val="1"/>
              <c:layout>
                <c:manualLayout>
                  <c:x val="-8.6925691538365709E-3"/>
                  <c:y val="-3.529433833884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44-4B9E-AC5C-D11B868EDF32}"/>
                </c:ext>
              </c:extLst>
            </c:dLbl>
            <c:dLbl>
              <c:idx val="2"/>
              <c:layout>
                <c:manualLayout>
                  <c:x val="-5.3120642285919731E-17"/>
                  <c:y val="2.941194861570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44-4B9E-AC5C-D11B868EDF32}"/>
                </c:ext>
              </c:extLst>
            </c:dLbl>
            <c:dLbl>
              <c:idx val="3"/>
              <c:layout>
                <c:manualLayout>
                  <c:x val="-1.1590092205115428E-2"/>
                  <c:y val="2.352955889256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44-4B9E-AC5C-D11B868EDF32}"/>
                </c:ext>
              </c:extLst>
            </c:dLbl>
            <c:dLbl>
              <c:idx val="4"/>
              <c:layout>
                <c:manualLayout>
                  <c:x val="-4.346284576918296E-2"/>
                  <c:y val="2.647075375413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44-4B9E-AC5C-D11B868EDF32}"/>
                </c:ext>
              </c:extLst>
            </c:dLbl>
            <c:dLbl>
              <c:idx val="5"/>
              <c:layout>
                <c:manualLayout>
                  <c:x val="-4.9257891871740678E-2"/>
                  <c:y val="4.117672806198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44-4B9E-AC5C-D11B868ED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Sheet3!$B$23:$H$23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Sheet3!$B$28:$H$28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0.04</c:v>
                </c:pt>
                <c:pt idx="2">
                  <c:v>0.05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A44-4B9E-AC5C-D11B868ED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391504"/>
        <c:axId val="277391896"/>
      </c:lineChart>
      <c:catAx>
        <c:axId val="27739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91896"/>
        <c:crosses val="autoZero"/>
        <c:auto val="1"/>
        <c:lblAlgn val="ctr"/>
        <c:lblOffset val="100"/>
        <c:noMultiLvlLbl val="0"/>
      </c:catAx>
      <c:valAx>
        <c:axId val="27739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9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64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4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64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EA4D6-BB31-8A4E-A1CA-D24BDD6843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F333F-BC51-47C1-BBA1-152476A00F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2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8524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B2938-CDAD-4A2F-BC4A-2C14105A12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0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B2938-CDAD-4A2F-BC4A-2C14105A12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I made one typo change in title to be 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B2938-CDAD-4A2F-BC4A-2C14105A12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4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527F-BD3E-4C8C-8357-1596B25690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7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527F-BD3E-4C8C-8357-1596B25690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3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changed (Percentage to (Percent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B2938-CDAD-4A2F-BC4A-2C14105A124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1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Rounded bars and 3d – Looks ok but other</a:t>
            </a:r>
            <a:r>
              <a:rPr lang="en-US" baseline="0" dirty="0"/>
              <a:t> bar charts should be revised to be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B2938-CDAD-4A2F-BC4A-2C14105A12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2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14-PowerPoint_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457200" y="3124200"/>
            <a:ext cx="8229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6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26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1676400" y="6534150"/>
            <a:ext cx="4800600" cy="3238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2015 Association For Financial Professionals, Material is not to be used without consent</a:t>
            </a:r>
          </a:p>
        </p:txBody>
      </p:sp>
      <p:sp>
        <p:nvSpPr>
          <p:cNvPr id="412688" name="Line 16"/>
          <p:cNvSpPr>
            <a:spLocks noChangeShapeType="1"/>
          </p:cNvSpPr>
          <p:nvPr/>
        </p:nvSpPr>
        <p:spPr bwMode="auto">
          <a:xfrm>
            <a:off x="457200" y="6477000"/>
            <a:ext cx="6096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68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1470025"/>
          </a:xfrm>
        </p:spPr>
        <p:txBody>
          <a:bodyPr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269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6781800" cy="2286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72200" cy="1112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/>
              <a:t>© 2015 Association For Financial Professionals, Material is not to be used without consent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D53E3E-C510-7941-B55A-315A6604D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/>
              <a:t>© 2015 Association For Financial Professionals, Material is not to be used without consent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E038F-2713-A54B-88D3-F64151A18F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/>
              <a:t>© 2015 Association For Financial Professionals, Material is not to be used without consent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A4AB03-B042-CB4B-A601-8E9F6BABDA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F4F615-0038-45A2-9FAF-749A345B71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14-PowerPoint_Template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1722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1143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534150"/>
            <a:ext cx="640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2015 Association For Financial Professionals, Material is not to be used without consent</a:t>
            </a:r>
          </a:p>
        </p:txBody>
      </p:sp>
      <p:sp>
        <p:nvSpPr>
          <p:cNvPr id="411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30C689CB-F1CA-3348-8F7B-07593B057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12700">
            <a:solidFill>
              <a:srgbClr val="87B8C0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2700">
            <a:solidFill>
              <a:srgbClr val="87B8C0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9" r:id="rId4"/>
    <p:sldLayoutId id="2147483660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739509" cy="1127464"/>
          </a:xfrm>
        </p:spPr>
        <p:txBody>
          <a:bodyPr/>
          <a:lstStyle/>
          <a:p>
            <a:pPr algn="ctr"/>
            <a:r>
              <a:rPr lang="en-US" sz="3200" dirty="0"/>
              <a:t>2016 AFP Payments Fraud &amp; Control Survey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2900" y="6534150"/>
            <a:ext cx="7734300" cy="323850"/>
          </a:xfrm>
          <a:prstGeom prst="rect">
            <a:avLst/>
          </a:prstGeom>
        </p:spPr>
        <p:txBody>
          <a:bodyPr/>
          <a:lstStyle/>
          <a:p>
            <a:r>
              <a:rPr lang="en-US" sz="800" dirty="0"/>
              <a:t>© 2016 Association For Financial Professionals, Material is not to be used without consent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380760"/>
            <a:ext cx="234315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Magnus Carlsson</a:t>
            </a:r>
          </a:p>
          <a:p>
            <a:r>
              <a:rPr lang="en-US" sz="1200" i="1" dirty="0"/>
              <a:t>Manager, Treasury &amp; Payments</a:t>
            </a:r>
          </a:p>
          <a:p>
            <a:r>
              <a:rPr lang="en-US" sz="1200" i="1" dirty="0"/>
              <a:t>AFP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0854" y="35052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Mid Atlantic AFP Meeting</a:t>
            </a:r>
          </a:p>
          <a:p>
            <a:pPr algn="ctr"/>
            <a:r>
              <a:rPr lang="en-US" sz="1400" dirty="0"/>
              <a:t>Date: Wednesday, September 21, 2016</a:t>
            </a:r>
          </a:p>
          <a:p>
            <a:pPr algn="ctr"/>
            <a:r>
              <a:rPr lang="en-US" sz="1400" dirty="0"/>
              <a:t>Location:  Loyola Graduate Center, Columbia, MD</a:t>
            </a:r>
          </a:p>
          <a:p>
            <a:pPr algn="ctr"/>
            <a:r>
              <a:rPr lang="en-US" sz="1400" dirty="0"/>
              <a:t>Meeting Time: 3:30 PM</a:t>
            </a:r>
          </a:p>
          <a:p>
            <a:pPr algn="ctr"/>
            <a:br>
              <a:rPr lang="en-US" sz="2000" b="1" dirty="0"/>
            </a:br>
            <a:br>
              <a:rPr lang="en-US" sz="2000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 rot="1183744">
            <a:off x="3962400" y="3392693"/>
            <a:ext cx="928368" cy="696643"/>
          </a:xfrm>
          <a:prstGeom prst="irregularSeal2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2533" y="6278582"/>
            <a:ext cx="53769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2010-2016 AFP Payments Fraud and Control Survey, Association for Financial Professionals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79499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Prevalence of Fraud By Payment Method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Subject to Attempted or Actual Fraud)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533" y="1548347"/>
            <a:ext cx="370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36699"/>
                </a:solidFill>
              </a:rPr>
              <a:t>Payment Methods 2009-2013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7785" y="1635544"/>
            <a:ext cx="257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6699"/>
                </a:solidFill>
              </a:rPr>
              <a:t>B2B Check Use (Initiation)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5776" y="4559244"/>
            <a:ext cx="37044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 Check Fraud Still Dominates</a:t>
            </a:r>
            <a:endParaRPr lang="en-US" sz="1200" b="1" dirty="0"/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Trending Downward – Check use is down</a:t>
            </a:r>
          </a:p>
          <a:p>
            <a:pPr lvl="1">
              <a:buFont typeface="Arial" pitchFamily="34" charset="0"/>
              <a:buChar char="•"/>
            </a:pPr>
            <a:endParaRPr lang="en-US" sz="500" b="1" dirty="0"/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 </a:t>
            </a:r>
            <a:r>
              <a:rPr lang="en-US" sz="1400" b="1" dirty="0"/>
              <a:t> Wire Fraud Up Dramatically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/>
              <a:t> </a:t>
            </a:r>
            <a:r>
              <a:rPr lang="en-US" sz="1200" dirty="0"/>
              <a:t>Second Most Common Payment Fraud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BEC Most Likely the Cause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Puzzle Piece #4</a:t>
            </a:r>
          </a:p>
          <a:p>
            <a:pPr lvl="1">
              <a:buFont typeface="Arial" pitchFamily="34" charset="0"/>
              <a:buChar char="•"/>
            </a:pPr>
            <a:endParaRPr lang="en-US" sz="500" dirty="0"/>
          </a:p>
          <a:p>
            <a:pPr>
              <a:buFont typeface="Arial" pitchFamily="34" charset="0"/>
              <a:buChar char="•"/>
            </a:pPr>
            <a:r>
              <a:rPr lang="en-US" sz="1200" b="1" dirty="0"/>
              <a:t> </a:t>
            </a:r>
            <a:r>
              <a:rPr lang="en-US" sz="1400" b="1" dirty="0"/>
              <a:t>Cards Climb Up Again!</a:t>
            </a:r>
            <a:r>
              <a:rPr lang="en-US" sz="1200" b="1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/>
              <a:t> </a:t>
            </a:r>
            <a:r>
              <a:rPr lang="en-US" sz="1200" dirty="0"/>
              <a:t>Now Surpassed by Wire Fraud</a:t>
            </a:r>
          </a:p>
          <a:p>
            <a:endParaRPr lang="en-US" sz="500" b="1" dirty="0"/>
          </a:p>
          <a:p>
            <a:endParaRPr lang="en-US" sz="500" b="1" dirty="0"/>
          </a:p>
          <a:p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9568" y="6117239"/>
            <a:ext cx="452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Corporate/Commercial Cards and Consumer/Small Business Credit/Debit Cards Combined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422" y="5409127"/>
            <a:ext cx="14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0933" y="5416416"/>
            <a:ext cx="14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5419756"/>
            <a:ext cx="14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47751"/>
              </p:ext>
            </p:extLst>
          </p:nvPr>
        </p:nvGraphicFramePr>
        <p:xfrm>
          <a:off x="369568" y="1863673"/>
          <a:ext cx="4383054" cy="431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5047785" y="4023192"/>
            <a:ext cx="3747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 2013 Electronic Payments, Association for Financial Professionals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5047785" y="2039618"/>
          <a:ext cx="3962400" cy="203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362607" y="30364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62607" y="32774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2607" y="34950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92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5800" y="6581775"/>
            <a:ext cx="457200" cy="323850"/>
          </a:xfrm>
        </p:spPr>
        <p:txBody>
          <a:bodyPr/>
          <a:lstStyle/>
          <a:p>
            <a:fld id="{89F4F615-0038-45A2-9FAF-749A345B71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77239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35F9B"/>
                </a:solidFill>
              </a:rPr>
              <a:t>Prevalence of Wire Fraud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Subject to Attempted or Actual Fraud)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676400"/>
            <a:ext cx="3581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The IC3 (Internet Crime Complaint Center) has Identified three versions of a scam that often targets Wires</a:t>
            </a:r>
          </a:p>
          <a:p>
            <a:endParaRPr lang="en-US" sz="1000" b="1" dirty="0">
              <a:solidFill>
                <a:srgbClr val="3366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Fake email is used to inform a business of changes in a suppliers bank account details. Attempts can also be made by phone or regular mail closely mimicking a legitimate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Email Accounts of CEO’s or CFO’s are compromised and request for a wire transfer is made to another employee.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 employee’s personal email is hacked and requests for invoice payments to a fraudster controlled bank account are sent from that email to customers on the employee’s contact list.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05500" y="5436408"/>
            <a:ext cx="2438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5481"/>
                </a:solidFill>
              </a:rPr>
              <a:t>=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Social Engineering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25" y="6248400"/>
            <a:ext cx="53769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2009-2016 AFP Payments Fraud and Control Survey, Association for Financial Professionals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76250" y="16764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3" y="702857"/>
            <a:ext cx="8231188" cy="1257300"/>
          </a:xfrm>
        </p:spPr>
        <p:txBody>
          <a:bodyPr/>
          <a:lstStyle/>
          <a:p>
            <a:pPr algn="ctr"/>
            <a:r>
              <a:rPr lang="en-US" sz="2400" u="sng" dirty="0">
                <a:solidFill>
                  <a:srgbClr val="336699"/>
                </a:solidFill>
              </a:rPr>
              <a:t>2014 - 2016</a:t>
            </a:r>
            <a:r>
              <a:rPr lang="en-US" sz="2400" dirty="0">
                <a:solidFill>
                  <a:srgbClr val="336699"/>
                </a:solidFill>
              </a:rPr>
              <a:t> Fraud Survey Webinar Poll Question:</a:t>
            </a:r>
            <a:br>
              <a:rPr lang="en-US" sz="2400" dirty="0">
                <a:solidFill>
                  <a:srgbClr val="336699"/>
                </a:solidFill>
              </a:rPr>
            </a:br>
            <a:endParaRPr lang="en-US" sz="28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3160378"/>
            <a:ext cx="5285811" cy="286846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Checks				</a:t>
            </a:r>
            <a:endParaRPr lang="en-US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Cards				</a:t>
            </a:r>
            <a:endParaRPr lang="en-US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ACH				 </a:t>
            </a:r>
            <a:endParaRPr lang="en-US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Wires				 </a:t>
            </a:r>
            <a:endParaRPr lang="en-US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Cash	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354" y="1778696"/>
            <a:ext cx="776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a fraud perspective, which payment type worries you the most?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Association For Financial Professionals, Material is not to be used without consent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E3E-C510-7941-B55A-315A6604D4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5333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2014</a:t>
            </a:r>
            <a:r>
              <a:rPr lang="en-US" sz="2400" b="1" dirty="0"/>
              <a:t>	</a:t>
            </a:r>
            <a:r>
              <a:rPr lang="en-US" sz="2400" b="1" u="sng" dirty="0"/>
              <a:t>2015</a:t>
            </a:r>
            <a:r>
              <a:rPr lang="en-US" sz="2400" b="1" dirty="0"/>
              <a:t>	</a:t>
            </a:r>
            <a:r>
              <a:rPr lang="en-US" sz="2400" b="1" u="sng" dirty="0"/>
              <a:t>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3113541"/>
            <a:ext cx="8382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56%</a:t>
            </a:r>
          </a:p>
          <a:p>
            <a:endParaRPr lang="en-US" sz="5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23%</a:t>
            </a:r>
          </a:p>
          <a:p>
            <a:endParaRPr lang="en-US" sz="5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8%</a:t>
            </a:r>
          </a:p>
          <a:p>
            <a:endParaRPr lang="en-US" sz="5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9%</a:t>
            </a:r>
          </a:p>
          <a:p>
            <a:endParaRPr lang="en-US" sz="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9701" y="3113541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36%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1686" y="3572927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1686" y="3998398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1686" y="4446941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9701" y="4877602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 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7723" y="3113133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24%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7723" y="3571053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3019" y="4030847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 8%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9708" y="4444610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36%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9708" y="4876084"/>
            <a:ext cx="100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24523"/>
            <a:ext cx="603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Payment Method Responsible for the Largest </a:t>
            </a:r>
            <a:r>
              <a:rPr lang="en-US" b="1" u="sng" dirty="0">
                <a:solidFill>
                  <a:srgbClr val="035F9B"/>
                </a:solidFill>
              </a:rPr>
              <a:t>Financial Loss </a:t>
            </a:r>
            <a:r>
              <a:rPr lang="en-US" b="1" dirty="0">
                <a:solidFill>
                  <a:srgbClr val="035F9B"/>
                </a:solidFill>
              </a:rPr>
              <a:t>From Fraud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Suffered Financial Loss from Payments Fraud in 2015)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4661" y="1752600"/>
            <a:ext cx="32336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Checks Stand Out – But Decreasing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54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May not be seen as Lucrative Enough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Easier to Commit than Electronic Fraud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Access to low-cost Scanners, printers, desktop publishing software etc. to print and alter checks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Wires Keep Increasing and Surpasses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ACH Credits See a Big Increase!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28625" y="6248400"/>
            <a:ext cx="53769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2014-2016 AFP Payments Fraud and Control Survey, Association for Financial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465532"/>
              </p:ext>
            </p:extLst>
          </p:nvPr>
        </p:nvGraphicFramePr>
        <p:xfrm>
          <a:off x="353131" y="1676400"/>
          <a:ext cx="545248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p-Down Arrow 4"/>
          <p:cNvSpPr/>
          <p:nvPr/>
        </p:nvSpPr>
        <p:spPr>
          <a:xfrm>
            <a:off x="2514600" y="3181179"/>
            <a:ext cx="228600" cy="762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454863">
            <a:off x="4578244" y="1895396"/>
            <a:ext cx="914400" cy="1524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9619874">
            <a:off x="2513472" y="4363687"/>
            <a:ext cx="750930" cy="12347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990" y="468541"/>
            <a:ext cx="6174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Times Organization Experienced Attempted or Actual Check Fraud in 2015</a:t>
            </a:r>
            <a:endParaRPr lang="en-US" dirty="0">
              <a:solidFill>
                <a:srgbClr val="035F9B"/>
              </a:solidFill>
            </a:endParaRP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Suffered at Least One Attempt of Check Fraud in 2015)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284268"/>
            <a:ext cx="59696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2014 - 2016 AFP Payments Fraud and Control Survey, Association for Financial Professionals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1676400"/>
            <a:ext cx="34431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6699"/>
                </a:solidFill>
              </a:rPr>
              <a:t>Generally, Respondents Indicate Either Few Attempts, or 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Fraudsters will Exploit Vulnerabilities Repeatedly if given the chance – but not as persistent as the previous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b="1" dirty="0">
                <a:solidFill>
                  <a:srgbClr val="005481"/>
                </a:solidFill>
              </a:rPr>
              <a:t>What Has Changed?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Mid-range Sees Increase, 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800" dirty="0"/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96969"/>
              </p:ext>
            </p:extLst>
          </p:nvPr>
        </p:nvGraphicFramePr>
        <p:xfrm>
          <a:off x="633766" y="1752600"/>
          <a:ext cx="4572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905000" y="3048000"/>
            <a:ext cx="38100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97669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Fraud Control Procedures Used to Guard Against Check Fraud in 2015</a:t>
            </a:r>
            <a:endParaRPr lang="en-US" dirty="0">
              <a:solidFill>
                <a:srgbClr val="035F9B"/>
              </a:solidFill>
            </a:endParaRP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Suffered at Least One Attempt of Check Fraud in 2015)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7231" y="1731627"/>
            <a:ext cx="3124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Fraud Control Procedures More Used in 2015 vs. 2014</a:t>
            </a:r>
          </a:p>
          <a:p>
            <a:endParaRPr lang="en-US" b="1" dirty="0">
              <a:solidFill>
                <a:srgbClr val="3366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Very Positive Trend – Most Protective Measures See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Positive Pay and Payee Positive Pay Jump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What’s Behind the Trend Shift?</a:t>
            </a:r>
          </a:p>
          <a:p>
            <a:endParaRPr lang="en-US" sz="1000" dirty="0">
              <a:solidFill>
                <a:srgbClr val="336699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7200" y="6248400"/>
            <a:ext cx="59696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2014 - 2016 AFP Payments Fraud and Control Survey, Association for Financial Professionals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202699"/>
              </p:ext>
            </p:extLst>
          </p:nvPr>
        </p:nvGraphicFramePr>
        <p:xfrm>
          <a:off x="353131" y="1689855"/>
          <a:ext cx="5800725" cy="463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52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1364" y="682105"/>
            <a:ext cx="609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35F9B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Corporate/Commercial Cards Used for B2B Payments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35F9B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35F9B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(Percent of Organizations that Suffered at Least One Card Fraud Attempt in 2015)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35F9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364" y="6248400"/>
            <a:ext cx="53769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2009-2016 AFP Payments Fraud and Control Survey, Association for Financial Professionals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350" y="1761673"/>
            <a:ext cx="31868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Card Use Trend Shift</a:t>
            </a:r>
          </a:p>
          <a:p>
            <a:endParaRPr lang="en-US" b="1" dirty="0">
              <a:solidFill>
                <a:srgbClr val="3366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Declining Trend in Card Use Broken for Some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Purchasing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T&amp;E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Convenience?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“Other” Cards Continues Decline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Are they More Subject to Fraud?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Or, not as Useful?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041766"/>
              </p:ext>
            </p:extLst>
          </p:nvPr>
        </p:nvGraphicFramePr>
        <p:xfrm>
          <a:off x="367271" y="1675714"/>
          <a:ext cx="5638800" cy="426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505200" y="1675714"/>
            <a:ext cx="0" cy="449580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56905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35F9B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Party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035F9B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Responsible for Fraud on Corporate/Commercial Cards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35F9B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35F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(Percent of Organizations that Suffered at Least One Card Fraud Attempt in 2015)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35F9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946" y="6248400"/>
            <a:ext cx="5614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2015 - 2016 AFP Payments Fraud and Control Survey, Association for Financial Professionals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905000"/>
            <a:ext cx="3276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481"/>
                </a:solidFill>
              </a:rPr>
              <a:t>External Criminals Responsible for Most Card Fraud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Smaller Organizations See Increase in Card Fraud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Larger Organizations See a Decline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5481"/>
              </a:solidFill>
            </a:endParaRPr>
          </a:p>
          <a:p>
            <a:r>
              <a:rPr lang="en-US" sz="1600" b="1" dirty="0">
                <a:solidFill>
                  <a:srgbClr val="005481"/>
                </a:solidFill>
              </a:rPr>
              <a:t>Employee Fraud is Down Considerably</a:t>
            </a:r>
            <a:endParaRPr lang="en-US" sz="10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Same Trend for Both Large and Small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r>
              <a:rPr lang="en-US" sz="1600" b="1" dirty="0">
                <a:solidFill>
                  <a:srgbClr val="005481"/>
                </a:solidFill>
              </a:rPr>
              <a:t>Third-Party Fraud Down Slightly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However, Large Organizations See an Increase while Small Organizations See a Sharp Decline</a:t>
            </a:r>
            <a:endParaRPr lang="en-US" sz="1600" b="1" dirty="0">
              <a:solidFill>
                <a:srgbClr val="00548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56272" y="1752600"/>
          <a:ext cx="528252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362200" y="1600200"/>
            <a:ext cx="0" cy="4572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1600200"/>
            <a:ext cx="0" cy="45720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20574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17526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7001" y="3675861"/>
            <a:ext cx="228600" cy="334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22004" y="3465522"/>
            <a:ext cx="228600" cy="334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13608" y="3718902"/>
            <a:ext cx="228600" cy="334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43400" y="3800118"/>
            <a:ext cx="762000" cy="61948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5181600" y="3200400"/>
            <a:ext cx="152400" cy="8001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508550"/>
            <a:ext cx="6995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35F9B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Parties That Suffered Loss from Fraud on Corporate/Commercial Cards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35F9B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35F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(Percent of Organizations that Suffered at Least One Card Fraud Attempt in 2015)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35F9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946" y="6300236"/>
            <a:ext cx="5614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2015 - 2016 AFP Payments Fraud and Control Survey, Association for Financial Professionals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601769"/>
            <a:ext cx="3048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481"/>
                </a:solidFill>
              </a:rPr>
              <a:t>Liability Shift Has Come, and Passed</a:t>
            </a:r>
          </a:p>
          <a:p>
            <a:endParaRPr lang="en-US" sz="5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Overall Card Fraud is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Sharp Drop in # of Org. Reporting No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Both Card Issuing Banks and Merchants See Loss Increases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Not Only Merchants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Non-Merchant Corporates See a Decline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Indicating the Main Issue is on the Merchant Side</a:t>
            </a:r>
          </a:p>
          <a:p>
            <a:endParaRPr lang="en-US" sz="1000" b="1" dirty="0">
              <a:solidFill>
                <a:srgbClr val="005481"/>
              </a:solidFill>
            </a:endParaRPr>
          </a:p>
          <a:p>
            <a:r>
              <a:rPr lang="en-US" sz="1600" b="1" dirty="0">
                <a:solidFill>
                  <a:srgbClr val="005481"/>
                </a:solidFill>
              </a:rPr>
              <a:t>Protection Critical: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For Merchants EMV Capability Will Be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Using Card Issuer’s Fraud Detection and Spending Analysis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Place Restrictions on Merchant Category Codes and Spending Limits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Train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548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788349"/>
              </p:ext>
            </p:extLst>
          </p:nvPr>
        </p:nvGraphicFramePr>
        <p:xfrm>
          <a:off x="481946" y="1676400"/>
          <a:ext cx="5156853" cy="447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885950" y="2514600"/>
            <a:ext cx="323850" cy="5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86416" y="3638303"/>
            <a:ext cx="323850" cy="5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47800" y="1905000"/>
            <a:ext cx="304800" cy="5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24400" y="4572000"/>
            <a:ext cx="304800" cy="381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8877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Impact of Liability Shift from Card Issuers to Merchants</a:t>
            </a:r>
            <a:endParaRPr lang="en-US" sz="800" b="1" dirty="0">
              <a:solidFill>
                <a:srgbClr val="035F9B"/>
              </a:solidFill>
            </a:endParaRP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Accept Credit/Debit Cards from Customers)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288257"/>
            <a:ext cx="55124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2014 - 2015 AFP Payments Fraud and Control Survey, Association for Financial Professionals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4621" y="1765146"/>
            <a:ext cx="31721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481"/>
                </a:solidFill>
              </a:rPr>
              <a:t>Liability Shift Has Less of an Impact Than Expected</a:t>
            </a:r>
          </a:p>
          <a:p>
            <a:pPr lvl="1"/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 Impact Believers grew to 35% From 14%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At the Same Time Only 19% believe in a High or Significant Impact, Down from 28%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Investment Costs, etc. has not been as substantial as previously thought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Or, Not-yet-EMV Merchants have not experienced as much fraud as expected.</a:t>
            </a:r>
          </a:p>
          <a:p>
            <a:pPr lvl="1"/>
            <a:endParaRPr lang="en-US" sz="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Depends on Industry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2015 Association For Financial Professionals, Material is not to be used without consent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304799"/>
              </p:ext>
            </p:extLst>
          </p:nvPr>
        </p:nvGraphicFramePr>
        <p:xfrm>
          <a:off x="324850" y="1736226"/>
          <a:ext cx="5085349" cy="443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838200" y="3200400"/>
            <a:ext cx="304800" cy="1219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09750"/>
            <a:ext cx="6096000" cy="3752850"/>
          </a:xfrm>
        </p:spPr>
        <p:txBody>
          <a:bodyPr/>
          <a:lstStyle/>
          <a:p>
            <a:r>
              <a:rPr lang="en-US" sz="2000" b="1" dirty="0"/>
              <a:t>The survey was sent to Corporate Practitioner AFP Members</a:t>
            </a:r>
          </a:p>
          <a:p>
            <a:endParaRPr lang="en-US" sz="2000" b="1" dirty="0"/>
          </a:p>
          <a:p>
            <a:r>
              <a:rPr lang="en-US" sz="2000" b="1" dirty="0"/>
              <a:t>Data Collected in January 2016</a:t>
            </a:r>
          </a:p>
          <a:p>
            <a:endParaRPr lang="en-US" sz="2000" b="1" dirty="0"/>
          </a:p>
          <a:p>
            <a:r>
              <a:rPr lang="en-US" sz="2000" b="1" dirty="0"/>
              <a:t>Total 627 (741) Responses</a:t>
            </a:r>
          </a:p>
          <a:p>
            <a:endParaRPr lang="en-US" sz="2000" b="1" dirty="0"/>
          </a:p>
          <a:p>
            <a:r>
              <a:rPr lang="en-US" sz="2000" b="1" dirty="0"/>
              <a:t>Underwritten by J.P. Morgan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09600"/>
            <a:ext cx="756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35F9B"/>
                </a:solidFill>
              </a:rPr>
              <a:t>About the Survey</a:t>
            </a:r>
            <a:endParaRPr lang="en-US" sz="2800" dirty="0">
              <a:solidFill>
                <a:srgbClr val="035F9B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3131" y="6534150"/>
            <a:ext cx="7734300" cy="3238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800" dirty="0"/>
              <a:t>© 2016 Association For Financial Professionals, Material is not to be used without consent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E3E-C510-7941-B55A-315A6604D4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9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81101"/>
              </p:ext>
            </p:extLst>
          </p:nvPr>
        </p:nvGraphicFramePr>
        <p:xfrm>
          <a:off x="4221067" y="4115946"/>
          <a:ext cx="2362200" cy="236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598" y="336346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Authentication Method for EMV Cards Most Effective in Preventing Fraud and Providing a Better Consumer Experience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1602046"/>
            <a:ext cx="2743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481"/>
                </a:solidFill>
              </a:rPr>
              <a:t>Authentication Method Important</a:t>
            </a:r>
          </a:p>
          <a:p>
            <a:endParaRPr lang="en-US" sz="10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Importance of Chip-and-PIN Grows to 66%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EMV by itself effective: only 8% says it’s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Fewer, 17% prefers Chip-and-Choice, or Chip-and-Signature, down from 19%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150" y="6248400"/>
            <a:ext cx="55124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2015 - 2016 AFP Payments Fraud and Control Survey, Association for Financial Professionals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826815"/>
              </p:ext>
            </p:extLst>
          </p:nvPr>
        </p:nvGraphicFramePr>
        <p:xfrm>
          <a:off x="228600" y="1863931"/>
          <a:ext cx="5638800" cy="346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752600" y="1507541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4122" y="4544541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63120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389986"/>
              </p:ext>
            </p:extLst>
          </p:nvPr>
        </p:nvGraphicFramePr>
        <p:xfrm>
          <a:off x="457200" y="1676400"/>
          <a:ext cx="5715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57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Payment Methods Subject to Greater Fraud if EMV Cards Are Successful in Reducing POS Fraud </a:t>
            </a:r>
            <a:r>
              <a:rPr lang="en-US" sz="1200" dirty="0">
                <a:solidFill>
                  <a:srgbClr val="035F9B"/>
                </a:solidFill>
              </a:rPr>
              <a:t>(Percentage Distribution of Organizations)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438400"/>
            <a:ext cx="2743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481"/>
                </a:solidFill>
              </a:rPr>
              <a:t>Fraud Migration:</a:t>
            </a:r>
          </a:p>
          <a:p>
            <a:endParaRPr lang="en-US" sz="10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Fraud Will Transition from POS to CNP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Remain in Cards!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Checks Are Also at Risk for More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070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494074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Security Issues Preventing Consumers from Further Embracing Mobile Payments</a:t>
            </a:r>
            <a:endParaRPr lang="en-US" sz="800" b="1" dirty="0">
              <a:solidFill>
                <a:srgbClr val="035F9B"/>
              </a:solidFill>
            </a:endParaRP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of Organizations in 2015)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150" y="6303318"/>
            <a:ext cx="55124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2015 - 2016 AFP Payments Fraud and Control Survey, Association for Financial Professionals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1620" y="1737417"/>
            <a:ext cx="26423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6699"/>
                </a:solidFill>
              </a:rPr>
              <a:t>Security a Big Concern Regarding Mobile Payments</a:t>
            </a:r>
          </a:p>
          <a:p>
            <a:endParaRPr lang="en-US" sz="1000" b="1" dirty="0">
              <a:solidFill>
                <a:srgbClr val="3366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Biggest Question: Are Mobile Payments Secure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Dropping Slightly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Smaller Organizations Generally Less Worried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Especially on Transmitting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Authentication Process a Growing Concern</a:t>
            </a:r>
          </a:p>
          <a:p>
            <a:endParaRPr lang="en-US" sz="1000" dirty="0">
              <a:solidFill>
                <a:srgbClr val="336699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98040"/>
              </p:ext>
            </p:extLst>
          </p:nvPr>
        </p:nvGraphicFramePr>
        <p:xfrm>
          <a:off x="353131" y="1697868"/>
          <a:ext cx="7945156" cy="46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1295025" y="1697868"/>
            <a:ext cx="375" cy="4245732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199" y="1697865"/>
            <a:ext cx="0" cy="4245735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36012" y="1697867"/>
            <a:ext cx="12188" cy="4245733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94376" y="1697863"/>
            <a:ext cx="0" cy="4245737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8863" y="1697863"/>
            <a:ext cx="28182" cy="4245737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8317" y="1697863"/>
            <a:ext cx="0" cy="4245737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31120" y="1697863"/>
            <a:ext cx="3895" cy="4245737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1697867"/>
            <a:ext cx="22634" cy="4281601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7087" y="1537914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6585" y="1544984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8610" y="1537914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52617" y="1546023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7045" y="1537362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9824" y="1538155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1120" y="1537914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025" y="1537914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8317" y="1544666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3532" y="1544666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7500" y="1537362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39457" y="1537362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75139" y="2362200"/>
            <a:ext cx="0" cy="71999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19600" y="2362200"/>
            <a:ext cx="0" cy="71999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06382" y="4876800"/>
            <a:ext cx="4561418" cy="13723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3131" y="596530"/>
            <a:ext cx="6537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Attempted or Actual ACH Fraud in 2015</a:t>
            </a:r>
            <a:endParaRPr lang="en-US" sz="800" b="1" dirty="0">
              <a:solidFill>
                <a:srgbClr val="035F9B"/>
              </a:solidFill>
            </a:endParaRP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Suffered at Least One Attempt of ACH Fraud in 2015)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276252"/>
            <a:ext cx="55124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2014 - 2016 AFP Payments Fraud and Control Survey, Association for Financial Professionals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915" y="1620158"/>
            <a:ext cx="456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481"/>
                </a:solidFill>
              </a:rPr>
              <a:t>Reported Reasons for Loss from ACH Fraud:</a:t>
            </a:r>
            <a:r>
              <a:rPr lang="en-US" sz="1600" b="1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935" y="5041514"/>
            <a:ext cx="422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Similar Trend as for Checks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Multiple Attacks Declines – Better Protection!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Timeliness of Returns Getting Better – Reported Less of a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Overall Trend is Improving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57826"/>
              </p:ext>
            </p:extLst>
          </p:nvPr>
        </p:nvGraphicFramePr>
        <p:xfrm>
          <a:off x="123912" y="1620158"/>
          <a:ext cx="4382470" cy="447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207186"/>
              </p:ext>
            </p:extLst>
          </p:nvPr>
        </p:nvGraphicFramePr>
        <p:xfrm>
          <a:off x="4448174" y="1828800"/>
          <a:ext cx="4238626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505200" y="4114800"/>
            <a:ext cx="533400" cy="533400"/>
          </a:xfrm>
          <a:prstGeom prst="straightConnector1">
            <a:avLst/>
          </a:prstGeom>
          <a:ln>
            <a:solidFill>
              <a:srgbClr val="00548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806" y="587194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Fraud Control Procedures Used to Prevent ACH Fraud</a:t>
            </a:r>
            <a:endParaRPr lang="en-US" sz="800" b="1" dirty="0">
              <a:solidFill>
                <a:srgbClr val="035F9B"/>
              </a:solidFill>
            </a:endParaRP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Suffered at Least One Attempt of ACH Fraud in 2015)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097" y="6303318"/>
            <a:ext cx="55124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2014- 2016 AFP Payments Fraud and Control Survey, Association for Financial Professionals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676400"/>
            <a:ext cx="2743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6699"/>
                </a:solidFill>
              </a:rPr>
              <a:t>Protection changes from 2013 - 2015</a:t>
            </a:r>
          </a:p>
          <a:p>
            <a:endParaRPr lang="en-US" sz="500" b="1" dirty="0">
              <a:solidFill>
                <a:srgbClr val="3366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ACH Reconciliation is Declining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Larger Organizations Improve the Use of ACH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ACH Blocks on </a:t>
            </a:r>
            <a:r>
              <a:rPr lang="en-US" sz="1200" b="1" u="sng" dirty="0"/>
              <a:t>All Accounts </a:t>
            </a:r>
            <a:r>
              <a:rPr lang="en-US" sz="1200" b="1" dirty="0"/>
              <a:t>Gain Overall Ground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The Biggest Shift from 2014-2015 is Creating Separate Accounts for Debits Initiated by a Third-Party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An Answer to the Increased Awareness post the Highly Exposed Breaches?</a:t>
            </a:r>
          </a:p>
          <a:p>
            <a:endParaRPr lang="en-US" sz="1000" dirty="0">
              <a:solidFill>
                <a:srgbClr val="336699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353132" y="1560135"/>
          <a:ext cx="5819068" cy="469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371600" y="1673258"/>
            <a:ext cx="0" cy="35814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1673258"/>
            <a:ext cx="0" cy="35814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1673258"/>
            <a:ext cx="0" cy="35814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16575" y="1673258"/>
            <a:ext cx="0" cy="35814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62600" y="1673258"/>
            <a:ext cx="0" cy="35814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2601188" y="1941922"/>
            <a:ext cx="123158" cy="648878"/>
          </a:xfrm>
          <a:prstGeom prst="downArrow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678376" y="2438400"/>
            <a:ext cx="152400" cy="685800"/>
          </a:xfrm>
          <a:prstGeom prst="downArrow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42113" y="1790967"/>
            <a:ext cx="408713" cy="353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5029200" y="2438400"/>
            <a:ext cx="361950" cy="1025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131" y="527274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Actions Taken to Defend Against Attacks that Would Compromise Security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 of Organizations Subject to Attempted and/or Actual Fraud)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303318"/>
            <a:ext cx="53769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2016 AFP Payments Fraud and Control Survey, Association for Financial Professionals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1204" y="2992103"/>
            <a:ext cx="2286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481"/>
                </a:solidFill>
              </a:rPr>
              <a:t>The Big Takeaway:</a:t>
            </a:r>
          </a:p>
          <a:p>
            <a:endParaRPr lang="en-US" b="1" dirty="0">
              <a:solidFill>
                <a:srgbClr val="005481"/>
              </a:solidFill>
            </a:endParaRPr>
          </a:p>
          <a:p>
            <a:r>
              <a:rPr lang="en-US" sz="1600" b="1" i="1" dirty="0"/>
              <a:t>If you are not currently performing daily reconciliations – Start now!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46469890"/>
              </p:ext>
            </p:extLst>
          </p:nvPr>
        </p:nvGraphicFramePr>
        <p:xfrm>
          <a:off x="609600" y="1728170"/>
          <a:ext cx="5943600" cy="426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Association For Financial Professionals, Material is not to be used without consent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8828" y="492821"/>
            <a:ext cx="8231188" cy="12573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336699"/>
                </a:solidFill>
              </a:rPr>
              <a:t>Summary Highlights</a:t>
            </a:r>
            <a:br>
              <a:rPr lang="en-US" sz="2800" dirty="0">
                <a:solidFill>
                  <a:srgbClr val="336699"/>
                </a:solidFill>
              </a:rPr>
            </a:br>
            <a:endParaRPr lang="en-US" sz="1600" dirty="0">
              <a:solidFill>
                <a:srgbClr val="3366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645" y="1600200"/>
            <a:ext cx="804884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The Previous Declining Fraud Trend was Broken Last Year. Since then Payments Fraud has Increased Dramatically from 62% to 73%.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Paper checks continue to lead as the payment type most susceptible to fraudulent attacks even as their overall use continues to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Major Trends in 2015: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First piece of the puzzle: 	</a:t>
            </a:r>
            <a:r>
              <a:rPr lang="en-US" sz="1200" b="1" dirty="0"/>
              <a:t>Smaller Organizations see more Increase in Fraud than Large 			                 	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Second piece of the puzzle: </a:t>
            </a:r>
            <a:r>
              <a:rPr lang="en-US" sz="1200" b="1" dirty="0"/>
              <a:t>BEC is Reportedly the Second Most Common Cause for Fraud – Big 			 Impact!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Third piece of the puzzle: 	</a:t>
            </a:r>
            <a:r>
              <a:rPr lang="en-US" sz="1200" b="1" dirty="0"/>
              <a:t>Third-Party or Account Takeover Remain at Increased Levels – More </a:t>
            </a:r>
          </a:p>
          <a:p>
            <a:pPr lvl="1"/>
            <a:r>
              <a:rPr lang="en-US" sz="1200" b="1" dirty="0"/>
              <a:t>                                                   	Sophisticated Fraud – Also Pointing to BEC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Fourth piece of the puzzle: 	</a:t>
            </a:r>
            <a:r>
              <a:rPr lang="en-US" sz="1200" b="1" dirty="0"/>
              <a:t>Wires is the payment method where fraud has escalated in the past    </a:t>
            </a:r>
          </a:p>
          <a:p>
            <a:pPr lvl="1"/>
            <a:r>
              <a:rPr lang="en-US" sz="1200" b="1" dirty="0"/>
              <a:t>                                                     	two years. </a:t>
            </a:r>
            <a:r>
              <a:rPr lang="en-US" sz="1200" dirty="0"/>
              <a:t>(Wire fraud incidents are up dramatically, from 14% to 48%)                               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Corporate Card Use is Up for Purchasing Cards and T&amp;E Cards. Fraud on Cards Increased to 39% after a Decline in 2014 to 34%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The Vast Majority of Fraud Originates from Outside an Organization</a:t>
            </a:r>
          </a:p>
          <a:p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92 percent of finance professionals believe EMV (EuroPay, MasterCard and Visa) cards will be effective in reducing point-of-sale (POS)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66 percent believe that chip-and-PIN will be the most effective authentication method in mitigating credit/debit card payments fraud, Up From 61% in 2014</a:t>
            </a:r>
          </a:p>
          <a:p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Daily Reconciliation and Positive Pay are the most Effective in Combatting Check and ACH Fraud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E3E-C510-7941-B55A-315A6604D4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2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5481"/>
                </a:solidFill>
              </a:rPr>
              <a:t>Contact Information: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 Association For Financial Professionals, Material is not to be used without consent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E3E-C510-7941-B55A-315A6604D4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73034" y="1625375"/>
            <a:ext cx="3317966" cy="168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8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Magnus Carlsson</a:t>
            </a:r>
          </a:p>
          <a:p>
            <a:pPr marL="0" indent="0">
              <a:buNone/>
            </a:pPr>
            <a:r>
              <a:rPr lang="en-US" sz="1400" b="1" dirty="0"/>
              <a:t>Manager, Treasury &amp; Payments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AFP</a:t>
            </a:r>
          </a:p>
          <a:p>
            <a:pPr marL="0" indent="0">
              <a:buFontTx/>
              <a:buNone/>
            </a:pPr>
            <a:r>
              <a:rPr lang="en-US" sz="1400" kern="0" dirty="0"/>
              <a:t>(301) 961-8611 mcarlsson@afponline.org</a:t>
            </a:r>
          </a:p>
          <a:p>
            <a:pPr marL="0" indent="0">
              <a:buFontTx/>
              <a:buNone/>
            </a:pPr>
            <a:endParaRPr lang="en-US" sz="1400" kern="0" dirty="0"/>
          </a:p>
          <a:p>
            <a:pPr marL="0" indent="0">
              <a:buFontTx/>
              <a:buNone/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48374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1532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Percent of Organizations Subject to Attempted and/or Actual Payments Fraud in 2015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 of Organizations)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944" y="521003"/>
            <a:ext cx="756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35F9B"/>
                </a:solidFill>
              </a:rPr>
              <a:t>Payments Fraud Trend</a:t>
            </a:r>
            <a:endParaRPr lang="en-US" sz="2800" dirty="0">
              <a:solidFill>
                <a:srgbClr val="035F9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248400"/>
            <a:ext cx="5562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2004 - 2016 AFP Payments Fraud and Control Survey, Association for Financial Professionals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914525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36699"/>
                </a:solidFill>
              </a:rPr>
              <a:t>Break in the Trend Continues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Overall Payments Fraud Sees Sharp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Climbed to Previous Record Levels of 2009 Within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70590432"/>
              </p:ext>
            </p:extLst>
          </p:nvPr>
        </p:nvGraphicFramePr>
        <p:xfrm>
          <a:off x="304800" y="2678239"/>
          <a:ext cx="5638800" cy="338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680" y="73185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Percent of Organizations Subject to Attempted and/or Actual Payments Fraud in 2015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 of Organizations)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245914"/>
            <a:ext cx="5562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2014 - 2016 AFP Payments Fraud and Control Survey, Association for Financial Professionals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621571"/>
            <a:ext cx="3352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So, What Happened Last Year?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Overall Fraud Way Up!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Large Organizations Are More Subjected to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Large Organizations Saw an Increase Following a Decrease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Smaller Organizations Saw a </a:t>
            </a:r>
            <a:r>
              <a:rPr lang="en-US" sz="1600" b="1" u="sng" dirty="0"/>
              <a:t>Steep</a:t>
            </a:r>
            <a:r>
              <a:rPr lang="en-US" sz="1600" b="1" dirty="0"/>
              <a:t>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Trend: Smaller Organizations Continue to Narrow the Gap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Puzzle Piece #1</a:t>
            </a:r>
          </a:p>
          <a:p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Why Are Smaller Organizations Becoming a Hotter Target?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200" y="2164670"/>
          <a:ext cx="4572000" cy="386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p-Down Arrow 4"/>
          <p:cNvSpPr/>
          <p:nvPr/>
        </p:nvSpPr>
        <p:spPr>
          <a:xfrm>
            <a:off x="4800600" y="2667000"/>
            <a:ext cx="228600" cy="533400"/>
          </a:xfrm>
          <a:prstGeom prst="upDownArrow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3429000" y="2590800"/>
            <a:ext cx="152400" cy="304800"/>
          </a:xfrm>
          <a:prstGeom prst="upDown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1521" y="1583922"/>
            <a:ext cx="893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Trend</a:t>
            </a:r>
            <a:endParaRPr lang="en-US" sz="20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3733800" y="1984032"/>
            <a:ext cx="554414" cy="606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4288214" y="1984032"/>
            <a:ext cx="616179" cy="601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7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893" y="508282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Change in Prevalence of Payments Fraud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Subject to Attempted or Actual Fraud 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9707" y="4006847"/>
            <a:ext cx="337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AFP Payments Fraud and Control Survey, Association for Financial Professionals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7446" y="4623977"/>
            <a:ext cx="3230880" cy="16773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/>
              <a:t> </a:t>
            </a:r>
            <a:r>
              <a:rPr lang="en-US" sz="1400" b="1" dirty="0"/>
              <a:t>Big Changes Compared to </a:t>
            </a:r>
          </a:p>
          <a:p>
            <a:r>
              <a:rPr lang="en-US" sz="1400" b="1" dirty="0"/>
              <a:t>   Previous Years</a:t>
            </a:r>
          </a:p>
          <a:p>
            <a:pPr lvl="1">
              <a:buFont typeface="Arial" pitchFamily="34" charset="0"/>
              <a:buChar char="•"/>
            </a:pPr>
            <a:r>
              <a:rPr lang="en-US" sz="1100" b="1" dirty="0"/>
              <a:t> Increase up from 28% to 42%</a:t>
            </a:r>
          </a:p>
          <a:p>
            <a:pPr lvl="1">
              <a:buFont typeface="Arial" pitchFamily="34" charset="0"/>
              <a:buChar char="•"/>
            </a:pPr>
            <a:r>
              <a:rPr lang="en-US" sz="1100" b="1" dirty="0"/>
              <a:t> Decrease Unchanged</a:t>
            </a:r>
          </a:p>
          <a:p>
            <a:pPr lvl="1"/>
            <a:endParaRPr lang="en-US" sz="900" b="1" dirty="0"/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 </a:t>
            </a:r>
            <a:r>
              <a:rPr lang="en-US" sz="1400" b="1" dirty="0"/>
              <a:t>Follows the Overall Trend</a:t>
            </a:r>
          </a:p>
          <a:p>
            <a:pPr lvl="1">
              <a:buFont typeface="Arial" pitchFamily="34" charset="0"/>
              <a:buChar char="•"/>
            </a:pPr>
            <a:r>
              <a:rPr lang="en-US" sz="1100" b="1" dirty="0"/>
              <a:t> Should we be alarmed?</a:t>
            </a:r>
          </a:p>
          <a:p>
            <a:pPr lvl="1">
              <a:buFont typeface="Arial" pitchFamily="34" charset="0"/>
              <a:buChar char="•"/>
            </a:pPr>
            <a:r>
              <a:rPr lang="en-US" sz="1100" b="1" dirty="0"/>
              <a:t> Probably Yes!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48929293"/>
              </p:ext>
            </p:extLst>
          </p:nvPr>
        </p:nvGraphicFramePr>
        <p:xfrm>
          <a:off x="5334000" y="1937324"/>
          <a:ext cx="3547921" cy="258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2720" y="6269310"/>
            <a:ext cx="55508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2015 - 2016 AFP Payments Fraud and Control Survey, Association for Financial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sp>
        <p:nvSpPr>
          <p:cNvPr id="4" name="Down Arrow 3"/>
          <p:cNvSpPr/>
          <p:nvPr/>
        </p:nvSpPr>
        <p:spPr>
          <a:xfrm rot="20242880">
            <a:off x="1670311" y="2344052"/>
            <a:ext cx="155330" cy="3956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85697824"/>
              </p:ext>
            </p:extLst>
          </p:nvPr>
        </p:nvGraphicFramePr>
        <p:xfrm>
          <a:off x="83391" y="1987700"/>
          <a:ext cx="537672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rved Up Arrow 4"/>
          <p:cNvSpPr/>
          <p:nvPr/>
        </p:nvSpPr>
        <p:spPr>
          <a:xfrm rot="10441910">
            <a:off x="4285281" y="1428110"/>
            <a:ext cx="3278748" cy="1158933"/>
          </a:xfrm>
          <a:prstGeom prst="curvedUp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4308" y="1482562"/>
            <a:ext cx="2028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Jan. 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61093" y="1721696"/>
            <a:ext cx="15712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Jan. 2015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248400"/>
            <a:ext cx="56874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2014 - 2016 AFP Payments Fraud and Control Survey, Association for Financial Professionals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969" y="39613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Sources of Attempted / Actual Payments Fraud in 2015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Subject to Attempted or Actual Fraud)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0316" y="1670085"/>
            <a:ext cx="2743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Fraud is Continuously Changing</a:t>
            </a:r>
          </a:p>
          <a:p>
            <a:endParaRPr lang="en-US" sz="1000" b="1" dirty="0">
              <a:solidFill>
                <a:srgbClr val="3366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Third-Party and Account Takeovers Stay at the Higher levels from Previous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BEC is Recorded for the First Time - Big Impact.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Puzzle Piece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“Sophisticated” Fraud is Not Going Away.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Puzzle Piece #3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“Traditional” Sources see Declines – An Effect of having BEC as a Choice?</a:t>
            </a:r>
            <a:endParaRPr lang="en-US" sz="1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300031" y="1670085"/>
          <a:ext cx="6024569" cy="452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4038600" y="2133600"/>
            <a:ext cx="685800" cy="609600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71800" y="3962400"/>
            <a:ext cx="3172831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71800" y="4419600"/>
            <a:ext cx="31985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6669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Organizations Subject to Attempted and/or Actual Business Email Compromise (BEC) Fraud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Subject to Attempted or Actual Fraud)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56874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2016 AFP Payments Fraud and Control Survey, Association for Financial Professionals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1609627"/>
            <a:ext cx="0" cy="4419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1609627"/>
            <a:ext cx="0" cy="4419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84010" y="1741951"/>
            <a:ext cx="32336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BEC Scams Very Common</a:t>
            </a:r>
            <a:endParaRPr lang="en-US" sz="1000" b="1" dirty="0">
              <a:solidFill>
                <a:srgbClr val="0054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Well over Half of the Respondents Have Been Subject of this Fraud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Larger Organizations More Subjected to BEC</a:t>
            </a:r>
          </a:p>
          <a:p>
            <a:endParaRPr lang="en-US" sz="14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Smaller Organizations Suffer a Higher “Success Rate” of 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54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Where is the Growth?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5481"/>
              </a:solidFill>
            </a:endParaRPr>
          </a:p>
          <a:p>
            <a:endParaRPr lang="en-US" sz="12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57200" y="1981200"/>
          <a:ext cx="5105400" cy="420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183013" y="1609627"/>
            <a:ext cx="9171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3231" y="1609627"/>
            <a:ext cx="12619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Small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7230" y="1609627"/>
            <a:ext cx="13315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Large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3124200" y="3048000"/>
            <a:ext cx="176715" cy="533400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4636043" y="2638514"/>
            <a:ext cx="188871" cy="818972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07789" y="3698132"/>
            <a:ext cx="38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</a:t>
            </a:r>
          </a:p>
          <a:p>
            <a:r>
              <a:rPr lang="en-US" sz="1200" b="1" dirty="0"/>
              <a:t>C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U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L</a:t>
            </a:r>
          </a:p>
          <a:p>
            <a:endParaRPr lang="en-US" sz="1200" b="1" dirty="0"/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4470" y="3698132"/>
            <a:ext cx="38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</a:t>
            </a:r>
          </a:p>
          <a:p>
            <a:r>
              <a:rPr lang="en-US" sz="1200" b="1" dirty="0"/>
              <a:t>C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U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L</a:t>
            </a:r>
          </a:p>
          <a:p>
            <a:endParaRPr lang="en-US" sz="1200" b="1" dirty="0"/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3790" y="3698132"/>
            <a:ext cx="38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</a:t>
            </a:r>
          </a:p>
          <a:p>
            <a:r>
              <a:rPr lang="en-US" sz="1200" b="1" dirty="0"/>
              <a:t>C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U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L</a:t>
            </a:r>
          </a:p>
          <a:p>
            <a:endParaRPr lang="en-US" sz="1200" b="1" dirty="0"/>
          </a:p>
          <a:p>
            <a:r>
              <a:rPr lang="en-US" sz="1200" b="1" dirty="0"/>
              <a:t>L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S</a:t>
            </a:r>
          </a:p>
          <a:p>
            <a:r>
              <a:rPr lang="en-US" sz="1200" b="1" dirty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4262" y="3027448"/>
            <a:ext cx="38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M</a:t>
            </a:r>
          </a:p>
          <a:p>
            <a:r>
              <a:rPr lang="en-US" sz="1200" b="1" dirty="0"/>
              <a:t>P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D</a:t>
            </a:r>
          </a:p>
          <a:p>
            <a:endParaRPr lang="en-US" sz="1200" b="1" dirty="0"/>
          </a:p>
          <a:p>
            <a:r>
              <a:rPr lang="en-US" sz="1200" b="1" dirty="0"/>
              <a:t>F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U</a:t>
            </a:r>
          </a:p>
          <a:p>
            <a:r>
              <a:rPr lang="en-US" sz="1200" b="1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9821" y="3083556"/>
            <a:ext cx="38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M</a:t>
            </a:r>
          </a:p>
          <a:p>
            <a:r>
              <a:rPr lang="en-US" sz="1200" b="1" dirty="0"/>
              <a:t>P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D</a:t>
            </a:r>
          </a:p>
          <a:p>
            <a:endParaRPr lang="en-US" sz="1200" b="1" dirty="0"/>
          </a:p>
          <a:p>
            <a:r>
              <a:rPr lang="en-US" sz="1200" b="1" dirty="0"/>
              <a:t>F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U</a:t>
            </a:r>
          </a:p>
          <a:p>
            <a:r>
              <a:rPr lang="en-US" sz="1200" b="1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3080" y="3043050"/>
            <a:ext cx="38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M</a:t>
            </a:r>
          </a:p>
          <a:p>
            <a:r>
              <a:rPr lang="en-US" sz="1200" b="1" dirty="0"/>
              <a:t>P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E</a:t>
            </a:r>
          </a:p>
          <a:p>
            <a:r>
              <a:rPr lang="en-US" sz="1200" b="1" dirty="0"/>
              <a:t>D</a:t>
            </a:r>
          </a:p>
          <a:p>
            <a:endParaRPr lang="en-US" sz="1200" b="1" dirty="0"/>
          </a:p>
          <a:p>
            <a:r>
              <a:rPr lang="en-US" sz="1200" b="1" dirty="0"/>
              <a:t>F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U</a:t>
            </a:r>
          </a:p>
          <a:p>
            <a:r>
              <a:rPr lang="en-US" sz="12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329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857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Estimated Total Dollar Amount of the Potential and Actual </a:t>
            </a:r>
            <a:r>
              <a:rPr lang="en-US" b="1" u="sng" dirty="0">
                <a:solidFill>
                  <a:srgbClr val="035F9B"/>
                </a:solidFill>
              </a:rPr>
              <a:t>Financial Loss </a:t>
            </a:r>
            <a:r>
              <a:rPr lang="en-US" b="1" dirty="0">
                <a:solidFill>
                  <a:srgbClr val="035F9B"/>
                </a:solidFill>
              </a:rPr>
              <a:t>from BEC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Subject to Attempted and/or Actual BEC Fraud)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56874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2016 AFP Payments Fraud and Control Survey, Association for Financial Professionals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752600"/>
            <a:ext cx="32336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The Good News:</a:t>
            </a:r>
            <a:r>
              <a:rPr lang="en-US" sz="1600" b="1" dirty="0">
                <a:solidFill>
                  <a:srgbClr val="005481"/>
                </a:solidFill>
              </a:rPr>
              <a:t> 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Over 50% Results in No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dirty="0">
                <a:solidFill>
                  <a:srgbClr val="C00000"/>
                </a:solidFill>
              </a:rPr>
              <a:t>The Bad News: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Almost 50% Results in Actual Dollar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Significant Losses Reported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Losses over $2,000,000 reported by 6% of the Respondents Subject to BEC Fraud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043180"/>
              </p:ext>
            </p:extLst>
          </p:nvPr>
        </p:nvGraphicFramePr>
        <p:xfrm>
          <a:off x="457200" y="1752600"/>
          <a:ext cx="487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80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F615-0038-45A2-9FAF-749A345B713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71945567"/>
              </p:ext>
            </p:extLst>
          </p:nvPr>
        </p:nvGraphicFramePr>
        <p:xfrm>
          <a:off x="457200" y="190500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533400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5F9B"/>
                </a:solidFill>
              </a:rPr>
              <a:t>Payment Methods Impacted by Business Email Compromise (BEC</a:t>
            </a:r>
            <a:r>
              <a:rPr lang="en-US" sz="2000" b="1" dirty="0">
                <a:solidFill>
                  <a:srgbClr val="035F9B"/>
                </a:solidFill>
              </a:rPr>
              <a:t>)</a:t>
            </a:r>
          </a:p>
          <a:p>
            <a:pPr algn="ctr"/>
            <a:r>
              <a:rPr lang="en-US" sz="1200" dirty="0">
                <a:solidFill>
                  <a:srgbClr val="035F9B"/>
                </a:solidFill>
              </a:rPr>
              <a:t>(Percentage Distribution of Organizations that Suffered from Fraud)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56874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2016 AFP Payments Fraud and Control Survey, Association for Financial Professionals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53131" y="6534150"/>
            <a:ext cx="7734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2016 Association For Financial Professionals, Material is not to be used without consent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752600"/>
            <a:ext cx="3233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Wires See the Most Impact on BEC Fraud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Very Difficult to Retract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481"/>
                </a:solidFill>
              </a:rPr>
              <a:t>Other Payment Methods Also See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Even Payment Methods that are Considerably Easier to Retract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Especially Checks that Could be Stopped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3902294"/>
      </p:ext>
    </p:extLst>
  </p:cSld>
  <p:clrMapOvr>
    <a:masterClrMapping/>
  </p:clrMapOvr>
</p:sld>
</file>

<file path=ppt/theme/theme1.xml><?xml version="1.0" encoding="utf-8"?>
<a:theme xmlns:a="http://schemas.openxmlformats.org/drawingml/2006/main" name="AFP-14_PowerPoint_Tmplt">
  <a:themeElements>
    <a:clrScheme name="AFP-14">
      <a:dk1>
        <a:srgbClr val="000000"/>
      </a:dk1>
      <a:lt1>
        <a:srgbClr val="FFFFFF"/>
      </a:lt1>
      <a:dk2>
        <a:srgbClr val="002B49"/>
      </a:dk2>
      <a:lt2>
        <a:srgbClr val="FFFFFE"/>
      </a:lt2>
      <a:accent1>
        <a:srgbClr val="77C5D5"/>
      </a:accent1>
      <a:accent2>
        <a:srgbClr val="0085AD"/>
      </a:accent2>
      <a:accent3>
        <a:srgbClr val="002B49"/>
      </a:accent3>
      <a:accent4>
        <a:srgbClr val="ED8B00"/>
      </a:accent4>
      <a:accent5>
        <a:srgbClr val="78952C"/>
      </a:accent5>
      <a:accent6>
        <a:srgbClr val="A50034"/>
      </a:accent6>
      <a:hlink>
        <a:srgbClr val="0000FF"/>
      </a:hlink>
      <a:folHlink>
        <a:srgbClr val="800080"/>
      </a:folHlink>
    </a:clrScheme>
    <a:fontScheme name="AFP-07_PowerPoint_Tmplt_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FP-07_PowerPoint_Tmplt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P-07_PowerPoint_Tmplt_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P-07_PowerPoint_Tmplt_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P-07_PowerPoint_Tmplt_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P-07_PowerPoint_Tmplt_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P-07_PowerPoint_Tmplt_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P-07_PowerPoint_Tmplt_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P-07_PowerPoint_Tmplt_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P-07_PowerPoint_Tmplt_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P-07_PowerPoint_Tmplt_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P-07_PowerPoint_Tmplt_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P-07_PowerPoint_Tmplt_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AFP-14_PowerPoint_Tmplt</Template>
  <TotalTime>11114</TotalTime>
  <Words>2581</Words>
  <Application>Microsoft Office PowerPoint</Application>
  <PresentationFormat>On-screen Show (4:3)</PresentationFormat>
  <Paragraphs>527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AFP-14_PowerPoint_Tmplt</vt:lpstr>
      <vt:lpstr>2016 AFP Payments Fraud &amp; Control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2014 - 2016 Fraud Survey Webinar Poll Question: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Highlights </vt:lpstr>
      <vt:lpstr>Contact Information:</vt:lpstr>
    </vt:vector>
  </TitlesOfParts>
  <Company>Association for Financial Professionals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Payments Fraud and Control Survey</dc:title>
  <dc:creator>mcarlsson</dc:creator>
  <cp:lastModifiedBy>Jane Ramsey</cp:lastModifiedBy>
  <cp:revision>299</cp:revision>
  <cp:lastPrinted>2016-09-08T13:54:48Z</cp:lastPrinted>
  <dcterms:created xsi:type="dcterms:W3CDTF">2014-06-03T12:19:23Z</dcterms:created>
  <dcterms:modified xsi:type="dcterms:W3CDTF">2016-09-27T09:03:12Z</dcterms:modified>
</cp:coreProperties>
</file>