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3"/>
  </p:notesMasterIdLst>
  <p:sldIdLst>
    <p:sldId id="256" r:id="rId2"/>
    <p:sldId id="257" r:id="rId3"/>
    <p:sldId id="30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6" r:id="rId26"/>
    <p:sldId id="287" r:id="rId27"/>
    <p:sldId id="285"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301" r:id="rId41"/>
    <p:sldId id="302" r:id="rId42"/>
  </p:sldIdLst>
  <p:sldSz cx="9144000" cy="5029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64" autoAdjust="0"/>
    <p:restoredTop sz="94660"/>
  </p:normalViewPr>
  <p:slideViewPr>
    <p:cSldViewPr snapToGrid="0">
      <p:cViewPr>
        <p:scale>
          <a:sx n="80" d="100"/>
          <a:sy n="80" d="100"/>
        </p:scale>
        <p:origin x="24"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1B5F9-7A2B-4256-BD79-3A7D3A4ED810}" type="datetimeFigureOut">
              <a:rPr lang="en-US" smtClean="0"/>
              <a:t>9/14/2020</a:t>
            </a:fld>
            <a:endParaRPr lang="en-US"/>
          </a:p>
        </p:txBody>
      </p:sp>
      <p:sp>
        <p:nvSpPr>
          <p:cNvPr id="4" name="Slide Image Placeholder 3"/>
          <p:cNvSpPr>
            <a:spLocks noGrp="1" noRot="1" noChangeAspect="1"/>
          </p:cNvSpPr>
          <p:nvPr>
            <p:ph type="sldImg" idx="2"/>
          </p:nvPr>
        </p:nvSpPr>
        <p:spPr>
          <a:xfrm>
            <a:off x="623888" y="1143000"/>
            <a:ext cx="5610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CE737-C8E1-4EF5-BC32-9D4BE5F65A74}" type="slidenum">
              <a:rPr lang="en-US" smtClean="0"/>
              <a:t>‹#›</a:t>
            </a:fld>
            <a:endParaRPr lang="en-US"/>
          </a:p>
        </p:txBody>
      </p:sp>
    </p:spTree>
    <p:extLst>
      <p:ext uri="{BB962C8B-B14F-4D97-AF65-F5344CB8AC3E}">
        <p14:creationId xmlns:p14="http://schemas.microsoft.com/office/powerpoint/2010/main" val="93611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23066"/>
            <a:ext cx="6858000" cy="1750907"/>
          </a:xfrm>
          <a:prstGeom prst="rect">
            <a:avLst/>
          </a:prstGeom>
        </p:spPr>
        <p:txBody>
          <a:bodyPr anchor="b"/>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143000" y="2641495"/>
            <a:ext cx="6858000" cy="1214225"/>
          </a:xfrm>
          <a:prstGeom prst="rect">
            <a:avLst/>
          </a:prstGeom>
        </p:spPr>
        <p:txBody>
          <a:bodyPr/>
          <a:lstStyle>
            <a:lvl1pPr marL="0" indent="0" algn="ctr">
              <a:buNone/>
              <a:defRPr sz="1760"/>
            </a:lvl1pPr>
            <a:lvl2pPr marL="335265" indent="0" algn="ctr">
              <a:buNone/>
              <a:defRPr sz="1467"/>
            </a:lvl2pPr>
            <a:lvl3pPr marL="670530" indent="0" algn="ctr">
              <a:buNone/>
              <a:defRPr sz="1320"/>
            </a:lvl3pPr>
            <a:lvl4pPr marL="1005794" indent="0" algn="ctr">
              <a:buNone/>
              <a:defRPr sz="1173"/>
            </a:lvl4pPr>
            <a:lvl5pPr marL="1341059" indent="0" algn="ctr">
              <a:buNone/>
              <a:defRPr sz="1173"/>
            </a:lvl5pPr>
            <a:lvl6pPr marL="1676324" indent="0" algn="ctr">
              <a:buNone/>
              <a:defRPr sz="1173"/>
            </a:lvl6pPr>
            <a:lvl7pPr marL="2011589" indent="0" algn="ctr">
              <a:buNone/>
              <a:defRPr sz="1173"/>
            </a:lvl7pPr>
            <a:lvl8pPr marL="2346853" indent="0" algn="ctr">
              <a:buNone/>
              <a:defRPr sz="1173"/>
            </a:lvl8pPr>
            <a:lvl9pPr marL="2682118" indent="0" algn="ctr">
              <a:buNone/>
              <a:defRPr sz="1173"/>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2819400" y="4745991"/>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379702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67758"/>
            <a:ext cx="7886700" cy="97208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338792"/>
            <a:ext cx="7886700" cy="319098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2714625"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159355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67758"/>
            <a:ext cx="1971675" cy="4262015"/>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67758"/>
            <a:ext cx="5800725" cy="426201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2743200"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3383841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800350"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323769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90825"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2257500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81300"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332905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71775"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3868943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90825"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580308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800350" y="4755516"/>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3907707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800350" y="4736466"/>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399588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43200"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183019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67758"/>
            <a:ext cx="7886700" cy="97208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338792"/>
            <a:ext cx="7886700" cy="31909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2800350" y="4755516"/>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2972440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81300"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2298185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2771775"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1170714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2800350" y="4765041"/>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110434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743200" y="4755516"/>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4129383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2657475"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726132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2781300"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4056154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05100" y="4755516"/>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2489528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62250" y="4736466"/>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62993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53808"/>
            <a:ext cx="7886700" cy="2092007"/>
          </a:xfrm>
          <a:prstGeom prst="rect">
            <a:avLst/>
          </a:prstGeom>
        </p:spPr>
        <p:txBody>
          <a:bodyPr anchor="b"/>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365607"/>
            <a:ext cx="7886700" cy="1100137"/>
          </a:xfrm>
          <a:prstGeom prst="rect">
            <a:avLst/>
          </a:prstGeom>
        </p:spPr>
        <p:txBody>
          <a:bodyPr/>
          <a:lstStyle>
            <a:lvl1pPr marL="0" indent="0">
              <a:buNone/>
              <a:defRPr sz="1760">
                <a:solidFill>
                  <a:schemeClr val="tx1">
                    <a:tint val="75000"/>
                  </a:schemeClr>
                </a:solidFill>
              </a:defRPr>
            </a:lvl1pPr>
            <a:lvl2pPr marL="335265" indent="0">
              <a:buNone/>
              <a:defRPr sz="1467">
                <a:solidFill>
                  <a:schemeClr val="tx1">
                    <a:tint val="75000"/>
                  </a:schemeClr>
                </a:solidFill>
              </a:defRPr>
            </a:lvl2pPr>
            <a:lvl3pPr marL="670530" indent="0">
              <a:buNone/>
              <a:defRPr sz="1320">
                <a:solidFill>
                  <a:schemeClr val="tx1">
                    <a:tint val="75000"/>
                  </a:schemeClr>
                </a:solidFill>
              </a:defRPr>
            </a:lvl3pPr>
            <a:lvl4pPr marL="1005794" indent="0">
              <a:buNone/>
              <a:defRPr sz="1173">
                <a:solidFill>
                  <a:schemeClr val="tx1">
                    <a:tint val="75000"/>
                  </a:schemeClr>
                </a:solidFill>
              </a:defRPr>
            </a:lvl4pPr>
            <a:lvl5pPr marL="1341059" indent="0">
              <a:buNone/>
              <a:defRPr sz="1173">
                <a:solidFill>
                  <a:schemeClr val="tx1">
                    <a:tint val="75000"/>
                  </a:schemeClr>
                </a:solidFill>
              </a:defRPr>
            </a:lvl5pPr>
            <a:lvl6pPr marL="1676324" indent="0">
              <a:buNone/>
              <a:defRPr sz="1173">
                <a:solidFill>
                  <a:schemeClr val="tx1">
                    <a:tint val="75000"/>
                  </a:schemeClr>
                </a:solidFill>
              </a:defRPr>
            </a:lvl6pPr>
            <a:lvl7pPr marL="2011589" indent="0">
              <a:buNone/>
              <a:defRPr sz="1173">
                <a:solidFill>
                  <a:schemeClr val="tx1">
                    <a:tint val="75000"/>
                  </a:schemeClr>
                </a:solidFill>
              </a:defRPr>
            </a:lvl7pPr>
            <a:lvl8pPr marL="2346853" indent="0">
              <a:buNone/>
              <a:defRPr sz="1173">
                <a:solidFill>
                  <a:schemeClr val="tx1">
                    <a:tint val="75000"/>
                  </a:schemeClr>
                </a:solidFill>
              </a:defRPr>
            </a:lvl8pPr>
            <a:lvl9pPr marL="2682118" indent="0">
              <a:buNone/>
              <a:defRPr sz="1173">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2838450"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77819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67758"/>
            <a:ext cx="7886700" cy="97208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38792"/>
            <a:ext cx="3886200" cy="31909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38792"/>
            <a:ext cx="3886200" cy="31909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2771775" y="4755516"/>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82506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67758"/>
            <a:ext cx="7886700" cy="972080"/>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32853"/>
            <a:ext cx="3868340" cy="604202"/>
          </a:xfrm>
          <a:prstGeom prst="rect">
            <a:avLst/>
          </a:prstGeo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en-US" smtClean="0"/>
              <a:t>Click to edit Master text styles</a:t>
            </a:r>
          </a:p>
        </p:txBody>
      </p:sp>
      <p:sp>
        <p:nvSpPr>
          <p:cNvPr id="4" name="Content Placeholder 3"/>
          <p:cNvSpPr>
            <a:spLocks noGrp="1"/>
          </p:cNvSpPr>
          <p:nvPr>
            <p:ph sz="half" idx="2"/>
          </p:nvPr>
        </p:nvSpPr>
        <p:spPr>
          <a:xfrm>
            <a:off x="629842" y="1837055"/>
            <a:ext cx="3868340" cy="270203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32853"/>
            <a:ext cx="3887391" cy="604202"/>
          </a:xfrm>
          <a:prstGeom prst="rect">
            <a:avLst/>
          </a:prstGeo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en-US" smtClean="0"/>
              <a:t>Click to edit Master text styles</a:t>
            </a:r>
          </a:p>
        </p:txBody>
      </p:sp>
      <p:sp>
        <p:nvSpPr>
          <p:cNvPr id="6" name="Content Placeholder 5"/>
          <p:cNvSpPr>
            <a:spLocks noGrp="1"/>
          </p:cNvSpPr>
          <p:nvPr>
            <p:ph sz="quarter" idx="4"/>
          </p:nvPr>
        </p:nvSpPr>
        <p:spPr>
          <a:xfrm>
            <a:off x="4629150" y="1837055"/>
            <a:ext cx="3887391" cy="270203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2762250"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192870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67758"/>
            <a:ext cx="7886700" cy="972080"/>
          </a:xfrm>
          <a:prstGeom prst="rect">
            <a:avLst/>
          </a:prstGeo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2828925" y="4755516"/>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180637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790825"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89446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35280"/>
            <a:ext cx="2949178" cy="1173480"/>
          </a:xfrm>
          <a:prstGeom prst="rect">
            <a:avLst/>
          </a:prstGeom>
        </p:spPr>
        <p:txBody>
          <a:bodyPr anchor="b"/>
          <a:lstStyle>
            <a:lvl1pPr>
              <a:defRPr sz="2347"/>
            </a:lvl1pPr>
          </a:lstStyle>
          <a:p>
            <a:r>
              <a:rPr lang="en-US" smtClean="0"/>
              <a:t>Click to edit Master title style</a:t>
            </a:r>
            <a:endParaRPr lang="en-US" dirty="0"/>
          </a:p>
        </p:txBody>
      </p:sp>
      <p:sp>
        <p:nvSpPr>
          <p:cNvPr id="3" name="Content Placeholder 2"/>
          <p:cNvSpPr>
            <a:spLocks noGrp="1"/>
          </p:cNvSpPr>
          <p:nvPr>
            <p:ph idx="1"/>
          </p:nvPr>
        </p:nvSpPr>
        <p:spPr>
          <a:xfrm>
            <a:off x="3887391" y="724112"/>
            <a:ext cx="4629150" cy="3573992"/>
          </a:xfrm>
          <a:prstGeom prst="rect">
            <a:avLst/>
          </a:prstGeom>
        </p:spPr>
        <p:txBody>
          <a:bodyPr/>
          <a:lstStyle>
            <a:lvl1pPr>
              <a:defRPr sz="2347"/>
            </a:lvl1pPr>
            <a:lvl2pPr>
              <a:defRPr sz="2053"/>
            </a:lvl2pPr>
            <a:lvl3pPr>
              <a:defRPr sz="176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08760"/>
            <a:ext cx="2949178" cy="2795165"/>
          </a:xfrm>
          <a:prstGeom prst="rect">
            <a:avLst/>
          </a:prstGeom>
        </p:spPr>
        <p:txBody>
          <a:bodyPr/>
          <a:lstStyle>
            <a:lvl1pPr marL="0" indent="0">
              <a:buNone/>
              <a:defRPr sz="1173"/>
            </a:lvl1pPr>
            <a:lvl2pPr marL="335265" indent="0">
              <a:buNone/>
              <a:defRPr sz="1027"/>
            </a:lvl2pPr>
            <a:lvl3pPr marL="670530" indent="0">
              <a:buNone/>
              <a:defRPr sz="880"/>
            </a:lvl3pPr>
            <a:lvl4pPr marL="1005794" indent="0">
              <a:buNone/>
              <a:defRPr sz="733"/>
            </a:lvl4pPr>
            <a:lvl5pPr marL="1341059" indent="0">
              <a:buNone/>
              <a:defRPr sz="733"/>
            </a:lvl5pPr>
            <a:lvl6pPr marL="1676324" indent="0">
              <a:buNone/>
              <a:defRPr sz="733"/>
            </a:lvl6pPr>
            <a:lvl7pPr marL="2011589" indent="0">
              <a:buNone/>
              <a:defRPr sz="733"/>
            </a:lvl7pPr>
            <a:lvl8pPr marL="2346853" indent="0">
              <a:buNone/>
              <a:defRPr sz="733"/>
            </a:lvl8pPr>
            <a:lvl9pPr marL="2682118" indent="0">
              <a:buNone/>
              <a:defRPr sz="733"/>
            </a:lvl9pPr>
          </a:lstStyle>
          <a:p>
            <a:pPr lvl="0"/>
            <a:r>
              <a:rPr lang="en-US" smtClean="0"/>
              <a:t>Click to edit Master text styles</a:t>
            </a:r>
          </a:p>
        </p:txBody>
      </p:sp>
      <p:sp>
        <p:nvSpPr>
          <p:cNvPr id="7" name="Slide Number Placeholder 6"/>
          <p:cNvSpPr>
            <a:spLocks noGrp="1"/>
          </p:cNvSpPr>
          <p:nvPr>
            <p:ph type="sldNum" sz="quarter" idx="12"/>
          </p:nvPr>
        </p:nvSpPr>
        <p:spPr>
          <a:xfrm>
            <a:off x="2790825" y="4761442"/>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253454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35280"/>
            <a:ext cx="2949178" cy="1173480"/>
          </a:xfrm>
          <a:prstGeom prst="rect">
            <a:avLst/>
          </a:prstGeom>
        </p:spPr>
        <p:txBody>
          <a:bodyPr anchor="b"/>
          <a:lstStyle>
            <a:lvl1pPr>
              <a:defRPr sz="234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24112"/>
            <a:ext cx="4629150" cy="3573992"/>
          </a:xfrm>
          <a:prstGeom prst="rect">
            <a:avLst/>
          </a:prstGeom>
        </p:spPr>
        <p:txBody>
          <a:bodyPr anchor="t"/>
          <a:lstStyle>
            <a:lvl1pPr marL="0" indent="0">
              <a:buNone/>
              <a:defRPr sz="2347"/>
            </a:lvl1pPr>
            <a:lvl2pPr marL="335265" indent="0">
              <a:buNone/>
              <a:defRPr sz="2053"/>
            </a:lvl2pPr>
            <a:lvl3pPr marL="670530" indent="0">
              <a:buNone/>
              <a:defRPr sz="1760"/>
            </a:lvl3pPr>
            <a:lvl4pPr marL="1005794" indent="0">
              <a:buNone/>
              <a:defRPr sz="1467"/>
            </a:lvl4pPr>
            <a:lvl5pPr marL="1341059" indent="0">
              <a:buNone/>
              <a:defRPr sz="1467"/>
            </a:lvl5pPr>
            <a:lvl6pPr marL="1676324" indent="0">
              <a:buNone/>
              <a:defRPr sz="1467"/>
            </a:lvl6pPr>
            <a:lvl7pPr marL="2011589" indent="0">
              <a:buNone/>
              <a:defRPr sz="1467"/>
            </a:lvl7pPr>
            <a:lvl8pPr marL="2346853" indent="0">
              <a:buNone/>
              <a:defRPr sz="1467"/>
            </a:lvl8pPr>
            <a:lvl9pPr marL="2682118" indent="0">
              <a:buNone/>
              <a:defRPr sz="1467"/>
            </a:lvl9pPr>
          </a:lstStyle>
          <a:p>
            <a:r>
              <a:rPr lang="en-US" smtClean="0"/>
              <a:t>Click icon to add picture</a:t>
            </a:r>
            <a:endParaRPr lang="en-US" dirty="0"/>
          </a:p>
        </p:txBody>
      </p:sp>
      <p:sp>
        <p:nvSpPr>
          <p:cNvPr id="4" name="Text Placeholder 3"/>
          <p:cNvSpPr>
            <a:spLocks noGrp="1"/>
          </p:cNvSpPr>
          <p:nvPr>
            <p:ph type="body" sz="half" idx="2"/>
          </p:nvPr>
        </p:nvSpPr>
        <p:spPr>
          <a:xfrm>
            <a:off x="629841" y="1508760"/>
            <a:ext cx="2949178" cy="2795165"/>
          </a:xfrm>
          <a:prstGeom prst="rect">
            <a:avLst/>
          </a:prstGeom>
        </p:spPr>
        <p:txBody>
          <a:bodyPr/>
          <a:lstStyle>
            <a:lvl1pPr marL="0" indent="0">
              <a:buNone/>
              <a:defRPr sz="1173"/>
            </a:lvl1pPr>
            <a:lvl2pPr marL="335265" indent="0">
              <a:buNone/>
              <a:defRPr sz="1027"/>
            </a:lvl2pPr>
            <a:lvl3pPr marL="670530" indent="0">
              <a:buNone/>
              <a:defRPr sz="880"/>
            </a:lvl3pPr>
            <a:lvl4pPr marL="1005794" indent="0">
              <a:buNone/>
              <a:defRPr sz="733"/>
            </a:lvl4pPr>
            <a:lvl5pPr marL="1341059" indent="0">
              <a:buNone/>
              <a:defRPr sz="733"/>
            </a:lvl5pPr>
            <a:lvl6pPr marL="1676324" indent="0">
              <a:buNone/>
              <a:defRPr sz="733"/>
            </a:lvl6pPr>
            <a:lvl7pPr marL="2011589" indent="0">
              <a:buNone/>
              <a:defRPr sz="733"/>
            </a:lvl7pPr>
            <a:lvl8pPr marL="2346853" indent="0">
              <a:buNone/>
              <a:defRPr sz="733"/>
            </a:lvl8pPr>
            <a:lvl9pPr marL="2682118" indent="0">
              <a:buNone/>
              <a:defRPr sz="733"/>
            </a:lvl9pPr>
          </a:lstStyle>
          <a:p>
            <a:pPr lvl="0"/>
            <a:r>
              <a:rPr lang="en-US" smtClean="0"/>
              <a:t>Click to edit Master text styles</a:t>
            </a:r>
          </a:p>
        </p:txBody>
      </p:sp>
      <p:sp>
        <p:nvSpPr>
          <p:cNvPr id="7" name="Slide Number Placeholder 6"/>
          <p:cNvSpPr>
            <a:spLocks noGrp="1"/>
          </p:cNvSpPr>
          <p:nvPr>
            <p:ph type="sldNum" sz="quarter" idx="12"/>
          </p:nvPr>
        </p:nvSpPr>
        <p:spPr>
          <a:xfrm>
            <a:off x="2752725" y="4755516"/>
            <a:ext cx="2057400" cy="267758"/>
          </a:xfrm>
          <a:prstGeom prst="rect">
            <a:avLst/>
          </a:prstGeom>
        </p:spPr>
        <p:txBody>
          <a:bodyPr/>
          <a:lstStyle/>
          <a:p>
            <a:fld id="{DE6ECF0F-DA4E-4743-8955-ADA7D27EA82F}" type="slidenum">
              <a:rPr lang="en-US" smtClean="0"/>
              <a:t>‹#›</a:t>
            </a:fld>
            <a:endParaRPr lang="en-US"/>
          </a:p>
        </p:txBody>
      </p:sp>
    </p:spTree>
    <p:extLst>
      <p:ext uri="{BB962C8B-B14F-4D97-AF65-F5344CB8AC3E}">
        <p14:creationId xmlns:p14="http://schemas.microsoft.com/office/powerpoint/2010/main" val="272249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417546"/>
            <a:ext cx="457200" cy="26822"/>
          </a:xfrm>
          <a:prstGeom prst="rect">
            <a:avLst/>
          </a:prstGeom>
          <a:solidFill>
            <a:srgbClr val="478FBF"/>
          </a:solidFill>
          <a:ln w="9525" cap="flat" cmpd="sng" algn="ctr">
            <a:noFill/>
            <a:prstDash val="solid"/>
            <a:round/>
            <a:headEnd type="none" w="med" len="med"/>
            <a:tailEnd type="none" w="med" len="med"/>
          </a:ln>
          <a:effectLst/>
        </p:spPr>
        <p:txBody>
          <a:bodyPr vert="horz" wrap="none" lIns="34290" tIns="34290" rIns="34290" bIns="34290" numCol="1" rtlCol="0" anchor="ctr" anchorCtr="0" compatLnSpc="1">
            <a:prstTxWarp prst="textNoShape">
              <a:avLst/>
            </a:prstTxWarp>
          </a:bodyPr>
          <a:lstStyle/>
          <a:p>
            <a:pPr marL="0" marR="0" lvl="0" indent="0" algn="ctr" defTabSz="685800" eaLnBrk="0" fontAlgn="base" latinLnBrk="0" hangingPunct="0">
              <a:lnSpc>
                <a:spcPct val="100000"/>
              </a:lnSpc>
              <a:spcBef>
                <a:spcPct val="50000"/>
              </a:spcBef>
              <a:spcAft>
                <a:spcPct val="0"/>
              </a:spcAft>
              <a:buClrTx/>
              <a:buSzTx/>
              <a:buFontTx/>
              <a:buNone/>
              <a:tabLst/>
              <a:defRPr/>
            </a:pPr>
            <a:endParaRPr kumimoji="0" lang="en-US" sz="825" b="0" i="0" u="none" strike="noStrike" kern="0" cap="none" spc="0" normalizeH="0" baseline="0" noProof="0" dirty="0" smtClean="0">
              <a:ln>
                <a:noFill/>
              </a:ln>
              <a:solidFill>
                <a:srgbClr val="000000"/>
              </a:solidFill>
              <a:effectLst/>
              <a:uLnTx/>
              <a:uFillTx/>
              <a:latin typeface="Arial" charset="0"/>
              <a:ea typeface="LF_Kai"/>
            </a:endParaRPr>
          </a:p>
        </p:txBody>
      </p:sp>
      <p:sp>
        <p:nvSpPr>
          <p:cNvPr id="8" name="Rectangle 7"/>
          <p:cNvSpPr/>
          <p:nvPr userDrawn="1"/>
        </p:nvSpPr>
        <p:spPr bwMode="auto">
          <a:xfrm>
            <a:off x="638175" y="417546"/>
            <a:ext cx="8503920" cy="26822"/>
          </a:xfrm>
          <a:prstGeom prst="rect">
            <a:avLst/>
          </a:prstGeom>
          <a:solidFill>
            <a:srgbClr val="000000">
              <a:lumMod val="50000"/>
              <a:lumOff val="50000"/>
            </a:srgbClr>
          </a:solidFill>
          <a:ln w="9525" cap="flat" cmpd="sng" algn="ctr">
            <a:noFill/>
            <a:prstDash val="solid"/>
            <a:round/>
            <a:headEnd type="none" w="med" len="med"/>
            <a:tailEnd type="none" w="med" len="med"/>
          </a:ln>
          <a:effectLst/>
        </p:spPr>
        <p:txBody>
          <a:bodyPr vert="horz" wrap="none" lIns="34290" tIns="34290" rIns="34290" bIns="34290" numCol="1" rtlCol="0" anchor="ctr" anchorCtr="0" compatLnSpc="1">
            <a:prstTxWarp prst="textNoShape">
              <a:avLst/>
            </a:prstTxWarp>
          </a:bodyPr>
          <a:lstStyle/>
          <a:p>
            <a:pPr marL="0" marR="0" lvl="0" indent="0" algn="ctr" defTabSz="685800" eaLnBrk="0" fontAlgn="base" latinLnBrk="0" hangingPunct="0">
              <a:lnSpc>
                <a:spcPct val="100000"/>
              </a:lnSpc>
              <a:spcBef>
                <a:spcPct val="50000"/>
              </a:spcBef>
              <a:spcAft>
                <a:spcPct val="0"/>
              </a:spcAft>
              <a:buClrTx/>
              <a:buSzTx/>
              <a:buFontTx/>
              <a:buNone/>
              <a:tabLst/>
              <a:defRPr/>
            </a:pPr>
            <a:endParaRPr kumimoji="0" lang="en-US" sz="825" b="0" i="0" u="none" strike="noStrike" kern="0" cap="none" spc="0" normalizeH="0" baseline="0" noProof="0" dirty="0" smtClean="0">
              <a:ln>
                <a:noFill/>
              </a:ln>
              <a:solidFill>
                <a:srgbClr val="000000"/>
              </a:solidFill>
              <a:effectLst/>
              <a:uLnTx/>
              <a:uFillTx/>
              <a:latin typeface="Arial" charset="0"/>
              <a:ea typeface="LF_Kai"/>
            </a:endParaRPr>
          </a:p>
        </p:txBody>
      </p:sp>
      <p:pic>
        <p:nvPicPr>
          <p:cNvPr id="9" name="Picture 207"/>
          <p:cNvPicPr>
            <a:picLocks noChangeAspect="1" noChangeArrowheads="1"/>
          </p:cNvPicPr>
          <p:nvPr userDrawn="1">
            <p:custDataLst>
              <p:tags r:id="rId29"/>
            </p:custDataLst>
          </p:nvPr>
        </p:nvPicPr>
        <p:blipFill>
          <a:blip r:embed="rId30" cstate="print">
            <a:extLst>
              <a:ext uri="{28A0092B-C50C-407E-A947-70E740481C1C}">
                <a14:useLocalDpi xmlns:a14="http://schemas.microsoft.com/office/drawing/2010/main" val="0"/>
              </a:ext>
            </a:extLst>
          </a:blip>
          <a:stretch>
            <a:fillRect/>
          </a:stretch>
        </p:blipFill>
        <p:spPr bwMode="auto">
          <a:xfrm>
            <a:off x="6060220" y="4785653"/>
            <a:ext cx="2332243" cy="157724"/>
          </a:xfrm>
          <a:prstGeom prst="rect">
            <a:avLst/>
          </a:prstGeom>
          <a:noFill/>
          <a:ln w="9525">
            <a:miter lim="800000"/>
            <a:headEnd/>
            <a:tailEnd/>
          </a:ln>
          <a:effectLst/>
        </p:spPr>
      </p:pic>
      <p:sp>
        <p:nvSpPr>
          <p:cNvPr id="10" name="ConfidentialInternal"/>
          <p:cNvSpPr txBox="1"/>
          <p:nvPr userDrawn="1"/>
        </p:nvSpPr>
        <p:spPr>
          <a:xfrm>
            <a:off x="638175" y="4773075"/>
            <a:ext cx="2793899" cy="182880"/>
          </a:xfrm>
          <a:prstGeom prst="rect">
            <a:avLst/>
          </a:prstGeom>
          <a:noFill/>
        </p:spPr>
        <p:txBody>
          <a:bodyPr vert="horz" wrap="none" lIns="0" tIns="0" rIns="0" bIns="0" rtlCol="0" anchor="ctr">
            <a:noAutofit/>
          </a:bodyPr>
          <a:lstStyle/>
          <a:p>
            <a:pPr algn="l">
              <a:lnSpc>
                <a:spcPct val="110000"/>
              </a:lnSpc>
            </a:pPr>
            <a:r>
              <a:rPr lang="en-US" sz="600" b="0" i="0" cap="all" spc="210" dirty="0" smtClean="0">
                <a:solidFill>
                  <a:schemeClr val="tx2"/>
                </a:solidFill>
                <a:latin typeface="Arial"/>
              </a:rPr>
              <a:t>STRICTLY PRIVATE AND CONFIDENTIAL</a:t>
            </a:r>
          </a:p>
        </p:txBody>
      </p:sp>
      <p:sp>
        <p:nvSpPr>
          <p:cNvPr id="11" name="Slide Number Placeholder 10"/>
          <p:cNvSpPr>
            <a:spLocks noGrp="1"/>
          </p:cNvSpPr>
          <p:nvPr>
            <p:ph type="sldNum" sz="quarter" idx="4"/>
          </p:nvPr>
        </p:nvSpPr>
        <p:spPr>
          <a:xfrm>
            <a:off x="4191000" y="4678362"/>
            <a:ext cx="476250" cy="268288"/>
          </a:xfrm>
          <a:prstGeom prst="rect">
            <a:avLst/>
          </a:prstGeom>
        </p:spPr>
        <p:txBody>
          <a:bodyPr vert="horz" lIns="91440" tIns="45720" rIns="91440" bIns="45720" rtlCol="0" anchor="ctr"/>
          <a:lstStyle>
            <a:lvl1pPr algn="r">
              <a:defRPr sz="1200">
                <a:solidFill>
                  <a:schemeClr val="tx1">
                    <a:tint val="75000"/>
                  </a:schemeClr>
                </a:solidFill>
              </a:defRPr>
            </a:lvl1pPr>
          </a:lstStyle>
          <a:p>
            <a:fld id="{DA01F73F-2188-4F29-AE2B-9D513C3A144D}" type="slidenum">
              <a:rPr lang="en-US" smtClean="0"/>
              <a:t>‹#›</a:t>
            </a:fld>
            <a:endParaRPr lang="en-US"/>
          </a:p>
        </p:txBody>
      </p:sp>
    </p:spTree>
    <p:extLst>
      <p:ext uri="{BB962C8B-B14F-4D97-AF65-F5344CB8AC3E}">
        <p14:creationId xmlns:p14="http://schemas.microsoft.com/office/powerpoint/2010/main" val="3326948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1" r:id="rId13"/>
    <p:sldLayoutId id="2147483692" r:id="rId14"/>
    <p:sldLayoutId id="2147483693" r:id="rId15"/>
    <p:sldLayoutId id="2147483694" r:id="rId16"/>
    <p:sldLayoutId id="2147483695" r:id="rId17"/>
    <p:sldLayoutId id="2147483696" r:id="rId18"/>
    <p:sldLayoutId id="2147483697" r:id="rId19"/>
    <p:sldLayoutId id="2147483663" r:id="rId20"/>
    <p:sldLayoutId id="2147483664" r:id="rId21"/>
    <p:sldLayoutId id="2147483665" r:id="rId22"/>
    <p:sldLayoutId id="2147483666" r:id="rId23"/>
    <p:sldLayoutId id="2147483668" r:id="rId24"/>
    <p:sldLayoutId id="2147483669" r:id="rId25"/>
    <p:sldLayoutId id="2147483670" r:id="rId26"/>
    <p:sldLayoutId id="2147483671" r:id="rId27"/>
  </p:sldLayoutIdLst>
  <p:hf hdr="0" ftr="0" dt="0"/>
  <p:txStyles>
    <p:titleStyle>
      <a:lvl1pPr algn="l" defTabSz="670530" rtl="0" eaLnBrk="1" latinLnBrk="0" hangingPunct="1">
        <a:lnSpc>
          <a:spcPct val="90000"/>
        </a:lnSpc>
        <a:spcBef>
          <a:spcPct val="0"/>
        </a:spcBef>
        <a:buNone/>
        <a:defRPr sz="3227" kern="1200">
          <a:solidFill>
            <a:schemeClr val="tx1"/>
          </a:solidFill>
          <a:latin typeface="+mj-lt"/>
          <a:ea typeface="+mj-ea"/>
          <a:cs typeface="+mj-cs"/>
        </a:defRPr>
      </a:lvl1pPr>
    </p:titleStyle>
    <p:body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p:bodyStyle>
    <p:otherStyle>
      <a:defPPr>
        <a:defRPr lang="en-US"/>
      </a:defPPr>
      <a:lvl1pPr marL="0" algn="l" defTabSz="670530" rtl="0" eaLnBrk="1" latinLnBrk="0" hangingPunct="1">
        <a:defRPr sz="1320" kern="1200">
          <a:solidFill>
            <a:schemeClr val="tx1"/>
          </a:solidFill>
          <a:latin typeface="+mn-lt"/>
          <a:ea typeface="+mn-ea"/>
          <a:cs typeface="+mn-cs"/>
        </a:defRPr>
      </a:lvl1pPr>
      <a:lvl2pPr marL="335265" algn="l" defTabSz="670530" rtl="0" eaLnBrk="1" latinLnBrk="0" hangingPunct="1">
        <a:defRPr sz="1320" kern="1200">
          <a:solidFill>
            <a:schemeClr val="tx1"/>
          </a:solidFill>
          <a:latin typeface="+mn-lt"/>
          <a:ea typeface="+mn-ea"/>
          <a:cs typeface="+mn-cs"/>
        </a:defRPr>
      </a:lvl2pPr>
      <a:lvl3pPr marL="670530" algn="l" defTabSz="670530" rtl="0" eaLnBrk="1" latinLnBrk="0" hangingPunct="1">
        <a:defRPr sz="1320" kern="1200">
          <a:solidFill>
            <a:schemeClr val="tx1"/>
          </a:solidFill>
          <a:latin typeface="+mn-lt"/>
          <a:ea typeface="+mn-ea"/>
          <a:cs typeface="+mn-cs"/>
        </a:defRPr>
      </a:lvl3pPr>
      <a:lvl4pPr marL="1005794" algn="l" defTabSz="670530" rtl="0" eaLnBrk="1" latinLnBrk="0" hangingPunct="1">
        <a:defRPr sz="1320" kern="1200">
          <a:solidFill>
            <a:schemeClr val="tx1"/>
          </a:solidFill>
          <a:latin typeface="+mn-lt"/>
          <a:ea typeface="+mn-ea"/>
          <a:cs typeface="+mn-cs"/>
        </a:defRPr>
      </a:lvl4pPr>
      <a:lvl5pPr marL="1341059" algn="l" defTabSz="670530" rtl="0" eaLnBrk="1" latinLnBrk="0" hangingPunct="1">
        <a:defRPr sz="1320" kern="1200">
          <a:solidFill>
            <a:schemeClr val="tx1"/>
          </a:solidFill>
          <a:latin typeface="+mn-lt"/>
          <a:ea typeface="+mn-ea"/>
          <a:cs typeface="+mn-cs"/>
        </a:defRPr>
      </a:lvl5pPr>
      <a:lvl6pPr marL="1676324" algn="l" defTabSz="670530" rtl="0" eaLnBrk="1" latinLnBrk="0" hangingPunct="1">
        <a:defRPr sz="1320" kern="1200">
          <a:solidFill>
            <a:schemeClr val="tx1"/>
          </a:solidFill>
          <a:latin typeface="+mn-lt"/>
          <a:ea typeface="+mn-ea"/>
          <a:cs typeface="+mn-cs"/>
        </a:defRPr>
      </a:lvl6pPr>
      <a:lvl7pPr marL="2011589" algn="l" defTabSz="670530" rtl="0" eaLnBrk="1" latinLnBrk="0" hangingPunct="1">
        <a:defRPr sz="1320" kern="1200">
          <a:solidFill>
            <a:schemeClr val="tx1"/>
          </a:solidFill>
          <a:latin typeface="+mn-lt"/>
          <a:ea typeface="+mn-ea"/>
          <a:cs typeface="+mn-cs"/>
        </a:defRPr>
      </a:lvl7pPr>
      <a:lvl8pPr marL="2346853" algn="l" defTabSz="670530" rtl="0" eaLnBrk="1" latinLnBrk="0" hangingPunct="1">
        <a:defRPr sz="1320" kern="1200">
          <a:solidFill>
            <a:schemeClr val="tx1"/>
          </a:solidFill>
          <a:latin typeface="+mn-lt"/>
          <a:ea typeface="+mn-ea"/>
          <a:cs typeface="+mn-cs"/>
        </a:defRPr>
      </a:lvl8pPr>
      <a:lvl9pPr marL="2682118" algn="l" defTabSz="670530" rtl="0" eaLnBrk="1" latinLnBrk="0" hangingPunct="1">
        <a:defRPr sz="1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hyperlink" Target="http://www.slido.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hyperlink" Target="http://www.slido.com/" TargetMode="Externa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8" Type="http://schemas.openxmlformats.org/officeDocument/2006/relationships/hyperlink" Target="https://www.jpmorgan.com/content/dam/jpm/commercial-banking/documents/cybersecurity-fraud/JPMorganChase_RansomwareAttacks_Cybersecurity.pdf" TargetMode="External"/><Relationship Id="rId13" Type="http://schemas.openxmlformats.org/officeDocument/2006/relationships/hyperlink" Target="https://www.cisa.gov/cybersecurity-assessments" TargetMode="External"/><Relationship Id="rId3" Type="http://schemas.openxmlformats.org/officeDocument/2006/relationships/hyperlink" Target="https://www.fbi.gov/news/pressrel/press-releases/fbi-anticipates-rise-in-business-email-compromise-schemes-related-to-the-covid-19-pandemic" TargetMode="External"/><Relationship Id="rId7" Type="http://schemas.openxmlformats.org/officeDocument/2006/relationships/hyperlink" Target="https://www.prnewswire.com/news-releases/cyber-hero-mario-garcia-keeps-california-safe-builds-cybersecurity-workforce-301025445.html" TargetMode="External"/><Relationship Id="rId12" Type="http://schemas.openxmlformats.org/officeDocument/2006/relationships/hyperlink" Target="https://www.ibm.com/security/data-breach?cm_mmc=Search_Google-_-Security_Optimize+the+Security+Program-_-WW_NA-_-%2Bbreach%20of%20%2Bdata_b&amp;cm_mmca1=000000NJ&amp;cm_mmca2=10000253&amp;cm_mmca7=9031923&amp;cm_mmca8=kwd-295901324379&amp;cm_mmca9=EAIaIQobChMIsPTxpL7E5AIVED0MCh0jQQ2wEAAYASAAEgIH0vD_BwE&amp;cm_mmca10=253508236796&amp;cm_mmca11=b&amp;gclid=EAIaIQobChMIsPTxpL7E5AIVED0MCh0jQQ2wEAAYASAAEgIH0vD_BwE&amp;gclsrc=aw.ds" TargetMode="External"/><Relationship Id="rId2" Type="http://schemas.openxmlformats.org/officeDocument/2006/relationships/hyperlink" Target="https://www.microsoft.com/security/blog/2020/04/28/ransomware-groups-continue-to-target-healthcare-critical-services-heres-how-to-reduce-risk/" TargetMode="External"/><Relationship Id="rId1" Type="http://schemas.openxmlformats.org/officeDocument/2006/relationships/slideLayout" Target="../slideLayouts/slideLayout19.xml"/><Relationship Id="rId6" Type="http://schemas.openxmlformats.org/officeDocument/2006/relationships/hyperlink" Target="https://blog.emsisoft.com/en/34822/the-state-of-ransomware-in-the-us-report-and-statistics-2019/" TargetMode="External"/><Relationship Id="rId11" Type="http://schemas.openxmlformats.org/officeDocument/2006/relationships/hyperlink" Target="https://www.darkreading.com/attacks-breaches/half-of-ransomware-victims-suffer-repeat-attacks/d/d-id/1329243" TargetMode="External"/><Relationship Id="rId5" Type="http://schemas.openxmlformats.org/officeDocument/2006/relationships/hyperlink" Target="https://www.agari.com/email-security-blog/silent-starling-vendor-email-compromise/" TargetMode="External"/><Relationship Id="rId10" Type="http://schemas.openxmlformats.org/officeDocument/2006/relationships/hyperlink" Target="https://www.jpmorgan.com/commercial-banking/insights/how-to-protect-your-organization-from-ransomware-attacks" TargetMode="External"/><Relationship Id="rId4" Type="http://schemas.openxmlformats.org/officeDocument/2006/relationships/hyperlink" Target="https://www.cnn.com/2019/10/08/business/ransomware-attacks-trnd/index.html" TargetMode="External"/><Relationship Id="rId9" Type="http://schemas.openxmlformats.org/officeDocument/2006/relationships/hyperlink" Target="https://www.forbes.com/sites/kateoflahertyuk/2018/08/17/how-to-survive-a-ransomware-attack-and-not-get-hit-again/#287715756cd3"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sli.do/"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a:xfrm>
            <a:off x="623232" y="1723292"/>
            <a:ext cx="7698978" cy="1046440"/>
          </a:xfrm>
          <a:prstGeom prst="rect">
            <a:avLst/>
          </a:prstGeom>
        </p:spPr>
        <p:txBody>
          <a:bodyPr vert="horz" wrap="square" lIns="0" tIns="0" rIns="0" bIns="0" rtlCol="0" anchor="b">
            <a:spAutoFit/>
          </a:bodyPr>
          <a:lstStyle>
            <a:lvl1pPr algn="l" defTabSz="605150" rtl="0" eaLnBrk="1" latinLnBrk="0" hangingPunct="1">
              <a:spcBef>
                <a:spcPct val="9500"/>
              </a:spcBef>
              <a:buFontTx/>
              <a:buNone/>
              <a:defRPr sz="1800" b="0" i="0" kern="1200">
                <a:solidFill>
                  <a:schemeClr val="tx2"/>
                </a:solidFill>
                <a:latin typeface="+mj-lt"/>
                <a:ea typeface="+mj-ea"/>
                <a:cs typeface="+mj-cs"/>
              </a:defRPr>
            </a:lvl1pPr>
          </a:lstStyle>
          <a:p>
            <a:pPr marL="0" marR="0" lvl="0" indent="0" algn="l" defTabSz="605150" rtl="0" eaLnBrk="1" fontAlgn="auto" latinLnBrk="0" hangingPunct="1">
              <a:lnSpc>
                <a:spcPct val="100000"/>
              </a:lnSpc>
              <a:spcBef>
                <a:spcPct val="9500"/>
              </a:spcBef>
              <a:spcAft>
                <a:spcPts val="0"/>
              </a:spcAft>
              <a:buClrTx/>
              <a:buSzTx/>
              <a:buFontTx/>
              <a:buNone/>
              <a:tabLst/>
              <a:defRPr/>
            </a:pPr>
            <a:r>
              <a:rPr kumimoji="0" lang="en-US" sz="4000" b="1" i="0" u="none" strike="noStrike" kern="1200" cap="none" spc="0" normalizeH="0" baseline="0" noProof="0" dirty="0" smtClean="0">
                <a:ln>
                  <a:noFill/>
                </a:ln>
                <a:solidFill>
                  <a:srgbClr val="478FBF"/>
                </a:solidFill>
                <a:effectLst/>
                <a:uLnTx/>
                <a:uFillTx/>
                <a:latin typeface="AmplitudeTF"/>
                <a:ea typeface="LF_Kai"/>
                <a:cs typeface="+mj-cs"/>
              </a:rPr>
              <a:t>Cyber Tabletop Exercise</a:t>
            </a:r>
            <a:r>
              <a:rPr kumimoji="0" lang="en-US" sz="4000" b="0" i="0" u="none" strike="noStrike" kern="1200" cap="none" spc="0" normalizeH="0" baseline="0" noProof="0" dirty="0" smtClean="0">
                <a:ln>
                  <a:noFill/>
                </a:ln>
                <a:solidFill>
                  <a:srgbClr val="6D6E6A"/>
                </a:solidFill>
                <a:effectLst/>
                <a:uLnTx/>
                <a:uFillTx/>
                <a:latin typeface="AmplitudeTF"/>
                <a:ea typeface="LF_Kai"/>
                <a:cs typeface="+mj-cs"/>
              </a:rPr>
              <a:t/>
            </a:r>
            <a:br>
              <a:rPr kumimoji="0" lang="en-US" sz="4000" b="0" i="0" u="none" strike="noStrike" kern="1200" cap="none" spc="0" normalizeH="0" baseline="0" noProof="0" dirty="0" smtClean="0">
                <a:ln>
                  <a:noFill/>
                </a:ln>
                <a:solidFill>
                  <a:srgbClr val="6D6E6A"/>
                </a:solidFill>
                <a:effectLst/>
                <a:uLnTx/>
                <a:uFillTx/>
                <a:latin typeface="AmplitudeTF"/>
                <a:ea typeface="LF_Kai"/>
                <a:cs typeface="+mj-cs"/>
              </a:rPr>
            </a:br>
            <a:r>
              <a:rPr kumimoji="0" lang="en-US" sz="2800" b="0" i="0" u="none" strike="noStrike" kern="1200" cap="none" spc="0" normalizeH="0" baseline="0" noProof="0" dirty="0" smtClean="0">
                <a:ln>
                  <a:noFill/>
                </a:ln>
                <a:solidFill>
                  <a:srgbClr val="6D6E6A"/>
                </a:solidFill>
                <a:effectLst/>
                <a:uLnTx/>
                <a:uFillTx/>
                <a:latin typeface="AmplitudeTF"/>
                <a:ea typeface="LF_Kai"/>
                <a:cs typeface="+mj-cs"/>
              </a:rPr>
              <a:t>Mid-Atlantic</a:t>
            </a:r>
            <a:r>
              <a:rPr kumimoji="0" lang="en-US" sz="2800" b="0" i="0" u="none" strike="noStrike" kern="1200" cap="none" spc="0" normalizeH="0" noProof="0" dirty="0" smtClean="0">
                <a:ln>
                  <a:noFill/>
                </a:ln>
                <a:solidFill>
                  <a:srgbClr val="6D6E6A"/>
                </a:solidFill>
                <a:effectLst/>
                <a:uLnTx/>
                <a:uFillTx/>
                <a:latin typeface="AmplitudeTF"/>
                <a:ea typeface="LF_Kai"/>
                <a:cs typeface="+mj-cs"/>
              </a:rPr>
              <a:t> Association </a:t>
            </a:r>
            <a:r>
              <a:rPr lang="en-US" sz="2800" dirty="0">
                <a:solidFill>
                  <a:srgbClr val="6D6E6A"/>
                </a:solidFill>
                <a:latin typeface="AmplitudeTF"/>
                <a:ea typeface="LF_Kai"/>
              </a:rPr>
              <a:t>for</a:t>
            </a:r>
            <a:r>
              <a:rPr kumimoji="0" lang="en-US" sz="2800" b="0" i="0" u="none" strike="noStrike" kern="1200" cap="none" spc="0" normalizeH="0" noProof="0" dirty="0" smtClean="0">
                <a:ln>
                  <a:noFill/>
                </a:ln>
                <a:solidFill>
                  <a:srgbClr val="6D6E6A"/>
                </a:solidFill>
                <a:effectLst/>
                <a:uLnTx/>
                <a:uFillTx/>
                <a:latin typeface="AmplitudeTF"/>
                <a:ea typeface="LF_Kai"/>
                <a:cs typeface="+mj-cs"/>
              </a:rPr>
              <a:t> Financial Professionals</a:t>
            </a:r>
            <a:endParaRPr kumimoji="0" lang="en-US" sz="2400" b="0" i="0" u="none" strike="noStrike" kern="1200" cap="none" spc="0" normalizeH="0" baseline="0" noProof="0" dirty="0">
              <a:ln>
                <a:noFill/>
              </a:ln>
              <a:solidFill>
                <a:srgbClr val="6D6E6A"/>
              </a:solidFill>
              <a:effectLst/>
              <a:uLnTx/>
              <a:uFillTx/>
              <a:latin typeface="AmplitudeTF"/>
              <a:ea typeface="LF_Kai"/>
              <a:cs typeface="+mj-cs"/>
            </a:endParaRPr>
          </a:p>
        </p:txBody>
      </p:sp>
      <p:sp>
        <p:nvSpPr>
          <p:cNvPr id="11" name="Text Placeholder 2"/>
          <p:cNvSpPr txBox="1">
            <a:spLocks/>
          </p:cNvSpPr>
          <p:nvPr/>
        </p:nvSpPr>
        <p:spPr>
          <a:xfrm>
            <a:off x="648169" y="3080935"/>
            <a:ext cx="4465309" cy="242047"/>
          </a:xfrm>
          <a:prstGeom prst="rect">
            <a:avLst/>
          </a:prstGeom>
        </p:spPr>
        <p:txBody>
          <a:bodyPr vert="horz" wrap="none" lIns="0" tIns="0" rIns="0" bIns="0" rtlCol="0" anchor="t">
            <a:noAutofit/>
          </a:bodyPr>
          <a:lstStyle>
            <a:lvl1pPr marL="2101" indent="0" algn="l" defTabSz="605150" rtl="0" eaLnBrk="1" latinLnBrk="0" hangingPunct="1">
              <a:lnSpc>
                <a:spcPct val="110000"/>
              </a:lnSpc>
              <a:spcBef>
                <a:spcPts val="7"/>
              </a:spcBef>
              <a:spcAft>
                <a:spcPct val="0"/>
              </a:spcAft>
              <a:buFontTx/>
              <a:buNone/>
              <a:defRPr sz="1100" b="0" i="0" kern="1200">
                <a:solidFill>
                  <a:schemeClr val="bg2"/>
                </a:solidFill>
                <a:latin typeface="+mj-lt"/>
                <a:ea typeface="+mn-ea"/>
                <a:cs typeface="+mn-cs"/>
              </a:defRPr>
            </a:lvl1pPr>
            <a:lvl2pPr marL="0" indent="0" algn="l" defTabSz="605150" rtl="0" eaLnBrk="1" latinLnBrk="0" hangingPunct="1">
              <a:lnSpc>
                <a:spcPct val="110000"/>
              </a:lnSpc>
              <a:spcBef>
                <a:spcPts val="397"/>
              </a:spcBef>
              <a:spcAft>
                <a:spcPct val="0"/>
              </a:spcAft>
              <a:buClr>
                <a:schemeClr val="bg2"/>
              </a:buClr>
              <a:buSzPct val="100000"/>
              <a:buFontTx/>
              <a:buNone/>
              <a:defRPr sz="927" b="0" i="0" kern="1200">
                <a:solidFill>
                  <a:schemeClr val="bg2"/>
                </a:solidFill>
                <a:latin typeface="Arial"/>
                <a:ea typeface="+mn-ea"/>
                <a:cs typeface="+mn-cs"/>
              </a:defRPr>
            </a:lvl2pPr>
            <a:lvl3pPr marL="139184" indent="0" algn="l" defTabSz="605150" rtl="0" eaLnBrk="1" latinLnBrk="0" hangingPunct="1">
              <a:lnSpc>
                <a:spcPct val="110000"/>
              </a:lnSpc>
              <a:spcBef>
                <a:spcPts val="199"/>
              </a:spcBef>
              <a:spcAft>
                <a:spcPct val="0"/>
              </a:spcAft>
              <a:buClr>
                <a:schemeClr val="tx2"/>
              </a:buClr>
              <a:buSzPct val="92000"/>
              <a:buFontTx/>
              <a:buNone/>
              <a:defRPr sz="927" b="0" i="0" kern="1200">
                <a:solidFill>
                  <a:schemeClr val="bg2"/>
                </a:solidFill>
                <a:latin typeface="Arial"/>
                <a:ea typeface="+mn-ea"/>
                <a:cs typeface="+mn-cs"/>
              </a:defRPr>
            </a:lvl3pPr>
            <a:lvl4pPr marL="278369" indent="0" algn="l" defTabSz="605150" rtl="0" eaLnBrk="1" latinLnBrk="0" hangingPunct="1">
              <a:lnSpc>
                <a:spcPct val="110000"/>
              </a:lnSpc>
              <a:spcBef>
                <a:spcPts val="66"/>
              </a:spcBef>
              <a:spcAft>
                <a:spcPct val="0"/>
              </a:spcAft>
              <a:buClr>
                <a:schemeClr val="tx2"/>
              </a:buClr>
              <a:buSzPct val="100000"/>
              <a:buFontTx/>
              <a:buNone/>
              <a:defRPr sz="927" b="0" i="0" kern="1200">
                <a:solidFill>
                  <a:schemeClr val="bg2"/>
                </a:solidFill>
                <a:latin typeface="Arial"/>
                <a:ea typeface="+mn-ea"/>
                <a:cs typeface="+mn-cs"/>
              </a:defRPr>
            </a:lvl4pPr>
            <a:lvl5pPr marL="429656" indent="0" algn="l" defTabSz="605150" rtl="0" eaLnBrk="1" latinLnBrk="0" hangingPunct="1">
              <a:lnSpc>
                <a:spcPct val="110000"/>
              </a:lnSpc>
              <a:spcBef>
                <a:spcPts val="0"/>
              </a:spcBef>
              <a:spcAft>
                <a:spcPct val="0"/>
              </a:spcAft>
              <a:buClr>
                <a:schemeClr val="tx2"/>
              </a:buClr>
              <a:buSzPct val="100000"/>
              <a:buFontTx/>
              <a:buNone/>
              <a:defRPr sz="927" b="0" i="0" kern="1200">
                <a:solidFill>
                  <a:schemeClr val="bg2"/>
                </a:solidFill>
                <a:latin typeface="Arial"/>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pPr marL="2101" marR="0" lvl="0" indent="0" algn="l" defTabSz="605150" rtl="0" eaLnBrk="1" fontAlgn="auto" latinLnBrk="0" hangingPunct="1">
              <a:lnSpc>
                <a:spcPct val="110000"/>
              </a:lnSpc>
              <a:spcBef>
                <a:spcPts val="7"/>
              </a:spcBef>
              <a:spcAft>
                <a:spcPct val="0"/>
              </a:spcAft>
              <a:buClrTx/>
              <a:buSzTx/>
              <a:buFontTx/>
              <a:buNone/>
              <a:tabLst/>
              <a:defRPr/>
            </a:pPr>
            <a:r>
              <a:rPr kumimoji="0" lang="en-US" sz="1800" b="1" i="0" u="none" strike="noStrike" kern="1200" cap="none" spc="0" normalizeH="0" baseline="0" noProof="0" smtClean="0">
                <a:ln>
                  <a:noFill/>
                </a:ln>
                <a:solidFill>
                  <a:srgbClr val="6D6E6A"/>
                </a:solidFill>
                <a:effectLst/>
                <a:uLnTx/>
                <a:uFillTx/>
                <a:latin typeface="AmplitudeTF"/>
                <a:ea typeface="LF_Kai"/>
                <a:cs typeface="Arial" panose="020B0604020202020204" pitchFamily="34" charset="0"/>
              </a:rPr>
              <a:t>Presenter: </a:t>
            </a:r>
            <a:r>
              <a:rPr kumimoji="0" lang="en-US" sz="1800" b="0" i="0" u="none" strike="noStrike" kern="1200" cap="none" spc="0" normalizeH="0" baseline="0" noProof="0" smtClean="0">
                <a:ln>
                  <a:noFill/>
                </a:ln>
                <a:solidFill>
                  <a:srgbClr val="6D6E6A"/>
                </a:solidFill>
                <a:effectLst/>
                <a:uLnTx/>
                <a:uFillTx/>
                <a:latin typeface="AmplitudeTF"/>
                <a:ea typeface="LF_Kai"/>
                <a:cs typeface="Arial" panose="020B0604020202020204" pitchFamily="34" charset="0"/>
              </a:rPr>
              <a:t>Dara Silverman</a:t>
            </a:r>
          </a:p>
          <a:p>
            <a:pPr marL="2101" marR="0" lvl="0" indent="0" algn="l" defTabSz="605150" rtl="0" eaLnBrk="1" fontAlgn="auto" latinLnBrk="0" hangingPunct="1">
              <a:lnSpc>
                <a:spcPct val="110000"/>
              </a:lnSpc>
              <a:spcBef>
                <a:spcPts val="7"/>
              </a:spcBef>
              <a:spcAft>
                <a:spcPct val="0"/>
              </a:spcAft>
              <a:buClrTx/>
              <a:buSzTx/>
              <a:buFontTx/>
              <a:buNone/>
              <a:tabLst/>
              <a:defRPr/>
            </a:pPr>
            <a:endParaRPr kumimoji="0" lang="en-US" sz="1800" b="0" i="0" u="none" strike="noStrike" kern="120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2" name="Text Placeholder 2"/>
          <p:cNvSpPr txBox="1">
            <a:spLocks/>
          </p:cNvSpPr>
          <p:nvPr/>
        </p:nvSpPr>
        <p:spPr>
          <a:xfrm>
            <a:off x="685801" y="3992481"/>
            <a:ext cx="1990837" cy="242047"/>
          </a:xfrm>
          <a:prstGeom prst="rect">
            <a:avLst/>
          </a:prstGeom>
        </p:spPr>
        <p:txBody>
          <a:bodyPr vert="horz" wrap="none" lIns="0" tIns="0" rIns="0" bIns="0" rtlCol="0" anchor="t">
            <a:noAutofit/>
          </a:bodyPr>
          <a:lstStyle>
            <a:lvl1pPr marL="2101" indent="0" algn="l" defTabSz="605150" rtl="0" eaLnBrk="1" latinLnBrk="0" hangingPunct="1">
              <a:lnSpc>
                <a:spcPct val="110000"/>
              </a:lnSpc>
              <a:spcBef>
                <a:spcPts val="7"/>
              </a:spcBef>
              <a:spcAft>
                <a:spcPct val="0"/>
              </a:spcAft>
              <a:buFontTx/>
              <a:buNone/>
              <a:defRPr sz="1100" b="0" i="0" kern="1200">
                <a:solidFill>
                  <a:schemeClr val="bg2"/>
                </a:solidFill>
                <a:latin typeface="+mj-lt"/>
                <a:ea typeface="+mn-ea"/>
                <a:cs typeface="+mn-cs"/>
              </a:defRPr>
            </a:lvl1pPr>
            <a:lvl2pPr marL="0" indent="0" algn="l" defTabSz="605150" rtl="0" eaLnBrk="1" latinLnBrk="0" hangingPunct="1">
              <a:lnSpc>
                <a:spcPct val="110000"/>
              </a:lnSpc>
              <a:spcBef>
                <a:spcPts val="397"/>
              </a:spcBef>
              <a:spcAft>
                <a:spcPct val="0"/>
              </a:spcAft>
              <a:buClr>
                <a:schemeClr val="bg2"/>
              </a:buClr>
              <a:buSzPct val="100000"/>
              <a:buFontTx/>
              <a:buNone/>
              <a:defRPr sz="927" b="0" i="0" kern="1200">
                <a:solidFill>
                  <a:schemeClr val="bg2"/>
                </a:solidFill>
                <a:latin typeface="Arial"/>
                <a:ea typeface="+mn-ea"/>
                <a:cs typeface="+mn-cs"/>
              </a:defRPr>
            </a:lvl2pPr>
            <a:lvl3pPr marL="139184" indent="0" algn="l" defTabSz="605150" rtl="0" eaLnBrk="1" latinLnBrk="0" hangingPunct="1">
              <a:lnSpc>
                <a:spcPct val="110000"/>
              </a:lnSpc>
              <a:spcBef>
                <a:spcPts val="199"/>
              </a:spcBef>
              <a:spcAft>
                <a:spcPct val="0"/>
              </a:spcAft>
              <a:buClr>
                <a:schemeClr val="tx2"/>
              </a:buClr>
              <a:buSzPct val="92000"/>
              <a:buFontTx/>
              <a:buNone/>
              <a:defRPr sz="927" b="0" i="0" kern="1200">
                <a:solidFill>
                  <a:schemeClr val="bg2"/>
                </a:solidFill>
                <a:latin typeface="Arial"/>
                <a:ea typeface="+mn-ea"/>
                <a:cs typeface="+mn-cs"/>
              </a:defRPr>
            </a:lvl3pPr>
            <a:lvl4pPr marL="278369" indent="0" algn="l" defTabSz="605150" rtl="0" eaLnBrk="1" latinLnBrk="0" hangingPunct="1">
              <a:lnSpc>
                <a:spcPct val="110000"/>
              </a:lnSpc>
              <a:spcBef>
                <a:spcPts val="66"/>
              </a:spcBef>
              <a:spcAft>
                <a:spcPct val="0"/>
              </a:spcAft>
              <a:buClr>
                <a:schemeClr val="tx2"/>
              </a:buClr>
              <a:buSzPct val="100000"/>
              <a:buFontTx/>
              <a:buNone/>
              <a:defRPr sz="927" b="0" i="0" kern="1200">
                <a:solidFill>
                  <a:schemeClr val="bg2"/>
                </a:solidFill>
                <a:latin typeface="Arial"/>
                <a:ea typeface="+mn-ea"/>
                <a:cs typeface="+mn-cs"/>
              </a:defRPr>
            </a:lvl4pPr>
            <a:lvl5pPr marL="429656" indent="0" algn="l" defTabSz="605150" rtl="0" eaLnBrk="1" latinLnBrk="0" hangingPunct="1">
              <a:lnSpc>
                <a:spcPct val="110000"/>
              </a:lnSpc>
              <a:spcBef>
                <a:spcPts val="0"/>
              </a:spcBef>
              <a:spcAft>
                <a:spcPct val="0"/>
              </a:spcAft>
              <a:buClr>
                <a:schemeClr val="tx2"/>
              </a:buClr>
              <a:buSzPct val="100000"/>
              <a:buFontTx/>
              <a:buNone/>
              <a:defRPr sz="927" b="0" i="0" kern="1200">
                <a:solidFill>
                  <a:schemeClr val="bg2"/>
                </a:solidFill>
                <a:latin typeface="Arial"/>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pPr marL="2101" marR="0" lvl="0" indent="0" algn="l" defTabSz="605150" rtl="0" eaLnBrk="1" fontAlgn="auto" latinLnBrk="0" hangingPunct="1">
              <a:lnSpc>
                <a:spcPct val="110000"/>
              </a:lnSpc>
              <a:spcBef>
                <a:spcPts val="7"/>
              </a:spcBef>
              <a:spcAft>
                <a:spcPct val="0"/>
              </a:spcAft>
              <a:buClrTx/>
              <a:buSzTx/>
              <a:buFontTx/>
              <a:buNone/>
              <a:tabLst/>
              <a:defRPr/>
            </a:pPr>
            <a:r>
              <a:rPr lang="en-GB" sz="1200" dirty="0" smtClean="0">
                <a:solidFill>
                  <a:srgbClr val="6D6E6A"/>
                </a:solidFill>
                <a:latin typeface="AmplitudeTF"/>
                <a:ea typeface="LF_Kai"/>
                <a:cs typeface="Arial" panose="020B0604020202020204" pitchFamily="34" charset="0"/>
              </a:rPr>
              <a:t>September 23</a:t>
            </a:r>
            <a:r>
              <a:rPr lang="en-GB" sz="1200" baseline="30000" dirty="0" smtClean="0">
                <a:solidFill>
                  <a:srgbClr val="6D6E6A"/>
                </a:solidFill>
                <a:latin typeface="AmplitudeTF"/>
                <a:ea typeface="LF_Kai"/>
                <a:cs typeface="Arial" panose="020B0604020202020204" pitchFamily="34" charset="0"/>
              </a:rPr>
              <a:t>rd</a:t>
            </a:r>
            <a:r>
              <a:rPr kumimoji="0" lang="en-GB" sz="1200" b="0" i="0" u="none" strike="noStrike" kern="1200" cap="none" spc="0" normalizeH="0" baseline="0" noProof="0" dirty="0" smtClean="0">
                <a:ln>
                  <a:noFill/>
                </a:ln>
                <a:solidFill>
                  <a:srgbClr val="6D6E6A"/>
                </a:solidFill>
                <a:effectLst/>
                <a:uLnTx/>
                <a:uFillTx/>
                <a:latin typeface="AmplitudeTF"/>
                <a:ea typeface="LF_Kai"/>
                <a:cs typeface="Arial" panose="020B0604020202020204" pitchFamily="34" charset="0"/>
              </a:rPr>
              <a:t>, 2020</a:t>
            </a:r>
            <a:endParaRPr kumimoji="0" lang="en-GB" sz="1200" b="0" i="0" u="none" strike="noStrike" kern="120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Tree>
    <p:extLst>
      <p:ext uri="{BB962C8B-B14F-4D97-AF65-F5344CB8AC3E}">
        <p14:creationId xmlns:p14="http://schemas.microsoft.com/office/powerpoint/2010/main" val="275527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AC119DC-C0D7-4281-9887-C1AB4EA2716E}"/>
              </a:ext>
            </a:extLst>
          </p:cNvPr>
          <p:cNvGrpSpPr/>
          <p:nvPr/>
        </p:nvGrpSpPr>
        <p:grpSpPr>
          <a:xfrm>
            <a:off x="2464216" y="1465246"/>
            <a:ext cx="2519682" cy="2762047"/>
            <a:chOff x="9579430" y="2412713"/>
            <a:chExt cx="774245" cy="745496"/>
          </a:xfrm>
          <a:solidFill>
            <a:srgbClr val="FFFFFF">
              <a:lumMod val="95000"/>
            </a:srgbClr>
          </a:solidFill>
        </p:grpSpPr>
        <p:sp>
          <p:nvSpPr>
            <p:cNvPr id="3" name="Freeform 19">
              <a:extLst>
                <a:ext uri="{FF2B5EF4-FFF2-40B4-BE49-F238E27FC236}">
                  <a16:creationId xmlns="" xmlns:a16="http://schemas.microsoft.com/office/drawing/2014/main" id="{F9B9D972-7376-470C-8710-6514D1218CE6}"/>
                </a:ext>
              </a:extLst>
            </p:cNvPr>
            <p:cNvSpPr>
              <a:spLocks noEditPoints="1"/>
            </p:cNvSpPr>
            <p:nvPr/>
          </p:nvSpPr>
          <p:spPr bwMode="auto">
            <a:xfrm>
              <a:off x="9579430" y="2412713"/>
              <a:ext cx="572514" cy="520880"/>
            </a:xfrm>
            <a:custGeom>
              <a:avLst/>
              <a:gdLst>
                <a:gd name="T0" fmla="*/ 1818 w 3914"/>
                <a:gd name="T1" fmla="*/ 2423 h 3561"/>
                <a:gd name="T2" fmla="*/ 1724 w 3914"/>
                <a:gd name="T3" fmla="*/ 2576 h 3561"/>
                <a:gd name="T4" fmla="*/ 1767 w 3914"/>
                <a:gd name="T5" fmla="*/ 2753 h 3561"/>
                <a:gd name="T6" fmla="*/ 1919 w 3914"/>
                <a:gd name="T7" fmla="*/ 2847 h 3561"/>
                <a:gd name="T8" fmla="*/ 2097 w 3914"/>
                <a:gd name="T9" fmla="*/ 2804 h 3561"/>
                <a:gd name="T10" fmla="*/ 2191 w 3914"/>
                <a:gd name="T11" fmla="*/ 2652 h 3561"/>
                <a:gd name="T12" fmla="*/ 2148 w 3914"/>
                <a:gd name="T13" fmla="*/ 2474 h 3561"/>
                <a:gd name="T14" fmla="*/ 1996 w 3914"/>
                <a:gd name="T15" fmla="*/ 2380 h 3561"/>
                <a:gd name="T16" fmla="*/ 1841 w 3914"/>
                <a:gd name="T17" fmla="*/ 991 h 3561"/>
                <a:gd name="T18" fmla="*/ 1731 w 3914"/>
                <a:gd name="T19" fmla="*/ 1149 h 3561"/>
                <a:gd name="T20" fmla="*/ 1758 w 3914"/>
                <a:gd name="T21" fmla="*/ 2055 h 3561"/>
                <a:gd name="T22" fmla="*/ 1916 w 3914"/>
                <a:gd name="T23" fmla="*/ 2166 h 3561"/>
                <a:gd name="T24" fmla="*/ 2106 w 3914"/>
                <a:gd name="T25" fmla="*/ 2115 h 3561"/>
                <a:gd name="T26" fmla="*/ 2188 w 3914"/>
                <a:gd name="T27" fmla="*/ 1939 h 3561"/>
                <a:gd name="T28" fmla="*/ 2134 w 3914"/>
                <a:gd name="T29" fmla="*/ 1042 h 3561"/>
                <a:gd name="T30" fmla="*/ 1958 w 3914"/>
                <a:gd name="T31" fmla="*/ 960 h 3561"/>
                <a:gd name="T32" fmla="*/ 2144 w 3914"/>
                <a:gd name="T33" fmla="*/ 365 h 3561"/>
                <a:gd name="T34" fmla="*/ 3554 w 3914"/>
                <a:gd name="T35" fmla="*/ 2708 h 3561"/>
                <a:gd name="T36" fmla="*/ 3601 w 3914"/>
                <a:gd name="T37" fmla="*/ 2943 h 3561"/>
                <a:gd name="T38" fmla="*/ 3493 w 3914"/>
                <a:gd name="T39" fmla="*/ 3160 h 3561"/>
                <a:gd name="T40" fmla="*/ 3280 w 3914"/>
                <a:gd name="T41" fmla="*/ 3265 h 3561"/>
                <a:gd name="T42" fmla="*/ 541 w 3914"/>
                <a:gd name="T43" fmla="*/ 3240 h 3561"/>
                <a:gd name="T44" fmla="*/ 361 w 3914"/>
                <a:gd name="T45" fmla="*/ 3081 h 3561"/>
                <a:gd name="T46" fmla="*/ 315 w 3914"/>
                <a:gd name="T47" fmla="*/ 2847 h 3561"/>
                <a:gd name="T48" fmla="*/ 1662 w 3914"/>
                <a:gd name="T49" fmla="*/ 460 h 3561"/>
                <a:gd name="T50" fmla="*/ 1859 w 3914"/>
                <a:gd name="T51" fmla="*/ 328 h 3561"/>
                <a:gd name="T52" fmla="*/ 1851 w 3914"/>
                <a:gd name="T53" fmla="*/ 195 h 3561"/>
                <a:gd name="T54" fmla="*/ 1629 w 3914"/>
                <a:gd name="T55" fmla="*/ 323 h 3561"/>
                <a:gd name="T56" fmla="*/ 202 w 3914"/>
                <a:gd name="T57" fmla="*/ 2796 h 3561"/>
                <a:gd name="T58" fmla="*/ 202 w 3914"/>
                <a:gd name="T59" fmla="*/ 3053 h 3561"/>
                <a:gd name="T60" fmla="*/ 347 w 3914"/>
                <a:gd name="T61" fmla="*/ 3273 h 3561"/>
                <a:gd name="T62" fmla="*/ 583 w 3914"/>
                <a:gd name="T63" fmla="*/ 3375 h 3561"/>
                <a:gd name="T64" fmla="*/ 3434 w 3914"/>
                <a:gd name="T65" fmla="*/ 3352 h 3561"/>
                <a:gd name="T66" fmla="*/ 3640 w 3914"/>
                <a:gd name="T67" fmla="*/ 3197 h 3561"/>
                <a:gd name="T68" fmla="*/ 3730 w 3914"/>
                <a:gd name="T69" fmla="*/ 2950 h 3561"/>
                <a:gd name="T70" fmla="*/ 3670 w 3914"/>
                <a:gd name="T71" fmla="*/ 2698 h 3561"/>
                <a:gd name="T72" fmla="*/ 2207 w 3914"/>
                <a:gd name="T73" fmla="*/ 257 h 3561"/>
                <a:gd name="T74" fmla="*/ 1958 w 3914"/>
                <a:gd name="T75" fmla="*/ 183 h 3561"/>
                <a:gd name="T76" fmla="*/ 2195 w 3914"/>
                <a:gd name="T77" fmla="*/ 45 h 3561"/>
                <a:gd name="T78" fmla="*/ 2437 w 3914"/>
                <a:gd name="T79" fmla="*/ 218 h 3561"/>
                <a:gd name="T80" fmla="*/ 3884 w 3914"/>
                <a:gd name="T81" fmla="*/ 2730 h 3561"/>
                <a:gd name="T82" fmla="*/ 3901 w 3914"/>
                <a:gd name="T83" fmla="*/ 3055 h 3561"/>
                <a:gd name="T84" fmla="*/ 3758 w 3914"/>
                <a:gd name="T85" fmla="*/ 3343 h 3561"/>
                <a:gd name="T86" fmla="*/ 3516 w 3914"/>
                <a:gd name="T87" fmla="*/ 3516 h 3561"/>
                <a:gd name="T88" fmla="*/ 638 w 3914"/>
                <a:gd name="T89" fmla="*/ 3561 h 3561"/>
                <a:gd name="T90" fmla="*/ 344 w 3914"/>
                <a:gd name="T91" fmla="*/ 3491 h 3561"/>
                <a:gd name="T92" fmla="*/ 120 w 3914"/>
                <a:gd name="T93" fmla="*/ 3296 h 3561"/>
                <a:gd name="T94" fmla="*/ 4 w 3914"/>
                <a:gd name="T95" fmla="*/ 2990 h 3561"/>
                <a:gd name="T96" fmla="*/ 56 w 3914"/>
                <a:gd name="T97" fmla="*/ 2667 h 3561"/>
                <a:gd name="T98" fmla="*/ 1520 w 3914"/>
                <a:gd name="T99" fmla="*/ 174 h 3561"/>
                <a:gd name="T100" fmla="*/ 1776 w 3914"/>
                <a:gd name="T101" fmla="*/ 26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4" h="3561">
                  <a:moveTo>
                    <a:pt x="1958" y="2377"/>
                  </a:moveTo>
                  <a:lnTo>
                    <a:pt x="1919" y="2380"/>
                  </a:lnTo>
                  <a:lnTo>
                    <a:pt x="1883" y="2389"/>
                  </a:lnTo>
                  <a:lnTo>
                    <a:pt x="1849" y="2404"/>
                  </a:lnTo>
                  <a:lnTo>
                    <a:pt x="1818" y="2423"/>
                  </a:lnTo>
                  <a:lnTo>
                    <a:pt x="1790" y="2446"/>
                  </a:lnTo>
                  <a:lnTo>
                    <a:pt x="1767" y="2474"/>
                  </a:lnTo>
                  <a:lnTo>
                    <a:pt x="1748" y="2505"/>
                  </a:lnTo>
                  <a:lnTo>
                    <a:pt x="1733" y="2539"/>
                  </a:lnTo>
                  <a:lnTo>
                    <a:pt x="1724" y="2576"/>
                  </a:lnTo>
                  <a:lnTo>
                    <a:pt x="1722" y="2614"/>
                  </a:lnTo>
                  <a:lnTo>
                    <a:pt x="1724" y="2652"/>
                  </a:lnTo>
                  <a:lnTo>
                    <a:pt x="1733" y="2689"/>
                  </a:lnTo>
                  <a:lnTo>
                    <a:pt x="1748" y="2722"/>
                  </a:lnTo>
                  <a:lnTo>
                    <a:pt x="1767" y="2753"/>
                  </a:lnTo>
                  <a:lnTo>
                    <a:pt x="1790" y="2780"/>
                  </a:lnTo>
                  <a:lnTo>
                    <a:pt x="1818" y="2804"/>
                  </a:lnTo>
                  <a:lnTo>
                    <a:pt x="1849" y="2824"/>
                  </a:lnTo>
                  <a:lnTo>
                    <a:pt x="1883" y="2838"/>
                  </a:lnTo>
                  <a:lnTo>
                    <a:pt x="1919" y="2847"/>
                  </a:lnTo>
                  <a:lnTo>
                    <a:pt x="1958" y="2850"/>
                  </a:lnTo>
                  <a:lnTo>
                    <a:pt x="1996" y="2847"/>
                  </a:lnTo>
                  <a:lnTo>
                    <a:pt x="2031" y="2838"/>
                  </a:lnTo>
                  <a:lnTo>
                    <a:pt x="2066" y="2824"/>
                  </a:lnTo>
                  <a:lnTo>
                    <a:pt x="2097" y="2804"/>
                  </a:lnTo>
                  <a:lnTo>
                    <a:pt x="2124" y="2780"/>
                  </a:lnTo>
                  <a:lnTo>
                    <a:pt x="2148" y="2753"/>
                  </a:lnTo>
                  <a:lnTo>
                    <a:pt x="2167" y="2722"/>
                  </a:lnTo>
                  <a:lnTo>
                    <a:pt x="2181" y="2689"/>
                  </a:lnTo>
                  <a:lnTo>
                    <a:pt x="2191" y="2652"/>
                  </a:lnTo>
                  <a:lnTo>
                    <a:pt x="2194" y="2614"/>
                  </a:lnTo>
                  <a:lnTo>
                    <a:pt x="2191" y="2576"/>
                  </a:lnTo>
                  <a:lnTo>
                    <a:pt x="2181" y="2539"/>
                  </a:lnTo>
                  <a:lnTo>
                    <a:pt x="2167" y="2505"/>
                  </a:lnTo>
                  <a:lnTo>
                    <a:pt x="2148" y="2474"/>
                  </a:lnTo>
                  <a:lnTo>
                    <a:pt x="2124" y="2446"/>
                  </a:lnTo>
                  <a:lnTo>
                    <a:pt x="2097" y="2423"/>
                  </a:lnTo>
                  <a:lnTo>
                    <a:pt x="2066" y="2404"/>
                  </a:lnTo>
                  <a:lnTo>
                    <a:pt x="2031" y="2389"/>
                  </a:lnTo>
                  <a:lnTo>
                    <a:pt x="1996" y="2380"/>
                  </a:lnTo>
                  <a:lnTo>
                    <a:pt x="1958" y="2377"/>
                  </a:lnTo>
                  <a:close/>
                  <a:moveTo>
                    <a:pt x="1958" y="960"/>
                  </a:moveTo>
                  <a:lnTo>
                    <a:pt x="1916" y="964"/>
                  </a:lnTo>
                  <a:lnTo>
                    <a:pt x="1877" y="974"/>
                  </a:lnTo>
                  <a:lnTo>
                    <a:pt x="1841" y="991"/>
                  </a:lnTo>
                  <a:lnTo>
                    <a:pt x="1809" y="1014"/>
                  </a:lnTo>
                  <a:lnTo>
                    <a:pt x="1781" y="1042"/>
                  </a:lnTo>
                  <a:lnTo>
                    <a:pt x="1758" y="1074"/>
                  </a:lnTo>
                  <a:lnTo>
                    <a:pt x="1742" y="1110"/>
                  </a:lnTo>
                  <a:lnTo>
                    <a:pt x="1731" y="1149"/>
                  </a:lnTo>
                  <a:lnTo>
                    <a:pt x="1727" y="1191"/>
                  </a:lnTo>
                  <a:lnTo>
                    <a:pt x="1727" y="1939"/>
                  </a:lnTo>
                  <a:lnTo>
                    <a:pt x="1731" y="1981"/>
                  </a:lnTo>
                  <a:lnTo>
                    <a:pt x="1742" y="2020"/>
                  </a:lnTo>
                  <a:lnTo>
                    <a:pt x="1758" y="2055"/>
                  </a:lnTo>
                  <a:lnTo>
                    <a:pt x="1781" y="2088"/>
                  </a:lnTo>
                  <a:lnTo>
                    <a:pt x="1809" y="2115"/>
                  </a:lnTo>
                  <a:lnTo>
                    <a:pt x="1841" y="2139"/>
                  </a:lnTo>
                  <a:lnTo>
                    <a:pt x="1877" y="2155"/>
                  </a:lnTo>
                  <a:lnTo>
                    <a:pt x="1916" y="2166"/>
                  </a:lnTo>
                  <a:lnTo>
                    <a:pt x="1958" y="2169"/>
                  </a:lnTo>
                  <a:lnTo>
                    <a:pt x="1999" y="2166"/>
                  </a:lnTo>
                  <a:lnTo>
                    <a:pt x="2037" y="2155"/>
                  </a:lnTo>
                  <a:lnTo>
                    <a:pt x="2074" y="2139"/>
                  </a:lnTo>
                  <a:lnTo>
                    <a:pt x="2106" y="2115"/>
                  </a:lnTo>
                  <a:lnTo>
                    <a:pt x="2134" y="2088"/>
                  </a:lnTo>
                  <a:lnTo>
                    <a:pt x="2156" y="2055"/>
                  </a:lnTo>
                  <a:lnTo>
                    <a:pt x="2174" y="2020"/>
                  </a:lnTo>
                  <a:lnTo>
                    <a:pt x="2185" y="1981"/>
                  </a:lnTo>
                  <a:lnTo>
                    <a:pt x="2188" y="1939"/>
                  </a:lnTo>
                  <a:lnTo>
                    <a:pt x="2188" y="1191"/>
                  </a:lnTo>
                  <a:lnTo>
                    <a:pt x="2185" y="1149"/>
                  </a:lnTo>
                  <a:lnTo>
                    <a:pt x="2174" y="1110"/>
                  </a:lnTo>
                  <a:lnTo>
                    <a:pt x="2156" y="1074"/>
                  </a:lnTo>
                  <a:lnTo>
                    <a:pt x="2134" y="1042"/>
                  </a:lnTo>
                  <a:lnTo>
                    <a:pt x="2106" y="1014"/>
                  </a:lnTo>
                  <a:lnTo>
                    <a:pt x="2074" y="991"/>
                  </a:lnTo>
                  <a:lnTo>
                    <a:pt x="2037" y="974"/>
                  </a:lnTo>
                  <a:lnTo>
                    <a:pt x="1999" y="964"/>
                  </a:lnTo>
                  <a:lnTo>
                    <a:pt x="1958" y="960"/>
                  </a:lnTo>
                  <a:close/>
                  <a:moveTo>
                    <a:pt x="1958" y="315"/>
                  </a:moveTo>
                  <a:lnTo>
                    <a:pt x="2008" y="319"/>
                  </a:lnTo>
                  <a:lnTo>
                    <a:pt x="2055" y="328"/>
                  </a:lnTo>
                  <a:lnTo>
                    <a:pt x="2101" y="343"/>
                  </a:lnTo>
                  <a:lnTo>
                    <a:pt x="2144" y="365"/>
                  </a:lnTo>
                  <a:lnTo>
                    <a:pt x="2185" y="391"/>
                  </a:lnTo>
                  <a:lnTo>
                    <a:pt x="2220" y="423"/>
                  </a:lnTo>
                  <a:lnTo>
                    <a:pt x="2252" y="460"/>
                  </a:lnTo>
                  <a:lnTo>
                    <a:pt x="2281" y="501"/>
                  </a:lnTo>
                  <a:lnTo>
                    <a:pt x="3554" y="2708"/>
                  </a:lnTo>
                  <a:lnTo>
                    <a:pt x="3575" y="2753"/>
                  </a:lnTo>
                  <a:lnTo>
                    <a:pt x="3592" y="2799"/>
                  </a:lnTo>
                  <a:lnTo>
                    <a:pt x="3601" y="2847"/>
                  </a:lnTo>
                  <a:lnTo>
                    <a:pt x="3603" y="2894"/>
                  </a:lnTo>
                  <a:lnTo>
                    <a:pt x="3601" y="2943"/>
                  </a:lnTo>
                  <a:lnTo>
                    <a:pt x="3592" y="2990"/>
                  </a:lnTo>
                  <a:lnTo>
                    <a:pt x="3576" y="3037"/>
                  </a:lnTo>
                  <a:lnTo>
                    <a:pt x="3554" y="3081"/>
                  </a:lnTo>
                  <a:lnTo>
                    <a:pt x="3526" y="3122"/>
                  </a:lnTo>
                  <a:lnTo>
                    <a:pt x="3493" y="3160"/>
                  </a:lnTo>
                  <a:lnTo>
                    <a:pt x="3457" y="3191"/>
                  </a:lnTo>
                  <a:lnTo>
                    <a:pt x="3417" y="3219"/>
                  </a:lnTo>
                  <a:lnTo>
                    <a:pt x="3374" y="3240"/>
                  </a:lnTo>
                  <a:lnTo>
                    <a:pt x="3328" y="3255"/>
                  </a:lnTo>
                  <a:lnTo>
                    <a:pt x="3280" y="3265"/>
                  </a:lnTo>
                  <a:lnTo>
                    <a:pt x="3231" y="3268"/>
                  </a:lnTo>
                  <a:lnTo>
                    <a:pt x="685" y="3268"/>
                  </a:lnTo>
                  <a:lnTo>
                    <a:pt x="635" y="3265"/>
                  </a:lnTo>
                  <a:lnTo>
                    <a:pt x="587" y="3255"/>
                  </a:lnTo>
                  <a:lnTo>
                    <a:pt x="541" y="3240"/>
                  </a:lnTo>
                  <a:lnTo>
                    <a:pt x="497" y="3219"/>
                  </a:lnTo>
                  <a:lnTo>
                    <a:pt x="458" y="3191"/>
                  </a:lnTo>
                  <a:lnTo>
                    <a:pt x="421" y="3160"/>
                  </a:lnTo>
                  <a:lnTo>
                    <a:pt x="389" y="3122"/>
                  </a:lnTo>
                  <a:lnTo>
                    <a:pt x="361" y="3081"/>
                  </a:lnTo>
                  <a:lnTo>
                    <a:pt x="340" y="3037"/>
                  </a:lnTo>
                  <a:lnTo>
                    <a:pt x="324" y="2990"/>
                  </a:lnTo>
                  <a:lnTo>
                    <a:pt x="315" y="2943"/>
                  </a:lnTo>
                  <a:lnTo>
                    <a:pt x="311" y="2894"/>
                  </a:lnTo>
                  <a:lnTo>
                    <a:pt x="315" y="2847"/>
                  </a:lnTo>
                  <a:lnTo>
                    <a:pt x="324" y="2799"/>
                  </a:lnTo>
                  <a:lnTo>
                    <a:pt x="340" y="2753"/>
                  </a:lnTo>
                  <a:lnTo>
                    <a:pt x="361" y="2708"/>
                  </a:lnTo>
                  <a:lnTo>
                    <a:pt x="1635" y="501"/>
                  </a:lnTo>
                  <a:lnTo>
                    <a:pt x="1662" y="460"/>
                  </a:lnTo>
                  <a:lnTo>
                    <a:pt x="1694" y="423"/>
                  </a:lnTo>
                  <a:lnTo>
                    <a:pt x="1731" y="391"/>
                  </a:lnTo>
                  <a:lnTo>
                    <a:pt x="1770" y="365"/>
                  </a:lnTo>
                  <a:lnTo>
                    <a:pt x="1814" y="343"/>
                  </a:lnTo>
                  <a:lnTo>
                    <a:pt x="1859" y="328"/>
                  </a:lnTo>
                  <a:lnTo>
                    <a:pt x="1908" y="319"/>
                  </a:lnTo>
                  <a:lnTo>
                    <a:pt x="1958" y="315"/>
                  </a:lnTo>
                  <a:close/>
                  <a:moveTo>
                    <a:pt x="1958" y="183"/>
                  </a:moveTo>
                  <a:lnTo>
                    <a:pt x="1903" y="185"/>
                  </a:lnTo>
                  <a:lnTo>
                    <a:pt x="1851" y="195"/>
                  </a:lnTo>
                  <a:lnTo>
                    <a:pt x="1801" y="210"/>
                  </a:lnTo>
                  <a:lnTo>
                    <a:pt x="1754" y="231"/>
                  </a:lnTo>
                  <a:lnTo>
                    <a:pt x="1708" y="257"/>
                  </a:lnTo>
                  <a:lnTo>
                    <a:pt x="1667" y="288"/>
                  </a:lnTo>
                  <a:lnTo>
                    <a:pt x="1629" y="323"/>
                  </a:lnTo>
                  <a:lnTo>
                    <a:pt x="1595" y="365"/>
                  </a:lnTo>
                  <a:lnTo>
                    <a:pt x="1565" y="410"/>
                  </a:lnTo>
                  <a:lnTo>
                    <a:pt x="245" y="2698"/>
                  </a:lnTo>
                  <a:lnTo>
                    <a:pt x="221" y="2746"/>
                  </a:lnTo>
                  <a:lnTo>
                    <a:pt x="202" y="2796"/>
                  </a:lnTo>
                  <a:lnTo>
                    <a:pt x="190" y="2847"/>
                  </a:lnTo>
                  <a:lnTo>
                    <a:pt x="184" y="2899"/>
                  </a:lnTo>
                  <a:lnTo>
                    <a:pt x="184" y="2950"/>
                  </a:lnTo>
                  <a:lnTo>
                    <a:pt x="190" y="3002"/>
                  </a:lnTo>
                  <a:lnTo>
                    <a:pt x="202" y="3053"/>
                  </a:lnTo>
                  <a:lnTo>
                    <a:pt x="221" y="3103"/>
                  </a:lnTo>
                  <a:lnTo>
                    <a:pt x="245" y="3152"/>
                  </a:lnTo>
                  <a:lnTo>
                    <a:pt x="274" y="3197"/>
                  </a:lnTo>
                  <a:lnTo>
                    <a:pt x="309" y="3238"/>
                  </a:lnTo>
                  <a:lnTo>
                    <a:pt x="347" y="3273"/>
                  </a:lnTo>
                  <a:lnTo>
                    <a:pt x="388" y="3304"/>
                  </a:lnTo>
                  <a:lnTo>
                    <a:pt x="433" y="3330"/>
                  </a:lnTo>
                  <a:lnTo>
                    <a:pt x="481" y="3352"/>
                  </a:lnTo>
                  <a:lnTo>
                    <a:pt x="531" y="3366"/>
                  </a:lnTo>
                  <a:lnTo>
                    <a:pt x="583" y="3375"/>
                  </a:lnTo>
                  <a:lnTo>
                    <a:pt x="638" y="3378"/>
                  </a:lnTo>
                  <a:lnTo>
                    <a:pt x="3278" y="3378"/>
                  </a:lnTo>
                  <a:lnTo>
                    <a:pt x="3331" y="3375"/>
                  </a:lnTo>
                  <a:lnTo>
                    <a:pt x="3384" y="3366"/>
                  </a:lnTo>
                  <a:lnTo>
                    <a:pt x="3434" y="3352"/>
                  </a:lnTo>
                  <a:lnTo>
                    <a:pt x="3482" y="3330"/>
                  </a:lnTo>
                  <a:lnTo>
                    <a:pt x="3526" y="3304"/>
                  </a:lnTo>
                  <a:lnTo>
                    <a:pt x="3569" y="3273"/>
                  </a:lnTo>
                  <a:lnTo>
                    <a:pt x="3607" y="3238"/>
                  </a:lnTo>
                  <a:lnTo>
                    <a:pt x="3640" y="3197"/>
                  </a:lnTo>
                  <a:lnTo>
                    <a:pt x="3670" y="3152"/>
                  </a:lnTo>
                  <a:lnTo>
                    <a:pt x="3695" y="3103"/>
                  </a:lnTo>
                  <a:lnTo>
                    <a:pt x="3713" y="3053"/>
                  </a:lnTo>
                  <a:lnTo>
                    <a:pt x="3724" y="3002"/>
                  </a:lnTo>
                  <a:lnTo>
                    <a:pt x="3730" y="2950"/>
                  </a:lnTo>
                  <a:lnTo>
                    <a:pt x="3730" y="2899"/>
                  </a:lnTo>
                  <a:lnTo>
                    <a:pt x="3724" y="2847"/>
                  </a:lnTo>
                  <a:lnTo>
                    <a:pt x="3713" y="2796"/>
                  </a:lnTo>
                  <a:lnTo>
                    <a:pt x="3695" y="2746"/>
                  </a:lnTo>
                  <a:lnTo>
                    <a:pt x="3670" y="2698"/>
                  </a:lnTo>
                  <a:lnTo>
                    <a:pt x="2350" y="410"/>
                  </a:lnTo>
                  <a:lnTo>
                    <a:pt x="2320" y="365"/>
                  </a:lnTo>
                  <a:lnTo>
                    <a:pt x="2287" y="323"/>
                  </a:lnTo>
                  <a:lnTo>
                    <a:pt x="2249" y="288"/>
                  </a:lnTo>
                  <a:lnTo>
                    <a:pt x="2207" y="257"/>
                  </a:lnTo>
                  <a:lnTo>
                    <a:pt x="2162" y="231"/>
                  </a:lnTo>
                  <a:lnTo>
                    <a:pt x="2113" y="210"/>
                  </a:lnTo>
                  <a:lnTo>
                    <a:pt x="2063" y="195"/>
                  </a:lnTo>
                  <a:lnTo>
                    <a:pt x="2011" y="185"/>
                  </a:lnTo>
                  <a:lnTo>
                    <a:pt x="1958" y="183"/>
                  </a:lnTo>
                  <a:close/>
                  <a:moveTo>
                    <a:pt x="1958" y="0"/>
                  </a:moveTo>
                  <a:lnTo>
                    <a:pt x="2020" y="3"/>
                  </a:lnTo>
                  <a:lnTo>
                    <a:pt x="2080" y="12"/>
                  </a:lnTo>
                  <a:lnTo>
                    <a:pt x="2139" y="26"/>
                  </a:lnTo>
                  <a:lnTo>
                    <a:pt x="2195" y="45"/>
                  </a:lnTo>
                  <a:lnTo>
                    <a:pt x="2250" y="70"/>
                  </a:lnTo>
                  <a:lnTo>
                    <a:pt x="2301" y="100"/>
                  </a:lnTo>
                  <a:lnTo>
                    <a:pt x="2350" y="134"/>
                  </a:lnTo>
                  <a:lnTo>
                    <a:pt x="2396" y="174"/>
                  </a:lnTo>
                  <a:lnTo>
                    <a:pt x="2437" y="218"/>
                  </a:lnTo>
                  <a:lnTo>
                    <a:pt x="2474" y="266"/>
                  </a:lnTo>
                  <a:lnTo>
                    <a:pt x="2509" y="319"/>
                  </a:lnTo>
                  <a:lnTo>
                    <a:pt x="3829" y="2607"/>
                  </a:lnTo>
                  <a:lnTo>
                    <a:pt x="3860" y="2667"/>
                  </a:lnTo>
                  <a:lnTo>
                    <a:pt x="3884" y="2730"/>
                  </a:lnTo>
                  <a:lnTo>
                    <a:pt x="3901" y="2794"/>
                  </a:lnTo>
                  <a:lnTo>
                    <a:pt x="3911" y="2859"/>
                  </a:lnTo>
                  <a:lnTo>
                    <a:pt x="3914" y="2925"/>
                  </a:lnTo>
                  <a:lnTo>
                    <a:pt x="3911" y="2990"/>
                  </a:lnTo>
                  <a:lnTo>
                    <a:pt x="3901" y="3055"/>
                  </a:lnTo>
                  <a:lnTo>
                    <a:pt x="3884" y="3119"/>
                  </a:lnTo>
                  <a:lnTo>
                    <a:pt x="3860" y="3182"/>
                  </a:lnTo>
                  <a:lnTo>
                    <a:pt x="3829" y="3243"/>
                  </a:lnTo>
                  <a:lnTo>
                    <a:pt x="3795" y="3296"/>
                  </a:lnTo>
                  <a:lnTo>
                    <a:pt x="3758" y="3343"/>
                  </a:lnTo>
                  <a:lnTo>
                    <a:pt x="3715" y="3387"/>
                  </a:lnTo>
                  <a:lnTo>
                    <a:pt x="3670" y="3426"/>
                  </a:lnTo>
                  <a:lnTo>
                    <a:pt x="3621" y="3461"/>
                  </a:lnTo>
                  <a:lnTo>
                    <a:pt x="3570" y="3491"/>
                  </a:lnTo>
                  <a:lnTo>
                    <a:pt x="3516" y="3516"/>
                  </a:lnTo>
                  <a:lnTo>
                    <a:pt x="3459" y="3536"/>
                  </a:lnTo>
                  <a:lnTo>
                    <a:pt x="3400" y="3550"/>
                  </a:lnTo>
                  <a:lnTo>
                    <a:pt x="3340" y="3558"/>
                  </a:lnTo>
                  <a:lnTo>
                    <a:pt x="3278" y="3561"/>
                  </a:lnTo>
                  <a:lnTo>
                    <a:pt x="638" y="3561"/>
                  </a:lnTo>
                  <a:lnTo>
                    <a:pt x="575" y="3558"/>
                  </a:lnTo>
                  <a:lnTo>
                    <a:pt x="514" y="3550"/>
                  </a:lnTo>
                  <a:lnTo>
                    <a:pt x="456" y="3536"/>
                  </a:lnTo>
                  <a:lnTo>
                    <a:pt x="399" y="3516"/>
                  </a:lnTo>
                  <a:lnTo>
                    <a:pt x="344" y="3491"/>
                  </a:lnTo>
                  <a:lnTo>
                    <a:pt x="293" y="3461"/>
                  </a:lnTo>
                  <a:lnTo>
                    <a:pt x="245" y="3426"/>
                  </a:lnTo>
                  <a:lnTo>
                    <a:pt x="199" y="3387"/>
                  </a:lnTo>
                  <a:lnTo>
                    <a:pt x="158" y="3343"/>
                  </a:lnTo>
                  <a:lnTo>
                    <a:pt x="120" y="3296"/>
                  </a:lnTo>
                  <a:lnTo>
                    <a:pt x="87" y="3243"/>
                  </a:lnTo>
                  <a:lnTo>
                    <a:pt x="56" y="3182"/>
                  </a:lnTo>
                  <a:lnTo>
                    <a:pt x="31" y="3119"/>
                  </a:lnTo>
                  <a:lnTo>
                    <a:pt x="14" y="3056"/>
                  </a:lnTo>
                  <a:lnTo>
                    <a:pt x="4" y="2990"/>
                  </a:lnTo>
                  <a:lnTo>
                    <a:pt x="0" y="2925"/>
                  </a:lnTo>
                  <a:lnTo>
                    <a:pt x="4" y="2859"/>
                  </a:lnTo>
                  <a:lnTo>
                    <a:pt x="14" y="2794"/>
                  </a:lnTo>
                  <a:lnTo>
                    <a:pt x="31" y="2730"/>
                  </a:lnTo>
                  <a:lnTo>
                    <a:pt x="56" y="2667"/>
                  </a:lnTo>
                  <a:lnTo>
                    <a:pt x="87" y="2607"/>
                  </a:lnTo>
                  <a:lnTo>
                    <a:pt x="1407" y="319"/>
                  </a:lnTo>
                  <a:lnTo>
                    <a:pt x="1440" y="266"/>
                  </a:lnTo>
                  <a:lnTo>
                    <a:pt x="1478" y="218"/>
                  </a:lnTo>
                  <a:lnTo>
                    <a:pt x="1520" y="174"/>
                  </a:lnTo>
                  <a:lnTo>
                    <a:pt x="1565" y="134"/>
                  </a:lnTo>
                  <a:lnTo>
                    <a:pt x="1614" y="100"/>
                  </a:lnTo>
                  <a:lnTo>
                    <a:pt x="1665" y="70"/>
                  </a:lnTo>
                  <a:lnTo>
                    <a:pt x="1719" y="45"/>
                  </a:lnTo>
                  <a:lnTo>
                    <a:pt x="1776" y="26"/>
                  </a:lnTo>
                  <a:lnTo>
                    <a:pt x="1834" y="12"/>
                  </a:lnTo>
                  <a:lnTo>
                    <a:pt x="1895" y="3"/>
                  </a:lnTo>
                  <a:lnTo>
                    <a:pt x="195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mplitudeTF"/>
                <a:ea typeface="LF_Kai"/>
              </a:endParaRPr>
            </a:p>
          </p:txBody>
        </p:sp>
        <p:sp>
          <p:nvSpPr>
            <p:cNvPr id="4" name="Freeform 24">
              <a:extLst>
                <a:ext uri="{FF2B5EF4-FFF2-40B4-BE49-F238E27FC236}">
                  <a16:creationId xmlns="" xmlns:a16="http://schemas.microsoft.com/office/drawing/2014/main" id="{F308743B-8073-4236-9754-6B8ADBAE9C5C}"/>
                </a:ext>
              </a:extLst>
            </p:cNvPr>
            <p:cNvSpPr>
              <a:spLocks noEditPoints="1"/>
            </p:cNvSpPr>
            <p:nvPr/>
          </p:nvSpPr>
          <p:spPr bwMode="auto">
            <a:xfrm>
              <a:off x="9892037" y="2689355"/>
              <a:ext cx="461638" cy="468854"/>
            </a:xfrm>
            <a:custGeom>
              <a:avLst/>
              <a:gdLst>
                <a:gd name="T0" fmla="*/ 1033 w 3257"/>
                <a:gd name="T1" fmla="*/ 339 h 3125"/>
                <a:gd name="T2" fmla="*/ 773 w 3257"/>
                <a:gd name="T3" fmla="*/ 446 h 3125"/>
                <a:gd name="T4" fmla="*/ 552 w 3257"/>
                <a:gd name="T5" fmla="*/ 629 h 3125"/>
                <a:gd name="T6" fmla="*/ 400 w 3257"/>
                <a:gd name="T7" fmla="*/ 863 h 3125"/>
                <a:gd name="T8" fmla="*/ 329 w 3257"/>
                <a:gd name="T9" fmla="*/ 1122 h 3125"/>
                <a:gd name="T10" fmla="*/ 339 w 3257"/>
                <a:gd name="T11" fmla="*/ 1389 h 3125"/>
                <a:gd name="T12" fmla="*/ 430 w 3257"/>
                <a:gd name="T13" fmla="*/ 1643 h 3125"/>
                <a:gd name="T14" fmla="*/ 601 w 3257"/>
                <a:gd name="T15" fmla="*/ 1868 h 3125"/>
                <a:gd name="T16" fmla="*/ 836 w 3257"/>
                <a:gd name="T17" fmla="*/ 2033 h 3125"/>
                <a:gd name="T18" fmla="*/ 1101 w 3257"/>
                <a:gd name="T19" fmla="*/ 2120 h 3125"/>
                <a:gd name="T20" fmla="*/ 1379 w 3257"/>
                <a:gd name="T21" fmla="*/ 2130 h 3125"/>
                <a:gd name="T22" fmla="*/ 1648 w 3257"/>
                <a:gd name="T23" fmla="*/ 2062 h 3125"/>
                <a:gd name="T24" fmla="*/ 1892 w 3257"/>
                <a:gd name="T25" fmla="*/ 1917 h 3125"/>
                <a:gd name="T26" fmla="*/ 2083 w 3257"/>
                <a:gd name="T27" fmla="*/ 1703 h 3125"/>
                <a:gd name="T28" fmla="*/ 2194 w 3257"/>
                <a:gd name="T29" fmla="*/ 1454 h 3125"/>
                <a:gd name="T30" fmla="*/ 2224 w 3257"/>
                <a:gd name="T31" fmla="*/ 1189 h 3125"/>
                <a:gd name="T32" fmla="*/ 2174 w 3257"/>
                <a:gd name="T33" fmla="*/ 926 h 3125"/>
                <a:gd name="T34" fmla="*/ 2043 w 3257"/>
                <a:gd name="T35" fmla="*/ 684 h 3125"/>
                <a:gd name="T36" fmla="*/ 1835 w 3257"/>
                <a:gd name="T37" fmla="*/ 485 h 3125"/>
                <a:gd name="T38" fmla="*/ 1583 w 3257"/>
                <a:gd name="T39" fmla="*/ 358 h 3125"/>
                <a:gd name="T40" fmla="*/ 1309 w 3257"/>
                <a:gd name="T41" fmla="*/ 310 h 3125"/>
                <a:gd name="T42" fmla="*/ 1437 w 3257"/>
                <a:gd name="T43" fmla="*/ 10 h 3125"/>
                <a:gd name="T44" fmla="*/ 1755 w 3257"/>
                <a:gd name="T45" fmla="*/ 89 h 3125"/>
                <a:gd name="T46" fmla="*/ 2045 w 3257"/>
                <a:gd name="T47" fmla="*/ 248 h 3125"/>
                <a:gd name="T48" fmla="*/ 2287 w 3257"/>
                <a:gd name="T49" fmla="*/ 478 h 3125"/>
                <a:gd name="T50" fmla="*/ 2449 w 3257"/>
                <a:gd name="T51" fmla="*/ 749 h 3125"/>
                <a:gd name="T52" fmla="*/ 2534 w 3257"/>
                <a:gd name="T53" fmla="*/ 1044 h 3125"/>
                <a:gd name="T54" fmla="*/ 2541 w 3257"/>
                <a:gd name="T55" fmla="*/ 1347 h 3125"/>
                <a:gd name="T56" fmla="*/ 2470 w 3257"/>
                <a:gd name="T57" fmla="*/ 1644 h 3125"/>
                <a:gd name="T58" fmla="*/ 2320 w 3257"/>
                <a:gd name="T59" fmla="*/ 1920 h 3125"/>
                <a:gd name="T60" fmla="*/ 2431 w 3257"/>
                <a:gd name="T61" fmla="*/ 1969 h 3125"/>
                <a:gd name="T62" fmla="*/ 3226 w 3257"/>
                <a:gd name="T63" fmla="*/ 2745 h 3125"/>
                <a:gd name="T64" fmla="*/ 3257 w 3257"/>
                <a:gd name="T65" fmla="*/ 2885 h 3125"/>
                <a:gd name="T66" fmla="*/ 3205 w 3257"/>
                <a:gd name="T67" fmla="*/ 3021 h 3125"/>
                <a:gd name="T68" fmla="*/ 3081 w 3257"/>
                <a:gd name="T69" fmla="*/ 3110 h 3125"/>
                <a:gd name="T70" fmla="*/ 2932 w 3257"/>
                <a:gd name="T71" fmla="*/ 3121 h 3125"/>
                <a:gd name="T72" fmla="*/ 2797 w 3257"/>
                <a:gd name="T73" fmla="*/ 3050 h 3125"/>
                <a:gd name="T74" fmla="*/ 2021 w 3257"/>
                <a:gd name="T75" fmla="*/ 2282 h 3125"/>
                <a:gd name="T76" fmla="*/ 1862 w 3257"/>
                <a:gd name="T77" fmla="*/ 2307 h 3125"/>
                <a:gd name="T78" fmla="*/ 1560 w 3257"/>
                <a:gd name="T79" fmla="*/ 2413 h 3125"/>
                <a:gd name="T80" fmla="*/ 1246 w 3257"/>
                <a:gd name="T81" fmla="*/ 2445 h 3125"/>
                <a:gd name="T82" fmla="*/ 932 w 3257"/>
                <a:gd name="T83" fmla="*/ 2401 h 3125"/>
                <a:gd name="T84" fmla="*/ 636 w 3257"/>
                <a:gd name="T85" fmla="*/ 2282 h 3125"/>
                <a:gd name="T86" fmla="*/ 373 w 3257"/>
                <a:gd name="T87" fmla="*/ 2087 h 3125"/>
                <a:gd name="T88" fmla="*/ 165 w 3257"/>
                <a:gd name="T89" fmla="*/ 1826 h 3125"/>
                <a:gd name="T90" fmla="*/ 41 w 3257"/>
                <a:gd name="T91" fmla="*/ 1533 h 3125"/>
                <a:gd name="T92" fmla="*/ 0 w 3257"/>
                <a:gd name="T93" fmla="*/ 1223 h 3125"/>
                <a:gd name="T94" fmla="*/ 41 w 3257"/>
                <a:gd name="T95" fmla="*/ 912 h 3125"/>
                <a:gd name="T96" fmla="*/ 165 w 3257"/>
                <a:gd name="T97" fmla="*/ 618 h 3125"/>
                <a:gd name="T98" fmla="*/ 373 w 3257"/>
                <a:gd name="T99" fmla="*/ 357 h 3125"/>
                <a:gd name="T100" fmla="*/ 645 w 3257"/>
                <a:gd name="T101" fmla="*/ 159 h 3125"/>
                <a:gd name="T102" fmla="*/ 950 w 3257"/>
                <a:gd name="T103" fmla="*/ 40 h 3125"/>
                <a:gd name="T104" fmla="*/ 1274 w 3257"/>
                <a:gd name="T105" fmla="*/ 0 h 3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7" h="3125">
                  <a:moveTo>
                    <a:pt x="1239" y="310"/>
                  </a:moveTo>
                  <a:lnTo>
                    <a:pt x="1170" y="316"/>
                  </a:lnTo>
                  <a:lnTo>
                    <a:pt x="1101" y="325"/>
                  </a:lnTo>
                  <a:lnTo>
                    <a:pt x="1033" y="339"/>
                  </a:lnTo>
                  <a:lnTo>
                    <a:pt x="965" y="358"/>
                  </a:lnTo>
                  <a:lnTo>
                    <a:pt x="900" y="383"/>
                  </a:lnTo>
                  <a:lnTo>
                    <a:pt x="836" y="412"/>
                  </a:lnTo>
                  <a:lnTo>
                    <a:pt x="773" y="446"/>
                  </a:lnTo>
                  <a:lnTo>
                    <a:pt x="714" y="485"/>
                  </a:lnTo>
                  <a:lnTo>
                    <a:pt x="657" y="528"/>
                  </a:lnTo>
                  <a:lnTo>
                    <a:pt x="601" y="576"/>
                  </a:lnTo>
                  <a:lnTo>
                    <a:pt x="552" y="629"/>
                  </a:lnTo>
                  <a:lnTo>
                    <a:pt x="506" y="684"/>
                  </a:lnTo>
                  <a:lnTo>
                    <a:pt x="466" y="741"/>
                  </a:lnTo>
                  <a:lnTo>
                    <a:pt x="430" y="801"/>
                  </a:lnTo>
                  <a:lnTo>
                    <a:pt x="400" y="863"/>
                  </a:lnTo>
                  <a:lnTo>
                    <a:pt x="374" y="926"/>
                  </a:lnTo>
                  <a:lnTo>
                    <a:pt x="354" y="991"/>
                  </a:lnTo>
                  <a:lnTo>
                    <a:pt x="339" y="1056"/>
                  </a:lnTo>
                  <a:lnTo>
                    <a:pt x="329" y="1122"/>
                  </a:lnTo>
                  <a:lnTo>
                    <a:pt x="325" y="1189"/>
                  </a:lnTo>
                  <a:lnTo>
                    <a:pt x="325" y="1255"/>
                  </a:lnTo>
                  <a:lnTo>
                    <a:pt x="329" y="1322"/>
                  </a:lnTo>
                  <a:lnTo>
                    <a:pt x="339" y="1389"/>
                  </a:lnTo>
                  <a:lnTo>
                    <a:pt x="354" y="1454"/>
                  </a:lnTo>
                  <a:lnTo>
                    <a:pt x="374" y="1519"/>
                  </a:lnTo>
                  <a:lnTo>
                    <a:pt x="400" y="1582"/>
                  </a:lnTo>
                  <a:lnTo>
                    <a:pt x="430" y="1643"/>
                  </a:lnTo>
                  <a:lnTo>
                    <a:pt x="466" y="1703"/>
                  </a:lnTo>
                  <a:lnTo>
                    <a:pt x="506" y="1761"/>
                  </a:lnTo>
                  <a:lnTo>
                    <a:pt x="552" y="1816"/>
                  </a:lnTo>
                  <a:lnTo>
                    <a:pt x="601" y="1868"/>
                  </a:lnTo>
                  <a:lnTo>
                    <a:pt x="657" y="1917"/>
                  </a:lnTo>
                  <a:lnTo>
                    <a:pt x="714" y="1960"/>
                  </a:lnTo>
                  <a:lnTo>
                    <a:pt x="773" y="1999"/>
                  </a:lnTo>
                  <a:lnTo>
                    <a:pt x="836" y="2033"/>
                  </a:lnTo>
                  <a:lnTo>
                    <a:pt x="900" y="2062"/>
                  </a:lnTo>
                  <a:lnTo>
                    <a:pt x="965" y="2086"/>
                  </a:lnTo>
                  <a:lnTo>
                    <a:pt x="1033" y="2105"/>
                  </a:lnTo>
                  <a:lnTo>
                    <a:pt x="1101" y="2120"/>
                  </a:lnTo>
                  <a:lnTo>
                    <a:pt x="1170" y="2130"/>
                  </a:lnTo>
                  <a:lnTo>
                    <a:pt x="1239" y="2135"/>
                  </a:lnTo>
                  <a:lnTo>
                    <a:pt x="1309" y="2135"/>
                  </a:lnTo>
                  <a:lnTo>
                    <a:pt x="1379" y="2130"/>
                  </a:lnTo>
                  <a:lnTo>
                    <a:pt x="1448" y="2120"/>
                  </a:lnTo>
                  <a:lnTo>
                    <a:pt x="1516" y="2105"/>
                  </a:lnTo>
                  <a:lnTo>
                    <a:pt x="1583" y="2086"/>
                  </a:lnTo>
                  <a:lnTo>
                    <a:pt x="1648" y="2062"/>
                  </a:lnTo>
                  <a:lnTo>
                    <a:pt x="1713" y="2033"/>
                  </a:lnTo>
                  <a:lnTo>
                    <a:pt x="1775" y="1999"/>
                  </a:lnTo>
                  <a:lnTo>
                    <a:pt x="1835" y="1960"/>
                  </a:lnTo>
                  <a:lnTo>
                    <a:pt x="1892" y="1917"/>
                  </a:lnTo>
                  <a:lnTo>
                    <a:pt x="1947" y="1868"/>
                  </a:lnTo>
                  <a:lnTo>
                    <a:pt x="1997" y="1816"/>
                  </a:lnTo>
                  <a:lnTo>
                    <a:pt x="2043" y="1761"/>
                  </a:lnTo>
                  <a:lnTo>
                    <a:pt x="2083" y="1703"/>
                  </a:lnTo>
                  <a:lnTo>
                    <a:pt x="2118" y="1643"/>
                  </a:lnTo>
                  <a:lnTo>
                    <a:pt x="2149" y="1582"/>
                  </a:lnTo>
                  <a:lnTo>
                    <a:pt x="2174" y="1519"/>
                  </a:lnTo>
                  <a:lnTo>
                    <a:pt x="2194" y="1454"/>
                  </a:lnTo>
                  <a:lnTo>
                    <a:pt x="2210" y="1389"/>
                  </a:lnTo>
                  <a:lnTo>
                    <a:pt x="2219" y="1322"/>
                  </a:lnTo>
                  <a:lnTo>
                    <a:pt x="2224" y="1255"/>
                  </a:lnTo>
                  <a:lnTo>
                    <a:pt x="2224" y="1189"/>
                  </a:lnTo>
                  <a:lnTo>
                    <a:pt x="2219" y="1122"/>
                  </a:lnTo>
                  <a:lnTo>
                    <a:pt x="2210" y="1056"/>
                  </a:lnTo>
                  <a:lnTo>
                    <a:pt x="2194" y="991"/>
                  </a:lnTo>
                  <a:lnTo>
                    <a:pt x="2174" y="926"/>
                  </a:lnTo>
                  <a:lnTo>
                    <a:pt x="2149" y="863"/>
                  </a:lnTo>
                  <a:lnTo>
                    <a:pt x="2118" y="801"/>
                  </a:lnTo>
                  <a:lnTo>
                    <a:pt x="2083" y="741"/>
                  </a:lnTo>
                  <a:lnTo>
                    <a:pt x="2043" y="684"/>
                  </a:lnTo>
                  <a:lnTo>
                    <a:pt x="1997" y="629"/>
                  </a:lnTo>
                  <a:lnTo>
                    <a:pt x="1947" y="576"/>
                  </a:lnTo>
                  <a:lnTo>
                    <a:pt x="1892" y="528"/>
                  </a:lnTo>
                  <a:lnTo>
                    <a:pt x="1835" y="485"/>
                  </a:lnTo>
                  <a:lnTo>
                    <a:pt x="1775" y="446"/>
                  </a:lnTo>
                  <a:lnTo>
                    <a:pt x="1713" y="412"/>
                  </a:lnTo>
                  <a:lnTo>
                    <a:pt x="1648" y="383"/>
                  </a:lnTo>
                  <a:lnTo>
                    <a:pt x="1583" y="358"/>
                  </a:lnTo>
                  <a:lnTo>
                    <a:pt x="1516" y="339"/>
                  </a:lnTo>
                  <a:lnTo>
                    <a:pt x="1448" y="325"/>
                  </a:lnTo>
                  <a:lnTo>
                    <a:pt x="1379" y="316"/>
                  </a:lnTo>
                  <a:lnTo>
                    <a:pt x="1309" y="310"/>
                  </a:lnTo>
                  <a:lnTo>
                    <a:pt x="1239" y="310"/>
                  </a:lnTo>
                  <a:close/>
                  <a:moveTo>
                    <a:pt x="1274" y="0"/>
                  </a:moveTo>
                  <a:lnTo>
                    <a:pt x="1356" y="2"/>
                  </a:lnTo>
                  <a:lnTo>
                    <a:pt x="1437" y="10"/>
                  </a:lnTo>
                  <a:lnTo>
                    <a:pt x="1518" y="22"/>
                  </a:lnTo>
                  <a:lnTo>
                    <a:pt x="1598" y="40"/>
                  </a:lnTo>
                  <a:lnTo>
                    <a:pt x="1677" y="62"/>
                  </a:lnTo>
                  <a:lnTo>
                    <a:pt x="1755" y="89"/>
                  </a:lnTo>
                  <a:lnTo>
                    <a:pt x="1830" y="121"/>
                  </a:lnTo>
                  <a:lnTo>
                    <a:pt x="1904" y="159"/>
                  </a:lnTo>
                  <a:lnTo>
                    <a:pt x="1976" y="200"/>
                  </a:lnTo>
                  <a:lnTo>
                    <a:pt x="2045" y="248"/>
                  </a:lnTo>
                  <a:lnTo>
                    <a:pt x="2112" y="300"/>
                  </a:lnTo>
                  <a:lnTo>
                    <a:pt x="2176" y="357"/>
                  </a:lnTo>
                  <a:lnTo>
                    <a:pt x="2234" y="416"/>
                  </a:lnTo>
                  <a:lnTo>
                    <a:pt x="2287" y="478"/>
                  </a:lnTo>
                  <a:lnTo>
                    <a:pt x="2335" y="544"/>
                  </a:lnTo>
                  <a:lnTo>
                    <a:pt x="2378" y="610"/>
                  </a:lnTo>
                  <a:lnTo>
                    <a:pt x="2417" y="679"/>
                  </a:lnTo>
                  <a:lnTo>
                    <a:pt x="2449" y="749"/>
                  </a:lnTo>
                  <a:lnTo>
                    <a:pt x="2478" y="821"/>
                  </a:lnTo>
                  <a:lnTo>
                    <a:pt x="2501" y="894"/>
                  </a:lnTo>
                  <a:lnTo>
                    <a:pt x="2520" y="968"/>
                  </a:lnTo>
                  <a:lnTo>
                    <a:pt x="2534" y="1044"/>
                  </a:lnTo>
                  <a:lnTo>
                    <a:pt x="2543" y="1119"/>
                  </a:lnTo>
                  <a:lnTo>
                    <a:pt x="2547" y="1195"/>
                  </a:lnTo>
                  <a:lnTo>
                    <a:pt x="2547" y="1272"/>
                  </a:lnTo>
                  <a:lnTo>
                    <a:pt x="2541" y="1347"/>
                  </a:lnTo>
                  <a:lnTo>
                    <a:pt x="2530" y="1422"/>
                  </a:lnTo>
                  <a:lnTo>
                    <a:pt x="2515" y="1498"/>
                  </a:lnTo>
                  <a:lnTo>
                    <a:pt x="2495" y="1571"/>
                  </a:lnTo>
                  <a:lnTo>
                    <a:pt x="2470" y="1644"/>
                  </a:lnTo>
                  <a:lnTo>
                    <a:pt x="2440" y="1716"/>
                  </a:lnTo>
                  <a:lnTo>
                    <a:pt x="2405" y="1786"/>
                  </a:lnTo>
                  <a:lnTo>
                    <a:pt x="2365" y="1854"/>
                  </a:lnTo>
                  <a:lnTo>
                    <a:pt x="2320" y="1920"/>
                  </a:lnTo>
                  <a:lnTo>
                    <a:pt x="2350" y="1928"/>
                  </a:lnTo>
                  <a:lnTo>
                    <a:pt x="2377" y="1938"/>
                  </a:lnTo>
                  <a:lnTo>
                    <a:pt x="2405" y="1953"/>
                  </a:lnTo>
                  <a:lnTo>
                    <a:pt x="2431" y="1969"/>
                  </a:lnTo>
                  <a:lnTo>
                    <a:pt x="2455" y="1990"/>
                  </a:lnTo>
                  <a:lnTo>
                    <a:pt x="3178" y="2685"/>
                  </a:lnTo>
                  <a:lnTo>
                    <a:pt x="3205" y="2713"/>
                  </a:lnTo>
                  <a:lnTo>
                    <a:pt x="3226" y="2745"/>
                  </a:lnTo>
                  <a:lnTo>
                    <a:pt x="3241" y="2778"/>
                  </a:lnTo>
                  <a:lnTo>
                    <a:pt x="3251" y="2813"/>
                  </a:lnTo>
                  <a:lnTo>
                    <a:pt x="3257" y="2850"/>
                  </a:lnTo>
                  <a:lnTo>
                    <a:pt x="3257" y="2885"/>
                  </a:lnTo>
                  <a:lnTo>
                    <a:pt x="3251" y="2921"/>
                  </a:lnTo>
                  <a:lnTo>
                    <a:pt x="3241" y="2956"/>
                  </a:lnTo>
                  <a:lnTo>
                    <a:pt x="3226" y="2989"/>
                  </a:lnTo>
                  <a:lnTo>
                    <a:pt x="3205" y="3021"/>
                  </a:lnTo>
                  <a:lnTo>
                    <a:pt x="3178" y="3050"/>
                  </a:lnTo>
                  <a:lnTo>
                    <a:pt x="3148" y="3075"/>
                  </a:lnTo>
                  <a:lnTo>
                    <a:pt x="3116" y="3095"/>
                  </a:lnTo>
                  <a:lnTo>
                    <a:pt x="3081" y="3110"/>
                  </a:lnTo>
                  <a:lnTo>
                    <a:pt x="3045" y="3121"/>
                  </a:lnTo>
                  <a:lnTo>
                    <a:pt x="3007" y="3125"/>
                  </a:lnTo>
                  <a:lnTo>
                    <a:pt x="2969" y="3125"/>
                  </a:lnTo>
                  <a:lnTo>
                    <a:pt x="2932" y="3121"/>
                  </a:lnTo>
                  <a:lnTo>
                    <a:pt x="2896" y="3110"/>
                  </a:lnTo>
                  <a:lnTo>
                    <a:pt x="2861" y="3095"/>
                  </a:lnTo>
                  <a:lnTo>
                    <a:pt x="2828" y="3075"/>
                  </a:lnTo>
                  <a:lnTo>
                    <a:pt x="2797" y="3050"/>
                  </a:lnTo>
                  <a:lnTo>
                    <a:pt x="2074" y="2355"/>
                  </a:lnTo>
                  <a:lnTo>
                    <a:pt x="2053" y="2333"/>
                  </a:lnTo>
                  <a:lnTo>
                    <a:pt x="2035" y="2307"/>
                  </a:lnTo>
                  <a:lnTo>
                    <a:pt x="2021" y="2282"/>
                  </a:lnTo>
                  <a:lnTo>
                    <a:pt x="2009" y="2254"/>
                  </a:lnTo>
                  <a:lnTo>
                    <a:pt x="2001" y="2226"/>
                  </a:lnTo>
                  <a:lnTo>
                    <a:pt x="1933" y="2268"/>
                  </a:lnTo>
                  <a:lnTo>
                    <a:pt x="1862" y="2307"/>
                  </a:lnTo>
                  <a:lnTo>
                    <a:pt x="1788" y="2341"/>
                  </a:lnTo>
                  <a:lnTo>
                    <a:pt x="1714" y="2369"/>
                  </a:lnTo>
                  <a:lnTo>
                    <a:pt x="1638" y="2394"/>
                  </a:lnTo>
                  <a:lnTo>
                    <a:pt x="1560" y="2413"/>
                  </a:lnTo>
                  <a:lnTo>
                    <a:pt x="1483" y="2427"/>
                  </a:lnTo>
                  <a:lnTo>
                    <a:pt x="1404" y="2437"/>
                  </a:lnTo>
                  <a:lnTo>
                    <a:pt x="1325" y="2444"/>
                  </a:lnTo>
                  <a:lnTo>
                    <a:pt x="1246" y="2445"/>
                  </a:lnTo>
                  <a:lnTo>
                    <a:pt x="1167" y="2440"/>
                  </a:lnTo>
                  <a:lnTo>
                    <a:pt x="1088" y="2431"/>
                  </a:lnTo>
                  <a:lnTo>
                    <a:pt x="1010" y="2418"/>
                  </a:lnTo>
                  <a:lnTo>
                    <a:pt x="932" y="2401"/>
                  </a:lnTo>
                  <a:lnTo>
                    <a:pt x="856" y="2377"/>
                  </a:lnTo>
                  <a:lnTo>
                    <a:pt x="781" y="2350"/>
                  </a:lnTo>
                  <a:lnTo>
                    <a:pt x="708" y="2318"/>
                  </a:lnTo>
                  <a:lnTo>
                    <a:pt x="636" y="2282"/>
                  </a:lnTo>
                  <a:lnTo>
                    <a:pt x="566" y="2240"/>
                  </a:lnTo>
                  <a:lnTo>
                    <a:pt x="500" y="2194"/>
                  </a:lnTo>
                  <a:lnTo>
                    <a:pt x="435" y="2143"/>
                  </a:lnTo>
                  <a:lnTo>
                    <a:pt x="373" y="2087"/>
                  </a:lnTo>
                  <a:lnTo>
                    <a:pt x="313" y="2026"/>
                  </a:lnTo>
                  <a:lnTo>
                    <a:pt x="259" y="1962"/>
                  </a:lnTo>
                  <a:lnTo>
                    <a:pt x="210" y="1896"/>
                  </a:lnTo>
                  <a:lnTo>
                    <a:pt x="165" y="1826"/>
                  </a:lnTo>
                  <a:lnTo>
                    <a:pt x="127" y="1755"/>
                  </a:lnTo>
                  <a:lnTo>
                    <a:pt x="93" y="1683"/>
                  </a:lnTo>
                  <a:lnTo>
                    <a:pt x="65" y="1609"/>
                  </a:lnTo>
                  <a:lnTo>
                    <a:pt x="41" y="1533"/>
                  </a:lnTo>
                  <a:lnTo>
                    <a:pt x="23" y="1456"/>
                  </a:lnTo>
                  <a:lnTo>
                    <a:pt x="11" y="1378"/>
                  </a:lnTo>
                  <a:lnTo>
                    <a:pt x="3" y="1301"/>
                  </a:lnTo>
                  <a:lnTo>
                    <a:pt x="0" y="1223"/>
                  </a:lnTo>
                  <a:lnTo>
                    <a:pt x="3" y="1144"/>
                  </a:lnTo>
                  <a:lnTo>
                    <a:pt x="11" y="1066"/>
                  </a:lnTo>
                  <a:lnTo>
                    <a:pt x="23" y="989"/>
                  </a:lnTo>
                  <a:lnTo>
                    <a:pt x="41" y="912"/>
                  </a:lnTo>
                  <a:lnTo>
                    <a:pt x="65" y="836"/>
                  </a:lnTo>
                  <a:lnTo>
                    <a:pt x="93" y="761"/>
                  </a:lnTo>
                  <a:lnTo>
                    <a:pt x="127" y="689"/>
                  </a:lnTo>
                  <a:lnTo>
                    <a:pt x="165" y="618"/>
                  </a:lnTo>
                  <a:lnTo>
                    <a:pt x="210" y="549"/>
                  </a:lnTo>
                  <a:lnTo>
                    <a:pt x="259" y="482"/>
                  </a:lnTo>
                  <a:lnTo>
                    <a:pt x="313" y="418"/>
                  </a:lnTo>
                  <a:lnTo>
                    <a:pt x="373" y="357"/>
                  </a:lnTo>
                  <a:lnTo>
                    <a:pt x="437" y="300"/>
                  </a:lnTo>
                  <a:lnTo>
                    <a:pt x="503" y="248"/>
                  </a:lnTo>
                  <a:lnTo>
                    <a:pt x="573" y="200"/>
                  </a:lnTo>
                  <a:lnTo>
                    <a:pt x="645" y="159"/>
                  </a:lnTo>
                  <a:lnTo>
                    <a:pt x="718" y="121"/>
                  </a:lnTo>
                  <a:lnTo>
                    <a:pt x="794" y="89"/>
                  </a:lnTo>
                  <a:lnTo>
                    <a:pt x="872" y="62"/>
                  </a:lnTo>
                  <a:lnTo>
                    <a:pt x="950" y="40"/>
                  </a:lnTo>
                  <a:lnTo>
                    <a:pt x="1031" y="22"/>
                  </a:lnTo>
                  <a:lnTo>
                    <a:pt x="1112" y="10"/>
                  </a:lnTo>
                  <a:lnTo>
                    <a:pt x="1192" y="2"/>
                  </a:lnTo>
                  <a:lnTo>
                    <a:pt x="1274" y="0"/>
                  </a:lnTo>
                  <a:close/>
                </a:path>
              </a:pathLst>
            </a:custGeom>
            <a:grpFill/>
            <a:ln w="0">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mplitudeTF"/>
                <a:ea typeface="LF_Kai"/>
              </a:endParaRPr>
            </a:p>
          </p:txBody>
        </p:sp>
      </p:grpSp>
      <p:grpSp>
        <p:nvGrpSpPr>
          <p:cNvPr id="5" name="Group 4"/>
          <p:cNvGrpSpPr/>
          <p:nvPr/>
        </p:nvGrpSpPr>
        <p:grpSpPr>
          <a:xfrm>
            <a:off x="4023353" y="1552392"/>
            <a:ext cx="4763673" cy="2201547"/>
            <a:chOff x="304800" y="1371600"/>
            <a:chExt cx="8610600" cy="3627342"/>
          </a:xfrm>
        </p:grpSpPr>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4592"/>
            <a:stretch/>
          </p:blipFill>
          <p:spPr bwMode="auto">
            <a:xfrm>
              <a:off x="304800" y="1371600"/>
              <a:ext cx="8610600" cy="1395394"/>
            </a:xfrm>
            <a:prstGeom prst="rect">
              <a:avLst/>
            </a:prstGeom>
            <a:solidFill>
              <a:srgbClr val="EBF2F5"/>
            </a:solidFill>
            <a:ln w="9525">
              <a:noFill/>
              <a:miter lim="800000"/>
              <a:headEnd/>
              <a:tailEnd/>
            </a:ln>
          </p:spPr>
        </p:pic>
        <p:pic>
          <p:nvPicPr>
            <p:cNvPr id="7"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121" b="-1"/>
            <a:stretch/>
          </p:blipFill>
          <p:spPr bwMode="auto">
            <a:xfrm>
              <a:off x="304800" y="2136089"/>
              <a:ext cx="8610600" cy="2862853"/>
            </a:xfrm>
            <a:prstGeom prst="rect">
              <a:avLst/>
            </a:prstGeom>
            <a:solidFill>
              <a:srgbClr val="EBF2F5"/>
            </a:solidFill>
            <a:ln w="9525">
              <a:noFill/>
              <a:miter lim="800000"/>
              <a:headEnd/>
              <a:tailEnd/>
            </a:ln>
          </p:spPr>
        </p:pic>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578" t="7460" b="88993"/>
            <a:stretch/>
          </p:blipFill>
          <p:spPr bwMode="auto">
            <a:xfrm>
              <a:off x="1299240" y="1591254"/>
              <a:ext cx="1679912" cy="179408"/>
            </a:xfrm>
            <a:prstGeom prst="rect">
              <a:avLst/>
            </a:prstGeom>
            <a:solidFill>
              <a:srgbClr val="EBF2F5"/>
            </a:solidFill>
            <a:ln>
              <a:noFill/>
            </a:ln>
            <a:effectLst/>
          </p:spPr>
        </p:pic>
        <p:sp>
          <p:nvSpPr>
            <p:cNvPr id="9" name="TextBox 8"/>
            <p:cNvSpPr txBox="1"/>
            <p:nvPr/>
          </p:nvSpPr>
          <p:spPr>
            <a:xfrm>
              <a:off x="6455349" y="1375278"/>
              <a:ext cx="2391030" cy="304262"/>
            </a:xfrm>
            <a:prstGeom prst="rect">
              <a:avLst/>
            </a:prstGeom>
            <a:solidFill>
              <a:srgbClr val="E9EDF1"/>
            </a:solidFill>
          </p:spPr>
          <p:txBody>
            <a:bodyPr wrap="none" rtlCol="0">
              <a:spAutoFit/>
            </a:bodyPr>
            <a:lstStyle/>
            <a:p>
              <a:pPr defTabSz="605058"/>
              <a:r>
                <a:rPr lang="en-US" sz="600" dirty="0">
                  <a:solidFill>
                    <a:srgbClr val="6D6E6A"/>
                  </a:solidFill>
                  <a:ea typeface="Tahoma" panose="020B0604030504040204" pitchFamily="34" charset="0"/>
                  <a:cs typeface="Tahoma" panose="020B0604030504040204" pitchFamily="34" charset="0"/>
                </a:rPr>
                <a:t>Sent: Monday </a:t>
              </a:r>
              <a:r>
                <a:rPr lang="en-US" sz="600" dirty="0" smtClean="0">
                  <a:solidFill>
                    <a:srgbClr val="6D6E6A"/>
                  </a:solidFill>
                  <a:ea typeface="Tahoma" panose="020B0604030504040204" pitchFamily="34" charset="0"/>
                  <a:cs typeface="Tahoma" panose="020B0604030504040204" pitchFamily="34" charset="0"/>
                </a:rPr>
                <a:t>09/14/2020 </a:t>
              </a:r>
              <a:r>
                <a:rPr lang="en-US" sz="600" dirty="0">
                  <a:solidFill>
                    <a:srgbClr val="6D6E6A"/>
                  </a:solidFill>
                  <a:ea typeface="Tahoma" panose="020B0604030504040204" pitchFamily="34" charset="0"/>
                  <a:cs typeface="Tahoma" panose="020B0604030504040204" pitchFamily="34" charset="0"/>
                </a:rPr>
                <a:t>12:00 PM</a:t>
              </a:r>
            </a:p>
          </p:txBody>
        </p:sp>
      </p:grpSp>
      <p:sp>
        <p:nvSpPr>
          <p:cNvPr id="10" name="Rectangle 9"/>
          <p:cNvSpPr/>
          <p:nvPr/>
        </p:nvSpPr>
        <p:spPr>
          <a:xfrm>
            <a:off x="4085204" y="3122872"/>
            <a:ext cx="852834" cy="276999"/>
          </a:xfrm>
          <a:prstGeom prst="rect">
            <a:avLst/>
          </a:prstGeom>
          <a:solidFill>
            <a:srgbClr val="FFFFFF"/>
          </a:solidFill>
        </p:spPr>
        <p:txBody>
          <a:bodyPr wrap="square">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600" b="0" i="1" u="none" strike="noStrike" kern="0" cap="none" spc="0" normalizeH="0" baseline="0" noProof="0" dirty="0">
                <a:ln>
                  <a:noFill/>
                </a:ln>
                <a:solidFill>
                  <a:schemeClr val="bg2">
                    <a:lumMod val="50000"/>
                  </a:schemeClr>
                </a:solidFill>
                <a:effectLst/>
                <a:uLnTx/>
                <a:uFillTx/>
                <a:latin typeface="Times New Roman" panose="02020603050405020304" pitchFamily="18" charset="0"/>
                <a:ea typeface="LF_Kai"/>
                <a:cs typeface="Times New Roman" panose="02020603050405020304" pitchFamily="18" charset="0"/>
              </a:rPr>
              <a:t>Human Resources</a:t>
            </a:r>
          </a:p>
          <a:p>
            <a:pPr marL="0" marR="0" lvl="0" indent="0" defTabSz="605058" eaLnBrk="1" fontAlgn="auto" latinLnBrk="0" hangingPunct="1">
              <a:lnSpc>
                <a:spcPct val="100000"/>
              </a:lnSpc>
              <a:spcBef>
                <a:spcPts val="0"/>
              </a:spcBef>
              <a:spcAft>
                <a:spcPts val="0"/>
              </a:spcAft>
              <a:buClrTx/>
              <a:buSzTx/>
              <a:buFontTx/>
              <a:buNone/>
              <a:tabLst/>
              <a:defRPr/>
            </a:pPr>
            <a:r>
              <a:rPr kumimoji="0" lang="en-US" sz="600" b="0" i="1" u="none" strike="noStrike" kern="0" cap="none" spc="0" normalizeH="0" baseline="0" noProof="0" dirty="0">
                <a:ln>
                  <a:noFill/>
                </a:ln>
                <a:solidFill>
                  <a:schemeClr val="bg2">
                    <a:lumMod val="50000"/>
                  </a:schemeClr>
                </a:solidFill>
                <a:effectLst/>
                <a:uLnTx/>
                <a:uFillTx/>
                <a:latin typeface="Times New Roman" panose="02020603050405020304" pitchFamily="18" charset="0"/>
                <a:ea typeface="LF_Kai"/>
                <a:cs typeface="Times New Roman" panose="02020603050405020304" pitchFamily="18" charset="0"/>
              </a:rPr>
              <a:t>A120F</a:t>
            </a:r>
          </a:p>
        </p:txBody>
      </p:sp>
      <p:sp>
        <p:nvSpPr>
          <p:cNvPr id="11" name="TextBox 10"/>
          <p:cNvSpPr txBox="1"/>
          <p:nvPr/>
        </p:nvSpPr>
        <p:spPr>
          <a:xfrm>
            <a:off x="4914184" y="1912232"/>
            <a:ext cx="261785" cy="73488"/>
          </a:xfrm>
          <a:prstGeom prst="rect">
            <a:avLst/>
          </a:prstGeom>
          <a:solidFill>
            <a:srgbClr val="E9EDF1"/>
          </a:solidFill>
        </p:spPr>
        <p:txBody>
          <a:bodyPr wrap="square" rtlCol="0">
            <a:spAutoFit/>
          </a:bodyPr>
          <a:lstStyle/>
          <a:p>
            <a:pPr defTabSz="605058"/>
            <a:endParaRPr lang="en-US" sz="800" dirty="0">
              <a:solidFill>
                <a:prstClr val="black"/>
              </a:solidFill>
              <a:latin typeface="AmplitudeTF"/>
              <a:ea typeface="LF_Kai"/>
            </a:endParaRPr>
          </a:p>
        </p:txBody>
      </p:sp>
      <p:sp>
        <p:nvSpPr>
          <p:cNvPr id="12" name="Rectangle 11"/>
          <p:cNvSpPr/>
          <p:nvPr/>
        </p:nvSpPr>
        <p:spPr>
          <a:xfrm>
            <a:off x="737216" y="1108211"/>
            <a:ext cx="2996583" cy="3064685"/>
          </a:xfrm>
          <a:prstGeom prst="rect">
            <a:avLst/>
          </a:prstGeom>
        </p:spPr>
        <p:txBody>
          <a:bodyPr wrap="square">
            <a:spAutoFit/>
          </a:bodyPr>
          <a:lstStyle/>
          <a:p>
            <a:r>
              <a:rPr lang="en-US" sz="1400" b="1" dirty="0">
                <a:solidFill>
                  <a:srgbClr val="6D6E6A"/>
                </a:solidFill>
                <a:latin typeface="AmplitudeTF"/>
                <a:ea typeface="LF_Kai"/>
              </a:rPr>
              <a:t>Warning signs</a:t>
            </a:r>
          </a:p>
          <a:p>
            <a:endParaRPr lang="en-US" sz="1400" b="1" dirty="0">
              <a:solidFill>
                <a:srgbClr val="6D6E6A"/>
              </a:solidFill>
              <a:latin typeface="AmplitudeTF"/>
              <a:ea typeface="LF_Kai"/>
            </a:endParaRPr>
          </a:p>
          <a:p>
            <a:pPr marL="342900" lvl="1" indent="-342900">
              <a:lnSpc>
                <a:spcPct val="110000"/>
              </a:lnSpc>
              <a:spcBef>
                <a:spcPct val="0"/>
              </a:spcBef>
              <a:spcAft>
                <a:spcPts val="300"/>
              </a:spcAft>
              <a:buClr>
                <a:srgbClr val="6D6E6A"/>
              </a:buClr>
              <a:buSzPct val="110000"/>
              <a:buFont typeface="+mj-lt"/>
              <a:buAutoNum type="arabicPeriod"/>
            </a:pPr>
            <a:r>
              <a:rPr lang="en-US" sz="1050" dirty="0">
                <a:solidFill>
                  <a:srgbClr val="6D6E6A"/>
                </a:solidFill>
                <a:latin typeface="AmplitudeTF"/>
                <a:ea typeface="LF_Kai"/>
              </a:rPr>
              <a:t>Sender name is vague and generic</a:t>
            </a:r>
          </a:p>
          <a:p>
            <a:pPr marL="342900" lvl="1" indent="-342900">
              <a:lnSpc>
                <a:spcPct val="110000"/>
              </a:lnSpc>
              <a:spcBef>
                <a:spcPct val="0"/>
              </a:spcBef>
              <a:spcAft>
                <a:spcPts val="300"/>
              </a:spcAft>
              <a:buClr>
                <a:srgbClr val="6D6E6A"/>
              </a:buClr>
              <a:buSzPct val="110000"/>
              <a:buFont typeface="+mj-lt"/>
              <a:buAutoNum type="arabicPeriod"/>
            </a:pPr>
            <a:r>
              <a:rPr lang="en-US" sz="1050" dirty="0">
                <a:solidFill>
                  <a:srgbClr val="6D6E6A"/>
                </a:solidFill>
                <a:latin typeface="AmplitudeTF"/>
                <a:ea typeface="LF_Kai"/>
              </a:rPr>
              <a:t>Sender address has a suspicious domain (i.e. securebankinggroup.org)</a:t>
            </a:r>
          </a:p>
          <a:p>
            <a:pPr marL="342900" lvl="1" indent="-342900">
              <a:lnSpc>
                <a:spcPct val="110000"/>
              </a:lnSpc>
              <a:spcBef>
                <a:spcPct val="0"/>
              </a:spcBef>
              <a:spcAft>
                <a:spcPts val="300"/>
              </a:spcAft>
              <a:buClr>
                <a:srgbClr val="6D6E6A"/>
              </a:buClr>
              <a:buSzPct val="110000"/>
              <a:buFont typeface="+mj-lt"/>
              <a:buAutoNum type="arabicPeriod"/>
            </a:pPr>
            <a:r>
              <a:rPr lang="en-US" sz="1050" dirty="0">
                <a:solidFill>
                  <a:srgbClr val="6D6E6A"/>
                </a:solidFill>
                <a:latin typeface="AmplitudeTF"/>
                <a:ea typeface="LF_Kai"/>
              </a:rPr>
              <a:t>Subject does not specify the purpose of the email</a:t>
            </a:r>
          </a:p>
          <a:p>
            <a:pPr marL="342900" lvl="1" indent="-342900">
              <a:lnSpc>
                <a:spcPct val="110000"/>
              </a:lnSpc>
              <a:spcBef>
                <a:spcPct val="0"/>
              </a:spcBef>
              <a:spcAft>
                <a:spcPts val="300"/>
              </a:spcAft>
              <a:buClr>
                <a:srgbClr val="6D6E6A"/>
              </a:buClr>
              <a:buSzPct val="110000"/>
              <a:buFont typeface="+mj-lt"/>
              <a:buAutoNum type="arabicPeriod"/>
            </a:pPr>
            <a:r>
              <a:rPr lang="en-US" sz="1050" dirty="0">
                <a:solidFill>
                  <a:srgbClr val="6D6E6A"/>
                </a:solidFill>
                <a:latin typeface="AmplitudeTF"/>
                <a:ea typeface="LF_Kai"/>
              </a:rPr>
              <a:t>Multiple grammar and spelling mistakes including: </a:t>
            </a:r>
            <a:r>
              <a:rPr lang="en-US" sz="1050" i="1" dirty="0">
                <a:solidFill>
                  <a:srgbClr val="6D6E6A"/>
                </a:solidFill>
                <a:latin typeface="AmplitudeTF"/>
                <a:ea typeface="LF_Kai"/>
              </a:rPr>
              <a:t>You’re</a:t>
            </a:r>
            <a:r>
              <a:rPr lang="en-US" sz="1050" dirty="0">
                <a:solidFill>
                  <a:srgbClr val="6D6E6A"/>
                </a:solidFill>
                <a:latin typeface="AmplitudeTF"/>
                <a:ea typeface="LF_Kai"/>
              </a:rPr>
              <a:t> and </a:t>
            </a:r>
            <a:r>
              <a:rPr lang="en-US" sz="1050" i="1" dirty="0">
                <a:solidFill>
                  <a:srgbClr val="6D6E6A"/>
                </a:solidFill>
                <a:latin typeface="AmplitudeTF"/>
                <a:ea typeface="LF_Kai"/>
              </a:rPr>
              <a:t>Personel</a:t>
            </a:r>
            <a:r>
              <a:rPr lang="en-US" sz="1050" dirty="0">
                <a:solidFill>
                  <a:srgbClr val="6D6E6A"/>
                </a:solidFill>
                <a:latin typeface="AmplitudeTF"/>
                <a:ea typeface="LF_Kai"/>
              </a:rPr>
              <a:t> </a:t>
            </a:r>
          </a:p>
          <a:p>
            <a:pPr marL="342900" lvl="1" indent="-342900">
              <a:lnSpc>
                <a:spcPct val="110000"/>
              </a:lnSpc>
              <a:spcBef>
                <a:spcPct val="0"/>
              </a:spcBef>
              <a:spcAft>
                <a:spcPts val="300"/>
              </a:spcAft>
              <a:buClr>
                <a:srgbClr val="6D6E6A"/>
              </a:buClr>
              <a:buSzPct val="110000"/>
              <a:buFont typeface="+mj-lt"/>
              <a:buAutoNum type="arabicPeriod"/>
            </a:pPr>
            <a:r>
              <a:rPr lang="en-US" sz="1050" dirty="0">
                <a:solidFill>
                  <a:srgbClr val="6D6E6A"/>
                </a:solidFill>
                <a:latin typeface="AmplitudeTF"/>
                <a:ea typeface="LF_Kai"/>
              </a:rPr>
              <a:t>Uses urgent or authoritative language demanding a quick response</a:t>
            </a:r>
          </a:p>
          <a:p>
            <a:pPr marL="342900" lvl="1" indent="-342900">
              <a:lnSpc>
                <a:spcPct val="110000"/>
              </a:lnSpc>
              <a:spcBef>
                <a:spcPct val="0"/>
              </a:spcBef>
              <a:spcAft>
                <a:spcPts val="300"/>
              </a:spcAft>
              <a:buClr>
                <a:srgbClr val="6D6E6A"/>
              </a:buClr>
              <a:buSzPct val="110000"/>
              <a:buFont typeface="+mj-lt"/>
              <a:buAutoNum type="arabicPeriod"/>
            </a:pPr>
            <a:r>
              <a:rPr lang="en-US" sz="1050" dirty="0">
                <a:solidFill>
                  <a:srgbClr val="6D6E6A"/>
                </a:solidFill>
                <a:latin typeface="AmplitudeTF"/>
                <a:ea typeface="LF_Kai"/>
              </a:rPr>
              <a:t>The signature block does not contain contact information</a:t>
            </a:r>
          </a:p>
          <a:p>
            <a:pPr marL="342900" lvl="1" indent="-342900">
              <a:lnSpc>
                <a:spcPct val="110000"/>
              </a:lnSpc>
              <a:spcBef>
                <a:spcPct val="0"/>
              </a:spcBef>
              <a:spcAft>
                <a:spcPts val="300"/>
              </a:spcAft>
              <a:buClr>
                <a:srgbClr val="6D6E6A"/>
              </a:buClr>
              <a:buSzPct val="110000"/>
              <a:buFont typeface="+mj-lt"/>
              <a:buAutoNum type="arabicPeriod"/>
            </a:pPr>
            <a:r>
              <a:rPr lang="en-US" sz="1050" dirty="0">
                <a:solidFill>
                  <a:srgbClr val="6D6E6A"/>
                </a:solidFill>
                <a:latin typeface="AmplitudeTF"/>
                <a:ea typeface="LF_Kai"/>
              </a:rPr>
              <a:t>The footer contains unusual characters or links</a:t>
            </a:r>
            <a:endParaRPr lang="en-US" sz="1200" dirty="0">
              <a:solidFill>
                <a:srgbClr val="6D6E6A"/>
              </a:solidFill>
              <a:latin typeface="AmplitudeTF"/>
              <a:ea typeface="LF_Kai"/>
            </a:endParaRPr>
          </a:p>
        </p:txBody>
      </p:sp>
      <p:sp>
        <p:nvSpPr>
          <p:cNvPr id="13" name="Oval 12"/>
          <p:cNvSpPr/>
          <p:nvPr/>
        </p:nvSpPr>
        <p:spPr>
          <a:xfrm>
            <a:off x="4893788" y="1465246"/>
            <a:ext cx="108539" cy="125338"/>
          </a:xfrm>
          <a:prstGeom prst="ellipse">
            <a:avLst/>
          </a:prstGeom>
          <a:solidFill>
            <a:srgbClr val="C00000"/>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ea typeface="LF_Kai"/>
                <a:cs typeface="Arial" panose="020B0604020202020204" pitchFamily="34" charset="0"/>
              </a:rPr>
              <a:t>1</a:t>
            </a:r>
            <a:endPar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LF_Kai"/>
              <a:cs typeface="Arial" panose="020B0604020202020204" pitchFamily="34" charset="0"/>
            </a:endParaRPr>
          </a:p>
        </p:txBody>
      </p:sp>
      <p:sp>
        <p:nvSpPr>
          <p:cNvPr id="14" name="Oval 13"/>
          <p:cNvSpPr/>
          <p:nvPr/>
        </p:nvSpPr>
        <p:spPr>
          <a:xfrm>
            <a:off x="5872762" y="1457269"/>
            <a:ext cx="108539" cy="125338"/>
          </a:xfrm>
          <a:prstGeom prst="ellipse">
            <a:avLst/>
          </a:prstGeom>
          <a:solidFill>
            <a:srgbClr val="C00000"/>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LF_Kai"/>
                <a:cs typeface="Arial" panose="020B0604020202020204" pitchFamily="34" charset="0"/>
              </a:rPr>
              <a:t>2</a:t>
            </a:r>
          </a:p>
        </p:txBody>
      </p:sp>
      <p:sp>
        <p:nvSpPr>
          <p:cNvPr id="15" name="Oval 14"/>
          <p:cNvSpPr/>
          <p:nvPr/>
        </p:nvSpPr>
        <p:spPr>
          <a:xfrm>
            <a:off x="5174503" y="1881741"/>
            <a:ext cx="108539" cy="125338"/>
          </a:xfrm>
          <a:prstGeom prst="ellipse">
            <a:avLst/>
          </a:prstGeom>
          <a:solidFill>
            <a:srgbClr val="C00000"/>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LF_Kai"/>
                <a:cs typeface="Arial" panose="020B0604020202020204" pitchFamily="34" charset="0"/>
              </a:rPr>
              <a:t>3</a:t>
            </a:r>
          </a:p>
        </p:txBody>
      </p:sp>
      <p:sp>
        <p:nvSpPr>
          <p:cNvPr id="16" name="Oval 15"/>
          <p:cNvSpPr/>
          <p:nvPr/>
        </p:nvSpPr>
        <p:spPr>
          <a:xfrm>
            <a:off x="3975662" y="2279354"/>
            <a:ext cx="108539" cy="125338"/>
          </a:xfrm>
          <a:prstGeom prst="ellipse">
            <a:avLst/>
          </a:prstGeom>
          <a:solidFill>
            <a:srgbClr val="C00000"/>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ea typeface="LF_Kai"/>
                <a:cs typeface="Arial" panose="020B0604020202020204" pitchFamily="34" charset="0"/>
              </a:rPr>
              <a:t>4</a:t>
            </a:r>
            <a:endPar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LF_Kai"/>
              <a:cs typeface="Arial" panose="020B0604020202020204" pitchFamily="34" charset="0"/>
            </a:endParaRPr>
          </a:p>
        </p:txBody>
      </p:sp>
      <p:sp>
        <p:nvSpPr>
          <p:cNvPr id="17" name="Oval 16"/>
          <p:cNvSpPr/>
          <p:nvPr/>
        </p:nvSpPr>
        <p:spPr>
          <a:xfrm>
            <a:off x="6486104" y="2434513"/>
            <a:ext cx="108539" cy="125338"/>
          </a:xfrm>
          <a:prstGeom prst="ellipse">
            <a:avLst/>
          </a:prstGeom>
          <a:solidFill>
            <a:srgbClr val="C00000"/>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LF_Kai"/>
                <a:cs typeface="Arial" panose="020B0604020202020204" pitchFamily="34" charset="0"/>
              </a:rPr>
              <a:t>5</a:t>
            </a:r>
          </a:p>
        </p:txBody>
      </p:sp>
      <p:sp>
        <p:nvSpPr>
          <p:cNvPr id="18" name="Oval 17"/>
          <p:cNvSpPr/>
          <p:nvPr/>
        </p:nvSpPr>
        <p:spPr>
          <a:xfrm>
            <a:off x="3961775" y="2997534"/>
            <a:ext cx="108539" cy="125338"/>
          </a:xfrm>
          <a:prstGeom prst="ellipse">
            <a:avLst/>
          </a:prstGeom>
          <a:solidFill>
            <a:srgbClr val="C00000"/>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ea typeface="LF_Kai"/>
                <a:cs typeface="Arial" panose="020B0604020202020204" pitchFamily="34" charset="0"/>
              </a:rPr>
              <a:t>6</a:t>
            </a:r>
            <a:endPar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LF_Kai"/>
              <a:cs typeface="Arial" panose="020B0604020202020204" pitchFamily="34" charset="0"/>
            </a:endParaRPr>
          </a:p>
        </p:txBody>
      </p:sp>
      <p:sp>
        <p:nvSpPr>
          <p:cNvPr id="19" name="Oval 18"/>
          <p:cNvSpPr/>
          <p:nvPr/>
        </p:nvSpPr>
        <p:spPr>
          <a:xfrm>
            <a:off x="4379229" y="3324970"/>
            <a:ext cx="108539" cy="125338"/>
          </a:xfrm>
          <a:prstGeom prst="ellipse">
            <a:avLst/>
          </a:prstGeom>
          <a:solidFill>
            <a:srgbClr val="C00000"/>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ea typeface="LF_Kai"/>
                <a:cs typeface="Arial" panose="020B0604020202020204" pitchFamily="34" charset="0"/>
              </a:rPr>
              <a:t>7</a:t>
            </a:r>
            <a:endPar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LF_Kai"/>
              <a:cs typeface="Arial" panose="020B0604020202020204" pitchFamily="34" charset="0"/>
            </a:endParaRPr>
          </a:p>
        </p:txBody>
      </p:sp>
      <p:sp>
        <p:nvSpPr>
          <p:cNvPr id="20" name="Text Placeholder 1"/>
          <p:cNvSpPr txBox="1">
            <a:spLocks/>
          </p:cNvSpPr>
          <p:nvPr/>
        </p:nvSpPr>
        <p:spPr>
          <a:xfrm>
            <a:off x="687388" y="63588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Phishing Awareness</a:t>
            </a:r>
            <a:endParaRPr lang="en-US" sz="2400" b="1" dirty="0">
              <a:solidFill>
                <a:srgbClr val="478FBF"/>
              </a:solidFill>
              <a:latin typeface="AmplitudeTF"/>
              <a:ea typeface="LF_Kai"/>
            </a:endParaRPr>
          </a:p>
        </p:txBody>
      </p:sp>
      <p:sp>
        <p:nvSpPr>
          <p:cNvPr id="22" name="Slide Number Placeholder 21"/>
          <p:cNvSpPr>
            <a:spLocks noGrp="1"/>
          </p:cNvSpPr>
          <p:nvPr>
            <p:ph type="sldNum" sz="quarter" idx="12"/>
          </p:nvPr>
        </p:nvSpPr>
        <p:spPr/>
        <p:txBody>
          <a:bodyPr/>
          <a:lstStyle/>
          <a:p>
            <a:fld id="{DE6ECF0F-DA4E-4743-8955-ADA7D27EA82F}" type="slidenum">
              <a:rPr lang="en-US" smtClean="0"/>
              <a:t>10</a:t>
            </a:fld>
            <a:endParaRPr lang="en-US"/>
          </a:p>
        </p:txBody>
      </p:sp>
    </p:spTree>
    <p:extLst>
      <p:ext uri="{BB962C8B-B14F-4D97-AF65-F5344CB8AC3E}">
        <p14:creationId xmlns:p14="http://schemas.microsoft.com/office/powerpoint/2010/main" val="269006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389" y="1231137"/>
            <a:ext cx="8050212" cy="869469"/>
          </a:xfrm>
          <a:prstGeom prst="rect">
            <a:avLst/>
          </a:prstGeom>
        </p:spPr>
        <p:txBody>
          <a:bodyPr wrap="square">
            <a:spAutoFit/>
          </a:bodyPr>
          <a:lstStyle/>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rPr>
              <a:t>In reference to the suspicious email, the IT and HR Departments at ABC Group are receiving numerous emails and phone calls from concerned employees stating that they did not make any recent changes to their direct deposit accounts</a:t>
            </a:r>
          </a:p>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rPr>
              <a:t>The IT Department does a preliminary investigation and determines that two employees clicked on the links in the suspicious email. They also discover that:</a:t>
            </a:r>
          </a:p>
        </p:txBody>
      </p:sp>
      <p:sp>
        <p:nvSpPr>
          <p:cNvPr id="3" name="Text Placeholder 1"/>
          <p:cNvSpPr txBox="1">
            <a:spLocks/>
          </p:cNvSpPr>
          <p:nvPr/>
        </p:nvSpPr>
        <p:spPr>
          <a:xfrm>
            <a:off x="687388" y="67398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Monday, September 14, 2020</a:t>
            </a:r>
            <a:endParaRPr lang="en-US" sz="2400" b="1" dirty="0">
              <a:solidFill>
                <a:srgbClr val="478FBF"/>
              </a:solidFill>
              <a:latin typeface="AmplitudeTF"/>
              <a:ea typeface="LF_Kai"/>
            </a:endParaRPr>
          </a:p>
        </p:txBody>
      </p:sp>
      <p:sp>
        <p:nvSpPr>
          <p:cNvPr id="4" name="Rectangle 3"/>
          <p:cNvSpPr/>
          <p:nvPr/>
        </p:nvSpPr>
        <p:spPr>
          <a:xfrm>
            <a:off x="861160" y="2431932"/>
            <a:ext cx="1733488" cy="925268"/>
          </a:xfrm>
          <a:prstGeom prst="rect">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1:00PM</a:t>
            </a:r>
            <a:endParaRPr kumimoji="0" lang="en-GB" sz="3200" b="0" i="0" u="none" strike="noStrike" kern="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Rectangle 4"/>
          <p:cNvSpPr/>
          <p:nvPr/>
        </p:nvSpPr>
        <p:spPr>
          <a:xfrm>
            <a:off x="820301" y="2395662"/>
            <a:ext cx="1798599" cy="997808"/>
          </a:xfrm>
          <a:prstGeom prst="rect">
            <a:avLst/>
          </a:prstGeom>
          <a:no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grpSp>
        <p:nvGrpSpPr>
          <p:cNvPr id="6" name="Group 14"/>
          <p:cNvGrpSpPr>
            <a:grpSpLocks noChangeAspect="1"/>
          </p:cNvGrpSpPr>
          <p:nvPr/>
        </p:nvGrpSpPr>
        <p:grpSpPr bwMode="auto">
          <a:xfrm>
            <a:off x="3051468" y="2395661"/>
            <a:ext cx="513557" cy="592185"/>
            <a:chOff x="3314" y="1418"/>
            <a:chExt cx="692" cy="707"/>
          </a:xfrm>
          <a:solidFill>
            <a:srgbClr val="6D6E6A">
              <a:lumMod val="60000"/>
              <a:lumOff val="40000"/>
            </a:srgbClr>
          </a:solidFill>
        </p:grpSpPr>
        <p:sp>
          <p:nvSpPr>
            <p:cNvPr id="7" name="Freeform 15"/>
            <p:cNvSpPr>
              <a:spLocks noEditPoints="1"/>
            </p:cNvSpPr>
            <p:nvPr/>
          </p:nvSpPr>
          <p:spPr bwMode="auto">
            <a:xfrm>
              <a:off x="3837" y="1418"/>
              <a:ext cx="169" cy="168"/>
            </a:xfrm>
            <a:custGeom>
              <a:avLst/>
              <a:gdLst>
                <a:gd name="T0" fmla="*/ 240 w 280"/>
                <a:gd name="T1" fmla="*/ 240 h 280"/>
                <a:gd name="T2" fmla="*/ 240 w 280"/>
                <a:gd name="T3" fmla="*/ 240 h 280"/>
                <a:gd name="T4" fmla="*/ 40 w 280"/>
                <a:gd name="T5" fmla="*/ 240 h 280"/>
                <a:gd name="T6" fmla="*/ 40 w 280"/>
                <a:gd name="T7" fmla="*/ 40 h 280"/>
                <a:gd name="T8" fmla="*/ 240 w 280"/>
                <a:gd name="T9" fmla="*/ 40 h 280"/>
                <a:gd name="T10" fmla="*/ 240 w 280"/>
                <a:gd name="T11" fmla="*/ 240 h 280"/>
                <a:gd name="T12" fmla="*/ 0 w 280"/>
                <a:gd name="T13" fmla="*/ 280 h 280"/>
                <a:gd name="T14" fmla="*/ 0 w 280"/>
                <a:gd name="T15" fmla="*/ 280 h 280"/>
                <a:gd name="T16" fmla="*/ 280 w 280"/>
                <a:gd name="T17" fmla="*/ 280 h 280"/>
                <a:gd name="T18" fmla="*/ 280 w 280"/>
                <a:gd name="T19" fmla="*/ 0 h 280"/>
                <a:gd name="T20" fmla="*/ 0 w 280"/>
                <a:gd name="T21" fmla="*/ 0 h 280"/>
                <a:gd name="T22" fmla="*/ 0 w 280"/>
                <a:gd name="T23"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280">
                  <a:moveTo>
                    <a:pt x="240" y="240"/>
                  </a:moveTo>
                  <a:lnTo>
                    <a:pt x="240" y="240"/>
                  </a:lnTo>
                  <a:lnTo>
                    <a:pt x="40" y="240"/>
                  </a:lnTo>
                  <a:lnTo>
                    <a:pt x="40" y="40"/>
                  </a:lnTo>
                  <a:lnTo>
                    <a:pt x="240" y="40"/>
                  </a:lnTo>
                  <a:lnTo>
                    <a:pt x="240" y="240"/>
                  </a:lnTo>
                  <a:close/>
                  <a:moveTo>
                    <a:pt x="0" y="280"/>
                  </a:moveTo>
                  <a:lnTo>
                    <a:pt x="0" y="280"/>
                  </a:lnTo>
                  <a:lnTo>
                    <a:pt x="280" y="280"/>
                  </a:lnTo>
                  <a:lnTo>
                    <a:pt x="280" y="0"/>
                  </a:lnTo>
                  <a:lnTo>
                    <a:pt x="0" y="0"/>
                  </a:lnTo>
                  <a:lnTo>
                    <a:pt x="0" y="2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sp>
          <p:nvSpPr>
            <p:cNvPr id="8" name="Freeform 16"/>
            <p:cNvSpPr>
              <a:spLocks noEditPoints="1"/>
            </p:cNvSpPr>
            <p:nvPr/>
          </p:nvSpPr>
          <p:spPr bwMode="auto">
            <a:xfrm>
              <a:off x="3837" y="1683"/>
              <a:ext cx="169" cy="177"/>
            </a:xfrm>
            <a:custGeom>
              <a:avLst/>
              <a:gdLst>
                <a:gd name="T0" fmla="*/ 40 w 280"/>
                <a:gd name="T1" fmla="*/ 40 h 293"/>
                <a:gd name="T2" fmla="*/ 40 w 280"/>
                <a:gd name="T3" fmla="*/ 40 h 293"/>
                <a:gd name="T4" fmla="*/ 240 w 280"/>
                <a:gd name="T5" fmla="*/ 40 h 293"/>
                <a:gd name="T6" fmla="*/ 240 w 280"/>
                <a:gd name="T7" fmla="*/ 253 h 293"/>
                <a:gd name="T8" fmla="*/ 40 w 280"/>
                <a:gd name="T9" fmla="*/ 253 h 293"/>
                <a:gd name="T10" fmla="*/ 40 w 280"/>
                <a:gd name="T11" fmla="*/ 40 h 293"/>
                <a:gd name="T12" fmla="*/ 0 w 280"/>
                <a:gd name="T13" fmla="*/ 293 h 293"/>
                <a:gd name="T14" fmla="*/ 0 w 280"/>
                <a:gd name="T15" fmla="*/ 293 h 293"/>
                <a:gd name="T16" fmla="*/ 280 w 280"/>
                <a:gd name="T17" fmla="*/ 293 h 293"/>
                <a:gd name="T18" fmla="*/ 280 w 280"/>
                <a:gd name="T19" fmla="*/ 0 h 293"/>
                <a:gd name="T20" fmla="*/ 0 w 280"/>
                <a:gd name="T21" fmla="*/ 0 h 293"/>
                <a:gd name="T22" fmla="*/ 0 w 280"/>
                <a:gd name="T23"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293">
                  <a:moveTo>
                    <a:pt x="40" y="40"/>
                  </a:moveTo>
                  <a:lnTo>
                    <a:pt x="40" y="40"/>
                  </a:lnTo>
                  <a:lnTo>
                    <a:pt x="240" y="40"/>
                  </a:lnTo>
                  <a:lnTo>
                    <a:pt x="240" y="253"/>
                  </a:lnTo>
                  <a:lnTo>
                    <a:pt x="40" y="253"/>
                  </a:lnTo>
                  <a:lnTo>
                    <a:pt x="40" y="40"/>
                  </a:lnTo>
                  <a:close/>
                  <a:moveTo>
                    <a:pt x="0" y="293"/>
                  </a:moveTo>
                  <a:lnTo>
                    <a:pt x="0" y="293"/>
                  </a:lnTo>
                  <a:lnTo>
                    <a:pt x="280" y="293"/>
                  </a:lnTo>
                  <a:lnTo>
                    <a:pt x="280" y="0"/>
                  </a:lnTo>
                  <a:lnTo>
                    <a:pt x="0" y="0"/>
                  </a:lnTo>
                  <a:lnTo>
                    <a:pt x="0" y="2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sp>
          <p:nvSpPr>
            <p:cNvPr id="9" name="Freeform 17"/>
            <p:cNvSpPr>
              <a:spLocks noEditPoints="1"/>
            </p:cNvSpPr>
            <p:nvPr/>
          </p:nvSpPr>
          <p:spPr bwMode="auto">
            <a:xfrm>
              <a:off x="3837" y="1956"/>
              <a:ext cx="169" cy="169"/>
            </a:xfrm>
            <a:custGeom>
              <a:avLst/>
              <a:gdLst>
                <a:gd name="T0" fmla="*/ 40 w 280"/>
                <a:gd name="T1" fmla="*/ 40 h 280"/>
                <a:gd name="T2" fmla="*/ 40 w 280"/>
                <a:gd name="T3" fmla="*/ 40 h 280"/>
                <a:gd name="T4" fmla="*/ 240 w 280"/>
                <a:gd name="T5" fmla="*/ 40 h 280"/>
                <a:gd name="T6" fmla="*/ 240 w 280"/>
                <a:gd name="T7" fmla="*/ 240 h 280"/>
                <a:gd name="T8" fmla="*/ 40 w 280"/>
                <a:gd name="T9" fmla="*/ 240 h 280"/>
                <a:gd name="T10" fmla="*/ 40 w 280"/>
                <a:gd name="T11" fmla="*/ 40 h 280"/>
                <a:gd name="T12" fmla="*/ 0 w 280"/>
                <a:gd name="T13" fmla="*/ 280 h 280"/>
                <a:gd name="T14" fmla="*/ 0 w 280"/>
                <a:gd name="T15" fmla="*/ 280 h 280"/>
                <a:gd name="T16" fmla="*/ 280 w 280"/>
                <a:gd name="T17" fmla="*/ 280 h 280"/>
                <a:gd name="T18" fmla="*/ 280 w 280"/>
                <a:gd name="T19" fmla="*/ 0 h 280"/>
                <a:gd name="T20" fmla="*/ 0 w 280"/>
                <a:gd name="T21" fmla="*/ 0 h 280"/>
                <a:gd name="T22" fmla="*/ 0 w 280"/>
                <a:gd name="T23"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280">
                  <a:moveTo>
                    <a:pt x="40" y="40"/>
                  </a:moveTo>
                  <a:lnTo>
                    <a:pt x="40" y="40"/>
                  </a:lnTo>
                  <a:lnTo>
                    <a:pt x="240" y="40"/>
                  </a:lnTo>
                  <a:lnTo>
                    <a:pt x="240" y="240"/>
                  </a:lnTo>
                  <a:lnTo>
                    <a:pt x="40" y="240"/>
                  </a:lnTo>
                  <a:lnTo>
                    <a:pt x="40" y="40"/>
                  </a:lnTo>
                  <a:close/>
                  <a:moveTo>
                    <a:pt x="0" y="280"/>
                  </a:moveTo>
                  <a:lnTo>
                    <a:pt x="0" y="280"/>
                  </a:lnTo>
                  <a:lnTo>
                    <a:pt x="280" y="280"/>
                  </a:lnTo>
                  <a:lnTo>
                    <a:pt x="280" y="0"/>
                  </a:lnTo>
                  <a:lnTo>
                    <a:pt x="0" y="0"/>
                  </a:lnTo>
                  <a:lnTo>
                    <a:pt x="0" y="2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sp>
          <p:nvSpPr>
            <p:cNvPr id="10" name="Freeform 18"/>
            <p:cNvSpPr>
              <a:spLocks noEditPoints="1"/>
            </p:cNvSpPr>
            <p:nvPr/>
          </p:nvSpPr>
          <p:spPr bwMode="auto">
            <a:xfrm>
              <a:off x="3314" y="1452"/>
              <a:ext cx="498" cy="638"/>
            </a:xfrm>
            <a:custGeom>
              <a:avLst/>
              <a:gdLst>
                <a:gd name="T0" fmla="*/ 372 w 825"/>
                <a:gd name="T1" fmla="*/ 376 h 1057"/>
                <a:gd name="T2" fmla="*/ 42 w 825"/>
                <a:gd name="T3" fmla="*/ 376 h 1057"/>
                <a:gd name="T4" fmla="*/ 372 w 825"/>
                <a:gd name="T5" fmla="*/ 376 h 1057"/>
                <a:gd name="T6" fmla="*/ 374 w 825"/>
                <a:gd name="T7" fmla="*/ 474 h 1057"/>
                <a:gd name="T8" fmla="*/ 40 w 825"/>
                <a:gd name="T9" fmla="*/ 474 h 1057"/>
                <a:gd name="T10" fmla="*/ 374 w 825"/>
                <a:gd name="T11" fmla="*/ 431 h 1057"/>
                <a:gd name="T12" fmla="*/ 374 w 825"/>
                <a:gd name="T13" fmla="*/ 577 h 1057"/>
                <a:gd name="T14" fmla="*/ 207 w 825"/>
                <a:gd name="T15" fmla="*/ 631 h 1057"/>
                <a:gd name="T16" fmla="*/ 40 w 825"/>
                <a:gd name="T17" fmla="*/ 532 h 1057"/>
                <a:gd name="T18" fmla="*/ 374 w 825"/>
                <a:gd name="T19" fmla="*/ 577 h 1057"/>
                <a:gd name="T20" fmla="*/ 374 w 825"/>
                <a:gd name="T21" fmla="*/ 680 h 1057"/>
                <a:gd name="T22" fmla="*/ 40 w 825"/>
                <a:gd name="T23" fmla="*/ 680 h 1057"/>
                <a:gd name="T24" fmla="*/ 374 w 825"/>
                <a:gd name="T25" fmla="*/ 635 h 1057"/>
                <a:gd name="T26" fmla="*/ 750 w 825"/>
                <a:gd name="T27" fmla="*/ 151 h 1057"/>
                <a:gd name="T28" fmla="*/ 825 w 825"/>
                <a:gd name="T29" fmla="*/ 75 h 1057"/>
                <a:gd name="T30" fmla="*/ 721 w 825"/>
                <a:gd name="T31" fmla="*/ 28 h 1057"/>
                <a:gd name="T32" fmla="*/ 187 w 825"/>
                <a:gd name="T33" fmla="*/ 62 h 1057"/>
                <a:gd name="T34" fmla="*/ 2 w 825"/>
                <a:gd name="T35" fmla="*/ 368 h 1057"/>
                <a:gd name="T36" fmla="*/ 0 w 825"/>
                <a:gd name="T37" fmla="*/ 680 h 1057"/>
                <a:gd name="T38" fmla="*/ 187 w 825"/>
                <a:gd name="T39" fmla="*/ 1008 h 1057"/>
                <a:gd name="T40" fmla="*/ 721 w 825"/>
                <a:gd name="T41" fmla="*/ 1029 h 1057"/>
                <a:gd name="T42" fmla="*/ 825 w 825"/>
                <a:gd name="T43" fmla="*/ 982 h 1057"/>
                <a:gd name="T44" fmla="*/ 721 w 825"/>
                <a:gd name="T45" fmla="*/ 935 h 1057"/>
                <a:gd name="T46" fmla="*/ 227 w 825"/>
                <a:gd name="T47" fmla="*/ 968 h 1057"/>
                <a:gd name="T48" fmla="*/ 414 w 825"/>
                <a:gd name="T49" fmla="*/ 680 h 1057"/>
                <a:gd name="T50" fmla="*/ 742 w 825"/>
                <a:gd name="T51" fmla="*/ 555 h 1057"/>
                <a:gd name="T52" fmla="*/ 750 w 825"/>
                <a:gd name="T53" fmla="*/ 604 h 1057"/>
                <a:gd name="T54" fmla="*/ 750 w 825"/>
                <a:gd name="T55" fmla="*/ 453 h 1057"/>
                <a:gd name="T56" fmla="*/ 755 w 825"/>
                <a:gd name="T57" fmla="*/ 515 h 1057"/>
                <a:gd name="T58" fmla="*/ 414 w 825"/>
                <a:gd name="T59" fmla="*/ 368 h 1057"/>
                <a:gd name="T60" fmla="*/ 227 w 825"/>
                <a:gd name="T61" fmla="*/ 289 h 1057"/>
                <a:gd name="T62" fmla="*/ 742 w 825"/>
                <a:gd name="T63" fmla="*/ 102 h 1057"/>
                <a:gd name="T64" fmla="*/ 750 w 825"/>
                <a:gd name="T65" fmla="*/ 151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5" h="1057">
                  <a:moveTo>
                    <a:pt x="372" y="376"/>
                  </a:moveTo>
                  <a:lnTo>
                    <a:pt x="372" y="376"/>
                  </a:lnTo>
                  <a:cubicBezTo>
                    <a:pt x="361" y="400"/>
                    <a:pt x="298" y="422"/>
                    <a:pt x="207" y="422"/>
                  </a:cubicBezTo>
                  <a:cubicBezTo>
                    <a:pt x="116" y="422"/>
                    <a:pt x="53" y="400"/>
                    <a:pt x="42" y="376"/>
                  </a:cubicBezTo>
                  <a:cubicBezTo>
                    <a:pt x="51" y="351"/>
                    <a:pt x="115" y="328"/>
                    <a:pt x="207" y="328"/>
                  </a:cubicBezTo>
                  <a:cubicBezTo>
                    <a:pt x="299" y="328"/>
                    <a:pt x="363" y="351"/>
                    <a:pt x="372" y="376"/>
                  </a:cubicBezTo>
                  <a:close/>
                  <a:moveTo>
                    <a:pt x="374" y="474"/>
                  </a:moveTo>
                  <a:lnTo>
                    <a:pt x="374" y="474"/>
                  </a:lnTo>
                  <a:cubicBezTo>
                    <a:pt x="374" y="496"/>
                    <a:pt x="307" y="528"/>
                    <a:pt x="207" y="528"/>
                  </a:cubicBezTo>
                  <a:cubicBezTo>
                    <a:pt x="107" y="528"/>
                    <a:pt x="40" y="496"/>
                    <a:pt x="40" y="474"/>
                  </a:cubicBezTo>
                  <a:lnTo>
                    <a:pt x="40" y="431"/>
                  </a:lnTo>
                  <a:cubicBezTo>
                    <a:pt x="119" y="478"/>
                    <a:pt x="294" y="478"/>
                    <a:pt x="374" y="431"/>
                  </a:cubicBezTo>
                  <a:lnTo>
                    <a:pt x="374" y="474"/>
                  </a:lnTo>
                  <a:close/>
                  <a:moveTo>
                    <a:pt x="374" y="577"/>
                  </a:moveTo>
                  <a:lnTo>
                    <a:pt x="374" y="577"/>
                  </a:lnTo>
                  <a:cubicBezTo>
                    <a:pt x="374" y="598"/>
                    <a:pt x="307" y="631"/>
                    <a:pt x="207" y="631"/>
                  </a:cubicBezTo>
                  <a:cubicBezTo>
                    <a:pt x="107" y="631"/>
                    <a:pt x="40" y="598"/>
                    <a:pt x="40" y="577"/>
                  </a:cubicBezTo>
                  <a:lnTo>
                    <a:pt x="40" y="532"/>
                  </a:lnTo>
                  <a:cubicBezTo>
                    <a:pt x="119" y="579"/>
                    <a:pt x="294" y="579"/>
                    <a:pt x="374" y="532"/>
                  </a:cubicBezTo>
                  <a:lnTo>
                    <a:pt x="374" y="577"/>
                  </a:lnTo>
                  <a:close/>
                  <a:moveTo>
                    <a:pt x="374" y="680"/>
                  </a:moveTo>
                  <a:lnTo>
                    <a:pt x="374" y="680"/>
                  </a:lnTo>
                  <a:cubicBezTo>
                    <a:pt x="374" y="701"/>
                    <a:pt x="307" y="733"/>
                    <a:pt x="207" y="733"/>
                  </a:cubicBezTo>
                  <a:cubicBezTo>
                    <a:pt x="107" y="733"/>
                    <a:pt x="40" y="701"/>
                    <a:pt x="40" y="680"/>
                  </a:cubicBezTo>
                  <a:lnTo>
                    <a:pt x="40" y="635"/>
                  </a:lnTo>
                  <a:cubicBezTo>
                    <a:pt x="119" y="682"/>
                    <a:pt x="294" y="682"/>
                    <a:pt x="374" y="635"/>
                  </a:cubicBezTo>
                  <a:lnTo>
                    <a:pt x="374" y="680"/>
                  </a:lnTo>
                  <a:close/>
                  <a:moveTo>
                    <a:pt x="750" y="151"/>
                  </a:moveTo>
                  <a:lnTo>
                    <a:pt x="750" y="151"/>
                  </a:lnTo>
                  <a:lnTo>
                    <a:pt x="825" y="75"/>
                  </a:lnTo>
                  <a:lnTo>
                    <a:pt x="750" y="0"/>
                  </a:lnTo>
                  <a:lnTo>
                    <a:pt x="721" y="28"/>
                  </a:lnTo>
                  <a:lnTo>
                    <a:pt x="755" y="62"/>
                  </a:lnTo>
                  <a:lnTo>
                    <a:pt x="187" y="62"/>
                  </a:lnTo>
                  <a:lnTo>
                    <a:pt x="187" y="289"/>
                  </a:lnTo>
                  <a:cubicBezTo>
                    <a:pt x="98" y="292"/>
                    <a:pt x="14" y="316"/>
                    <a:pt x="2" y="368"/>
                  </a:cubicBezTo>
                  <a:lnTo>
                    <a:pt x="0" y="368"/>
                  </a:lnTo>
                  <a:lnTo>
                    <a:pt x="0" y="680"/>
                  </a:lnTo>
                  <a:cubicBezTo>
                    <a:pt x="0" y="737"/>
                    <a:pt x="91" y="769"/>
                    <a:pt x="187" y="773"/>
                  </a:cubicBezTo>
                  <a:lnTo>
                    <a:pt x="187" y="1008"/>
                  </a:lnTo>
                  <a:lnTo>
                    <a:pt x="742" y="1008"/>
                  </a:lnTo>
                  <a:lnTo>
                    <a:pt x="721" y="1029"/>
                  </a:lnTo>
                  <a:lnTo>
                    <a:pt x="750" y="1057"/>
                  </a:lnTo>
                  <a:lnTo>
                    <a:pt x="825" y="982"/>
                  </a:lnTo>
                  <a:lnTo>
                    <a:pt x="750" y="906"/>
                  </a:lnTo>
                  <a:lnTo>
                    <a:pt x="721" y="935"/>
                  </a:lnTo>
                  <a:lnTo>
                    <a:pt x="755" y="968"/>
                  </a:lnTo>
                  <a:lnTo>
                    <a:pt x="227" y="968"/>
                  </a:lnTo>
                  <a:lnTo>
                    <a:pt x="227" y="773"/>
                  </a:lnTo>
                  <a:cubicBezTo>
                    <a:pt x="323" y="769"/>
                    <a:pt x="414" y="737"/>
                    <a:pt x="414" y="680"/>
                  </a:cubicBezTo>
                  <a:lnTo>
                    <a:pt x="414" y="555"/>
                  </a:lnTo>
                  <a:lnTo>
                    <a:pt x="742" y="555"/>
                  </a:lnTo>
                  <a:lnTo>
                    <a:pt x="721" y="576"/>
                  </a:lnTo>
                  <a:lnTo>
                    <a:pt x="750" y="604"/>
                  </a:lnTo>
                  <a:lnTo>
                    <a:pt x="825" y="528"/>
                  </a:lnTo>
                  <a:lnTo>
                    <a:pt x="750" y="453"/>
                  </a:lnTo>
                  <a:lnTo>
                    <a:pt x="721" y="481"/>
                  </a:lnTo>
                  <a:lnTo>
                    <a:pt x="755" y="515"/>
                  </a:lnTo>
                  <a:lnTo>
                    <a:pt x="414" y="515"/>
                  </a:lnTo>
                  <a:lnTo>
                    <a:pt x="414" y="368"/>
                  </a:lnTo>
                  <a:lnTo>
                    <a:pt x="411" y="368"/>
                  </a:lnTo>
                  <a:cubicBezTo>
                    <a:pt x="399" y="316"/>
                    <a:pt x="315" y="292"/>
                    <a:pt x="227" y="289"/>
                  </a:cubicBezTo>
                  <a:lnTo>
                    <a:pt x="227" y="102"/>
                  </a:lnTo>
                  <a:lnTo>
                    <a:pt x="742" y="102"/>
                  </a:lnTo>
                  <a:lnTo>
                    <a:pt x="721" y="122"/>
                  </a:lnTo>
                  <a:lnTo>
                    <a:pt x="750" y="1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grpSp>
      <p:sp>
        <p:nvSpPr>
          <p:cNvPr id="11" name="Rectangle 10"/>
          <p:cNvSpPr/>
          <p:nvPr/>
        </p:nvSpPr>
        <p:spPr>
          <a:xfrm>
            <a:off x="3745597" y="2317370"/>
            <a:ext cx="4572000" cy="769441"/>
          </a:xfrm>
          <a:prstGeom prst="rect">
            <a:avLst/>
          </a:prstGeom>
          <a:solidFill>
            <a:srgbClr val="FFFFFF">
              <a:lumMod val="95000"/>
            </a:srgbClr>
          </a:solidFill>
        </p:spPr>
        <p:txBody>
          <a:bodyPr>
            <a:spAutoFit/>
          </a:bodyPr>
          <a:lstStyle/>
          <a:p>
            <a:pPr marL="161483" marR="0" lvl="0" indent="0" defTabSz="914400" eaLnBrk="1" fontAlgn="auto" latinLnBrk="0" hangingPunct="1">
              <a:lnSpc>
                <a:spcPct val="100000"/>
              </a:lnSpc>
              <a:spcBef>
                <a:spcPts val="0"/>
              </a:spcBef>
              <a:spcAft>
                <a:spcPts val="1200"/>
              </a:spcAft>
              <a:buClrTx/>
              <a:buSzTx/>
              <a:buFontTx/>
              <a:buNone/>
              <a:tabLst/>
              <a:defRPr/>
            </a:pPr>
            <a:r>
              <a:rPr kumimoji="0" lang="en-GB" altLang="en-US" sz="11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After analysing systems, IT can see suspicious traffic coming from several internal company machines communicating with an unknown, external Eastern European IP address; further investigation is required to determine additional details</a:t>
            </a:r>
          </a:p>
        </p:txBody>
      </p:sp>
      <p:sp>
        <p:nvSpPr>
          <p:cNvPr id="12" name="Rectangle 11"/>
          <p:cNvSpPr/>
          <p:nvPr/>
        </p:nvSpPr>
        <p:spPr>
          <a:xfrm>
            <a:off x="3745597" y="3303575"/>
            <a:ext cx="4572000" cy="646331"/>
          </a:xfrm>
          <a:prstGeom prst="rect">
            <a:avLst/>
          </a:prstGeom>
          <a:solidFill>
            <a:srgbClr val="FFFFFF">
              <a:lumMod val="95000"/>
            </a:srgbClr>
          </a:solidFill>
        </p:spPr>
        <p:txBody>
          <a:bodyPr>
            <a:spAutoFit/>
          </a:bodyPr>
          <a:lstStyle/>
          <a:p>
            <a:pPr marL="161483" marR="0" lvl="0" indent="0" defTabSz="914400" eaLnBrk="1" fontAlgn="auto" latinLnBrk="0" hangingPunct="1">
              <a:lnSpc>
                <a:spcPct val="100000"/>
              </a:lnSpc>
              <a:spcBef>
                <a:spcPts val="0"/>
              </a:spcBef>
              <a:spcAft>
                <a:spcPts val="1200"/>
              </a:spcAft>
              <a:buClrTx/>
              <a:buSzTx/>
              <a:buFontTx/>
              <a:buNone/>
              <a:tabLst/>
              <a:defRPr/>
            </a:pPr>
            <a:r>
              <a:rPr kumimoji="0" lang="en-GB" altLang="en-US" sz="12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Employees are complaining to the IT Help Desk about increased network latency </a:t>
            </a:r>
            <a:r>
              <a:rPr kumimoji="0" lang="en-GB" altLang="en-US" sz="12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 </a:t>
            </a:r>
            <a:r>
              <a:rPr kumimoji="0" lang="en-GB" altLang="en-US" sz="12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internal web pages and applications are taking a long time to load properly</a:t>
            </a:r>
          </a:p>
        </p:txBody>
      </p:sp>
      <p:grpSp>
        <p:nvGrpSpPr>
          <p:cNvPr id="13" name="Group 4">
            <a:extLst>
              <a:ext uri="{FF2B5EF4-FFF2-40B4-BE49-F238E27FC236}">
                <a16:creationId xmlns:a16="http://schemas.microsoft.com/office/drawing/2014/main" xmlns="" id="{D47019F3-D6E5-4CDB-B715-55F356D6A84D}"/>
              </a:ext>
            </a:extLst>
          </p:cNvPr>
          <p:cNvGrpSpPr>
            <a:grpSpLocks noChangeAspect="1"/>
          </p:cNvGrpSpPr>
          <p:nvPr/>
        </p:nvGrpSpPr>
        <p:grpSpPr bwMode="auto">
          <a:xfrm>
            <a:off x="3051468" y="3370111"/>
            <a:ext cx="512879" cy="541431"/>
            <a:chOff x="421" y="1466"/>
            <a:chExt cx="689" cy="726"/>
          </a:xfrm>
          <a:solidFill>
            <a:srgbClr val="6D6E6A">
              <a:lumMod val="60000"/>
              <a:lumOff val="40000"/>
            </a:srgbClr>
          </a:solidFill>
        </p:grpSpPr>
        <p:sp>
          <p:nvSpPr>
            <p:cNvPr id="14" name="Freeform 5">
              <a:extLst>
                <a:ext uri="{FF2B5EF4-FFF2-40B4-BE49-F238E27FC236}">
                  <a16:creationId xmlns:a16="http://schemas.microsoft.com/office/drawing/2014/main" xmlns="" id="{D49C076D-3B24-4AB1-BB4B-D474CF18B759}"/>
                </a:ext>
              </a:extLst>
            </p:cNvPr>
            <p:cNvSpPr>
              <a:spLocks noEditPoints="1"/>
            </p:cNvSpPr>
            <p:nvPr/>
          </p:nvSpPr>
          <p:spPr bwMode="auto">
            <a:xfrm>
              <a:off x="595" y="1528"/>
              <a:ext cx="341" cy="398"/>
            </a:xfrm>
            <a:custGeom>
              <a:avLst/>
              <a:gdLst>
                <a:gd name="T0" fmla="*/ 249 w 564"/>
                <a:gd name="T1" fmla="*/ 459 h 659"/>
                <a:gd name="T2" fmla="*/ 192 w 564"/>
                <a:gd name="T3" fmla="*/ 485 h 659"/>
                <a:gd name="T4" fmla="*/ 144 w 564"/>
                <a:gd name="T5" fmla="*/ 488 h 659"/>
                <a:gd name="T6" fmla="*/ 106 w 564"/>
                <a:gd name="T7" fmla="*/ 451 h 659"/>
                <a:gd name="T8" fmla="*/ 66 w 564"/>
                <a:gd name="T9" fmla="*/ 380 h 659"/>
                <a:gd name="T10" fmla="*/ 72 w 564"/>
                <a:gd name="T11" fmla="*/ 301 h 659"/>
                <a:gd name="T12" fmla="*/ 87 w 564"/>
                <a:gd name="T13" fmla="*/ 208 h 659"/>
                <a:gd name="T14" fmla="*/ 306 w 564"/>
                <a:gd name="T15" fmla="*/ 51 h 659"/>
                <a:gd name="T16" fmla="*/ 481 w 564"/>
                <a:gd name="T17" fmla="*/ 255 h 659"/>
                <a:gd name="T18" fmla="*/ 495 w 564"/>
                <a:gd name="T19" fmla="*/ 304 h 659"/>
                <a:gd name="T20" fmla="*/ 463 w 564"/>
                <a:gd name="T21" fmla="*/ 445 h 659"/>
                <a:gd name="T22" fmla="*/ 347 w 564"/>
                <a:gd name="T23" fmla="*/ 596 h 659"/>
                <a:gd name="T24" fmla="*/ 312 w 564"/>
                <a:gd name="T25" fmla="*/ 611 h 659"/>
                <a:gd name="T26" fmla="*/ 316 w 564"/>
                <a:gd name="T27" fmla="*/ 488 h 659"/>
                <a:gd name="T28" fmla="*/ 261 w 564"/>
                <a:gd name="T29" fmla="*/ 591 h 659"/>
                <a:gd name="T30" fmla="*/ 253 w 564"/>
                <a:gd name="T31" fmla="*/ 597 h 659"/>
                <a:gd name="T32" fmla="*/ 167 w 564"/>
                <a:gd name="T33" fmla="*/ 564 h 659"/>
                <a:gd name="T34" fmla="*/ 113 w 564"/>
                <a:gd name="T35" fmla="*/ 565 h 659"/>
                <a:gd name="T36" fmla="*/ 148 w 564"/>
                <a:gd name="T37" fmla="*/ 606 h 659"/>
                <a:gd name="T38" fmla="*/ 250 w 564"/>
                <a:gd name="T39" fmla="*/ 644 h 659"/>
                <a:gd name="T40" fmla="*/ 299 w 564"/>
                <a:gd name="T41" fmla="*/ 659 h 659"/>
                <a:gd name="T42" fmla="*/ 366 w 564"/>
                <a:gd name="T43" fmla="*/ 639 h 659"/>
                <a:gd name="T44" fmla="*/ 499 w 564"/>
                <a:gd name="T45" fmla="*/ 475 h 659"/>
                <a:gd name="T46" fmla="*/ 527 w 564"/>
                <a:gd name="T47" fmla="*/ 271 h 659"/>
                <a:gd name="T48" fmla="*/ 528 w 564"/>
                <a:gd name="T49" fmla="*/ 257 h 659"/>
                <a:gd name="T50" fmla="*/ 310 w 564"/>
                <a:gd name="T51" fmla="*/ 5 h 659"/>
                <a:gd name="T52" fmla="*/ 41 w 564"/>
                <a:gd name="T53" fmla="*/ 199 h 659"/>
                <a:gd name="T54" fmla="*/ 36 w 564"/>
                <a:gd name="T55" fmla="*/ 271 h 659"/>
                <a:gd name="T56" fmla="*/ 21 w 564"/>
                <a:gd name="T57" fmla="*/ 391 h 659"/>
                <a:gd name="T58" fmla="*/ 70 w 564"/>
                <a:gd name="T59" fmla="*/ 480 h 659"/>
                <a:gd name="T60" fmla="*/ 136 w 564"/>
                <a:gd name="T61" fmla="*/ 534 h 659"/>
                <a:gd name="T62" fmla="*/ 228 w 564"/>
                <a:gd name="T63" fmla="*/ 515 h 659"/>
                <a:gd name="T64" fmla="*/ 284 w 564"/>
                <a:gd name="T65" fmla="*/ 521 h 659"/>
                <a:gd name="T66" fmla="*/ 261 w 564"/>
                <a:gd name="T67" fmla="*/ 59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4" h="659">
                  <a:moveTo>
                    <a:pt x="249" y="459"/>
                  </a:moveTo>
                  <a:lnTo>
                    <a:pt x="249" y="459"/>
                  </a:lnTo>
                  <a:cubicBezTo>
                    <a:pt x="248" y="459"/>
                    <a:pt x="246" y="459"/>
                    <a:pt x="245" y="459"/>
                  </a:cubicBezTo>
                  <a:cubicBezTo>
                    <a:pt x="224" y="460"/>
                    <a:pt x="205" y="469"/>
                    <a:pt x="192" y="485"/>
                  </a:cubicBezTo>
                  <a:cubicBezTo>
                    <a:pt x="184" y="495"/>
                    <a:pt x="177" y="497"/>
                    <a:pt x="162" y="492"/>
                  </a:cubicBezTo>
                  <a:cubicBezTo>
                    <a:pt x="156" y="490"/>
                    <a:pt x="150" y="489"/>
                    <a:pt x="144" y="488"/>
                  </a:cubicBezTo>
                  <a:cubicBezTo>
                    <a:pt x="131" y="486"/>
                    <a:pt x="128" y="484"/>
                    <a:pt x="127" y="481"/>
                  </a:cubicBezTo>
                  <a:cubicBezTo>
                    <a:pt x="121" y="469"/>
                    <a:pt x="113" y="460"/>
                    <a:pt x="106" y="451"/>
                  </a:cubicBezTo>
                  <a:cubicBezTo>
                    <a:pt x="104" y="448"/>
                    <a:pt x="101" y="445"/>
                    <a:pt x="99" y="441"/>
                  </a:cubicBezTo>
                  <a:cubicBezTo>
                    <a:pt x="83" y="420"/>
                    <a:pt x="71" y="401"/>
                    <a:pt x="66" y="380"/>
                  </a:cubicBezTo>
                  <a:lnTo>
                    <a:pt x="64" y="373"/>
                  </a:lnTo>
                  <a:cubicBezTo>
                    <a:pt x="55" y="339"/>
                    <a:pt x="52" y="319"/>
                    <a:pt x="72" y="301"/>
                  </a:cubicBezTo>
                  <a:cubicBezTo>
                    <a:pt x="83" y="291"/>
                    <a:pt x="82" y="275"/>
                    <a:pt x="82" y="265"/>
                  </a:cubicBezTo>
                  <a:cubicBezTo>
                    <a:pt x="81" y="247"/>
                    <a:pt x="83" y="228"/>
                    <a:pt x="87" y="208"/>
                  </a:cubicBezTo>
                  <a:cubicBezTo>
                    <a:pt x="101" y="138"/>
                    <a:pt x="130" y="96"/>
                    <a:pt x="180" y="72"/>
                  </a:cubicBezTo>
                  <a:cubicBezTo>
                    <a:pt x="218" y="54"/>
                    <a:pt x="260" y="47"/>
                    <a:pt x="306" y="51"/>
                  </a:cubicBezTo>
                  <a:cubicBezTo>
                    <a:pt x="376" y="58"/>
                    <a:pt x="424" y="85"/>
                    <a:pt x="453" y="135"/>
                  </a:cubicBezTo>
                  <a:cubicBezTo>
                    <a:pt x="473" y="172"/>
                    <a:pt x="483" y="212"/>
                    <a:pt x="481" y="255"/>
                  </a:cubicBezTo>
                  <a:cubicBezTo>
                    <a:pt x="481" y="257"/>
                    <a:pt x="481" y="258"/>
                    <a:pt x="481" y="260"/>
                  </a:cubicBezTo>
                  <a:cubicBezTo>
                    <a:pt x="480" y="270"/>
                    <a:pt x="478" y="290"/>
                    <a:pt x="495" y="304"/>
                  </a:cubicBezTo>
                  <a:cubicBezTo>
                    <a:pt x="508" y="316"/>
                    <a:pt x="511" y="331"/>
                    <a:pt x="505" y="360"/>
                  </a:cubicBezTo>
                  <a:cubicBezTo>
                    <a:pt x="498" y="391"/>
                    <a:pt x="484" y="420"/>
                    <a:pt x="463" y="445"/>
                  </a:cubicBezTo>
                  <a:cubicBezTo>
                    <a:pt x="449" y="461"/>
                    <a:pt x="441" y="479"/>
                    <a:pt x="436" y="493"/>
                  </a:cubicBezTo>
                  <a:cubicBezTo>
                    <a:pt x="415" y="545"/>
                    <a:pt x="386" y="579"/>
                    <a:pt x="347" y="596"/>
                  </a:cubicBezTo>
                  <a:lnTo>
                    <a:pt x="342" y="599"/>
                  </a:lnTo>
                  <a:cubicBezTo>
                    <a:pt x="330" y="604"/>
                    <a:pt x="320" y="608"/>
                    <a:pt x="312" y="611"/>
                  </a:cubicBezTo>
                  <a:cubicBezTo>
                    <a:pt x="313" y="609"/>
                    <a:pt x="315" y="608"/>
                    <a:pt x="316" y="606"/>
                  </a:cubicBezTo>
                  <a:cubicBezTo>
                    <a:pt x="348" y="574"/>
                    <a:pt x="348" y="519"/>
                    <a:pt x="316" y="488"/>
                  </a:cubicBezTo>
                  <a:cubicBezTo>
                    <a:pt x="297" y="469"/>
                    <a:pt x="273" y="459"/>
                    <a:pt x="249" y="459"/>
                  </a:cubicBezTo>
                  <a:close/>
                  <a:moveTo>
                    <a:pt x="261" y="591"/>
                  </a:moveTo>
                  <a:lnTo>
                    <a:pt x="261" y="591"/>
                  </a:lnTo>
                  <a:cubicBezTo>
                    <a:pt x="259" y="593"/>
                    <a:pt x="256" y="595"/>
                    <a:pt x="253" y="597"/>
                  </a:cubicBezTo>
                  <a:cubicBezTo>
                    <a:pt x="243" y="596"/>
                    <a:pt x="233" y="594"/>
                    <a:pt x="225" y="590"/>
                  </a:cubicBezTo>
                  <a:cubicBezTo>
                    <a:pt x="206" y="581"/>
                    <a:pt x="186" y="572"/>
                    <a:pt x="167" y="564"/>
                  </a:cubicBezTo>
                  <a:cubicBezTo>
                    <a:pt x="159" y="560"/>
                    <a:pt x="151" y="557"/>
                    <a:pt x="144" y="553"/>
                  </a:cubicBezTo>
                  <a:cubicBezTo>
                    <a:pt x="132" y="548"/>
                    <a:pt x="118" y="553"/>
                    <a:pt x="113" y="565"/>
                  </a:cubicBezTo>
                  <a:cubicBezTo>
                    <a:pt x="107" y="577"/>
                    <a:pt x="113" y="590"/>
                    <a:pt x="124" y="596"/>
                  </a:cubicBezTo>
                  <a:cubicBezTo>
                    <a:pt x="132" y="599"/>
                    <a:pt x="140" y="603"/>
                    <a:pt x="148" y="606"/>
                  </a:cubicBezTo>
                  <a:cubicBezTo>
                    <a:pt x="167" y="614"/>
                    <a:pt x="186" y="623"/>
                    <a:pt x="204" y="632"/>
                  </a:cubicBezTo>
                  <a:cubicBezTo>
                    <a:pt x="220" y="640"/>
                    <a:pt x="236" y="642"/>
                    <a:pt x="250" y="644"/>
                  </a:cubicBezTo>
                  <a:lnTo>
                    <a:pt x="252" y="644"/>
                  </a:lnTo>
                  <a:cubicBezTo>
                    <a:pt x="268" y="655"/>
                    <a:pt x="284" y="659"/>
                    <a:pt x="299" y="659"/>
                  </a:cubicBezTo>
                  <a:cubicBezTo>
                    <a:pt x="322" y="659"/>
                    <a:pt x="343" y="649"/>
                    <a:pt x="361" y="641"/>
                  </a:cubicBezTo>
                  <a:lnTo>
                    <a:pt x="366" y="639"/>
                  </a:lnTo>
                  <a:cubicBezTo>
                    <a:pt x="417" y="616"/>
                    <a:pt x="454" y="574"/>
                    <a:pt x="479" y="510"/>
                  </a:cubicBezTo>
                  <a:cubicBezTo>
                    <a:pt x="485" y="494"/>
                    <a:pt x="491" y="484"/>
                    <a:pt x="499" y="475"/>
                  </a:cubicBezTo>
                  <a:cubicBezTo>
                    <a:pt x="525" y="444"/>
                    <a:pt x="542" y="408"/>
                    <a:pt x="550" y="369"/>
                  </a:cubicBezTo>
                  <a:cubicBezTo>
                    <a:pt x="554" y="350"/>
                    <a:pt x="564" y="304"/>
                    <a:pt x="527" y="271"/>
                  </a:cubicBezTo>
                  <a:cubicBezTo>
                    <a:pt x="527" y="269"/>
                    <a:pt x="527" y="266"/>
                    <a:pt x="527" y="265"/>
                  </a:cubicBezTo>
                  <a:cubicBezTo>
                    <a:pt x="528" y="262"/>
                    <a:pt x="528" y="259"/>
                    <a:pt x="528" y="257"/>
                  </a:cubicBezTo>
                  <a:cubicBezTo>
                    <a:pt x="530" y="205"/>
                    <a:pt x="518" y="156"/>
                    <a:pt x="493" y="112"/>
                  </a:cubicBezTo>
                  <a:cubicBezTo>
                    <a:pt x="457" y="49"/>
                    <a:pt x="395" y="13"/>
                    <a:pt x="310" y="5"/>
                  </a:cubicBezTo>
                  <a:cubicBezTo>
                    <a:pt x="256" y="0"/>
                    <a:pt x="206" y="8"/>
                    <a:pt x="160" y="30"/>
                  </a:cubicBezTo>
                  <a:cubicBezTo>
                    <a:pt x="96" y="60"/>
                    <a:pt x="58" y="114"/>
                    <a:pt x="41" y="199"/>
                  </a:cubicBezTo>
                  <a:cubicBezTo>
                    <a:pt x="37" y="223"/>
                    <a:pt x="35" y="245"/>
                    <a:pt x="35" y="268"/>
                  </a:cubicBezTo>
                  <a:cubicBezTo>
                    <a:pt x="35" y="269"/>
                    <a:pt x="36" y="270"/>
                    <a:pt x="36" y="271"/>
                  </a:cubicBezTo>
                  <a:cubicBezTo>
                    <a:pt x="0" y="308"/>
                    <a:pt x="10" y="351"/>
                    <a:pt x="19" y="385"/>
                  </a:cubicBezTo>
                  <a:lnTo>
                    <a:pt x="21" y="391"/>
                  </a:lnTo>
                  <a:cubicBezTo>
                    <a:pt x="28" y="423"/>
                    <a:pt x="46" y="448"/>
                    <a:pt x="61" y="469"/>
                  </a:cubicBezTo>
                  <a:cubicBezTo>
                    <a:pt x="64" y="473"/>
                    <a:pt x="67" y="476"/>
                    <a:pt x="70" y="480"/>
                  </a:cubicBezTo>
                  <a:cubicBezTo>
                    <a:pt x="76" y="487"/>
                    <a:pt x="81" y="494"/>
                    <a:pt x="85" y="502"/>
                  </a:cubicBezTo>
                  <a:cubicBezTo>
                    <a:pt x="97" y="527"/>
                    <a:pt x="122" y="531"/>
                    <a:pt x="136" y="534"/>
                  </a:cubicBezTo>
                  <a:cubicBezTo>
                    <a:pt x="141" y="535"/>
                    <a:pt x="145" y="535"/>
                    <a:pt x="148" y="536"/>
                  </a:cubicBezTo>
                  <a:cubicBezTo>
                    <a:pt x="160" y="540"/>
                    <a:pt x="197" y="552"/>
                    <a:pt x="228" y="515"/>
                  </a:cubicBezTo>
                  <a:cubicBezTo>
                    <a:pt x="233" y="509"/>
                    <a:pt x="239" y="506"/>
                    <a:pt x="247" y="505"/>
                  </a:cubicBezTo>
                  <a:cubicBezTo>
                    <a:pt x="260" y="505"/>
                    <a:pt x="273" y="511"/>
                    <a:pt x="284" y="521"/>
                  </a:cubicBezTo>
                  <a:cubicBezTo>
                    <a:pt x="296" y="534"/>
                    <a:pt x="296" y="560"/>
                    <a:pt x="283" y="573"/>
                  </a:cubicBezTo>
                  <a:cubicBezTo>
                    <a:pt x="277" y="579"/>
                    <a:pt x="269" y="585"/>
                    <a:pt x="261" y="5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sp>
          <p:nvSpPr>
            <p:cNvPr id="15" name="Freeform 6">
              <a:extLst>
                <a:ext uri="{FF2B5EF4-FFF2-40B4-BE49-F238E27FC236}">
                  <a16:creationId xmlns:a16="http://schemas.microsoft.com/office/drawing/2014/main" xmlns="" id="{E387E656-060D-46B3-82DD-6F299CEFAEA4}"/>
                </a:ext>
              </a:extLst>
            </p:cNvPr>
            <p:cNvSpPr>
              <a:spLocks noEditPoints="1"/>
            </p:cNvSpPr>
            <p:nvPr/>
          </p:nvSpPr>
          <p:spPr bwMode="auto">
            <a:xfrm>
              <a:off x="421" y="1885"/>
              <a:ext cx="689" cy="307"/>
            </a:xfrm>
            <a:custGeom>
              <a:avLst/>
              <a:gdLst>
                <a:gd name="T0" fmla="*/ 1091 w 1140"/>
                <a:gd name="T1" fmla="*/ 392 h 508"/>
                <a:gd name="T2" fmla="*/ 1091 w 1140"/>
                <a:gd name="T3" fmla="*/ 392 h 508"/>
                <a:gd name="T4" fmla="*/ 1041 w 1140"/>
                <a:gd name="T5" fmla="*/ 411 h 508"/>
                <a:gd name="T6" fmla="*/ 662 w 1140"/>
                <a:gd name="T7" fmla="*/ 460 h 508"/>
                <a:gd name="T8" fmla="*/ 293 w 1140"/>
                <a:gd name="T9" fmla="*/ 445 h 508"/>
                <a:gd name="T10" fmla="*/ 54 w 1140"/>
                <a:gd name="T11" fmla="*/ 395 h 508"/>
                <a:gd name="T12" fmla="*/ 49 w 1140"/>
                <a:gd name="T13" fmla="*/ 393 h 508"/>
                <a:gd name="T14" fmla="*/ 49 w 1140"/>
                <a:gd name="T15" fmla="*/ 393 h 508"/>
                <a:gd name="T16" fmla="*/ 49 w 1140"/>
                <a:gd name="T17" fmla="*/ 387 h 508"/>
                <a:gd name="T18" fmla="*/ 79 w 1140"/>
                <a:gd name="T19" fmla="*/ 262 h 508"/>
                <a:gd name="T20" fmla="*/ 185 w 1140"/>
                <a:gd name="T21" fmla="*/ 129 h 508"/>
                <a:gd name="T22" fmla="*/ 288 w 1140"/>
                <a:gd name="T23" fmla="*/ 81 h 508"/>
                <a:gd name="T24" fmla="*/ 313 w 1140"/>
                <a:gd name="T25" fmla="*/ 69 h 508"/>
                <a:gd name="T26" fmla="*/ 354 w 1140"/>
                <a:gd name="T27" fmla="*/ 54 h 508"/>
                <a:gd name="T28" fmla="*/ 364 w 1140"/>
                <a:gd name="T29" fmla="*/ 63 h 508"/>
                <a:gd name="T30" fmla="*/ 407 w 1140"/>
                <a:gd name="T31" fmla="*/ 98 h 508"/>
                <a:gd name="T32" fmla="*/ 688 w 1140"/>
                <a:gd name="T33" fmla="*/ 124 h 508"/>
                <a:gd name="T34" fmla="*/ 785 w 1140"/>
                <a:gd name="T35" fmla="*/ 53 h 508"/>
                <a:gd name="T36" fmla="*/ 808 w 1140"/>
                <a:gd name="T37" fmla="*/ 62 h 508"/>
                <a:gd name="T38" fmla="*/ 883 w 1140"/>
                <a:gd name="T39" fmla="*/ 93 h 508"/>
                <a:gd name="T40" fmla="*/ 902 w 1140"/>
                <a:gd name="T41" fmla="*/ 102 h 508"/>
                <a:gd name="T42" fmla="*/ 1010 w 1140"/>
                <a:gd name="T43" fmla="*/ 174 h 508"/>
                <a:gd name="T44" fmla="*/ 1091 w 1140"/>
                <a:gd name="T45" fmla="*/ 392 h 508"/>
                <a:gd name="T46" fmla="*/ 1091 w 1140"/>
                <a:gd name="T47" fmla="*/ 392 h 508"/>
                <a:gd name="T48" fmla="*/ 1047 w 1140"/>
                <a:gd name="T49" fmla="*/ 145 h 508"/>
                <a:gd name="T50" fmla="*/ 1047 w 1140"/>
                <a:gd name="T51" fmla="*/ 145 h 508"/>
                <a:gd name="T52" fmla="*/ 921 w 1140"/>
                <a:gd name="T53" fmla="*/ 59 h 508"/>
                <a:gd name="T54" fmla="*/ 904 w 1140"/>
                <a:gd name="T55" fmla="*/ 51 h 508"/>
                <a:gd name="T56" fmla="*/ 825 w 1140"/>
                <a:gd name="T57" fmla="*/ 18 h 508"/>
                <a:gd name="T58" fmla="*/ 788 w 1140"/>
                <a:gd name="T59" fmla="*/ 4 h 508"/>
                <a:gd name="T60" fmla="*/ 763 w 1140"/>
                <a:gd name="T61" fmla="*/ 9 h 508"/>
                <a:gd name="T62" fmla="*/ 757 w 1140"/>
                <a:gd name="T63" fmla="*/ 14 h 508"/>
                <a:gd name="T64" fmla="*/ 669 w 1140"/>
                <a:gd name="T65" fmla="*/ 82 h 508"/>
                <a:gd name="T66" fmla="*/ 433 w 1140"/>
                <a:gd name="T67" fmla="*/ 60 h 508"/>
                <a:gd name="T68" fmla="*/ 396 w 1140"/>
                <a:gd name="T69" fmla="*/ 29 h 508"/>
                <a:gd name="T70" fmla="*/ 378 w 1140"/>
                <a:gd name="T71" fmla="*/ 12 h 508"/>
                <a:gd name="T72" fmla="*/ 361 w 1140"/>
                <a:gd name="T73" fmla="*/ 7 h 508"/>
                <a:gd name="T74" fmla="*/ 359 w 1140"/>
                <a:gd name="T75" fmla="*/ 7 h 508"/>
                <a:gd name="T76" fmla="*/ 293 w 1140"/>
                <a:gd name="T77" fmla="*/ 27 h 508"/>
                <a:gd name="T78" fmla="*/ 271 w 1140"/>
                <a:gd name="T79" fmla="*/ 37 h 508"/>
                <a:gd name="T80" fmla="*/ 162 w 1140"/>
                <a:gd name="T81" fmla="*/ 88 h 508"/>
                <a:gd name="T82" fmla="*/ 35 w 1140"/>
                <a:gd name="T83" fmla="*/ 245 h 508"/>
                <a:gd name="T84" fmla="*/ 2 w 1140"/>
                <a:gd name="T85" fmla="*/ 384 h 508"/>
                <a:gd name="T86" fmla="*/ 38 w 1140"/>
                <a:gd name="T87" fmla="*/ 439 h 508"/>
                <a:gd name="T88" fmla="*/ 287 w 1140"/>
                <a:gd name="T89" fmla="*/ 492 h 508"/>
                <a:gd name="T90" fmla="*/ 563 w 1140"/>
                <a:gd name="T91" fmla="*/ 508 h 508"/>
                <a:gd name="T92" fmla="*/ 664 w 1140"/>
                <a:gd name="T93" fmla="*/ 506 h 508"/>
                <a:gd name="T94" fmla="*/ 1052 w 1140"/>
                <a:gd name="T95" fmla="*/ 457 h 508"/>
                <a:gd name="T96" fmla="*/ 1111 w 1140"/>
                <a:gd name="T97" fmla="*/ 434 h 508"/>
                <a:gd name="T98" fmla="*/ 1112 w 1140"/>
                <a:gd name="T99" fmla="*/ 433 h 508"/>
                <a:gd name="T100" fmla="*/ 1138 w 1140"/>
                <a:gd name="T101" fmla="*/ 391 h 508"/>
                <a:gd name="T102" fmla="*/ 1047 w 1140"/>
                <a:gd name="T103" fmla="*/ 14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0" h="508">
                  <a:moveTo>
                    <a:pt x="1091" y="392"/>
                  </a:moveTo>
                  <a:lnTo>
                    <a:pt x="1091" y="392"/>
                  </a:lnTo>
                  <a:cubicBezTo>
                    <a:pt x="1075" y="399"/>
                    <a:pt x="1058" y="407"/>
                    <a:pt x="1041" y="411"/>
                  </a:cubicBezTo>
                  <a:cubicBezTo>
                    <a:pt x="929" y="440"/>
                    <a:pt x="805" y="456"/>
                    <a:pt x="662" y="460"/>
                  </a:cubicBezTo>
                  <a:cubicBezTo>
                    <a:pt x="514" y="463"/>
                    <a:pt x="400" y="459"/>
                    <a:pt x="293" y="445"/>
                  </a:cubicBezTo>
                  <a:cubicBezTo>
                    <a:pt x="216" y="436"/>
                    <a:pt x="134" y="423"/>
                    <a:pt x="54" y="395"/>
                  </a:cubicBezTo>
                  <a:cubicBezTo>
                    <a:pt x="51" y="394"/>
                    <a:pt x="49" y="393"/>
                    <a:pt x="49" y="393"/>
                  </a:cubicBezTo>
                  <a:lnTo>
                    <a:pt x="49" y="393"/>
                  </a:lnTo>
                  <a:cubicBezTo>
                    <a:pt x="49" y="392"/>
                    <a:pt x="48" y="390"/>
                    <a:pt x="49" y="387"/>
                  </a:cubicBezTo>
                  <a:cubicBezTo>
                    <a:pt x="51" y="348"/>
                    <a:pt x="61" y="307"/>
                    <a:pt x="79" y="262"/>
                  </a:cubicBezTo>
                  <a:cubicBezTo>
                    <a:pt x="104" y="197"/>
                    <a:pt x="138" y="155"/>
                    <a:pt x="185" y="129"/>
                  </a:cubicBezTo>
                  <a:cubicBezTo>
                    <a:pt x="214" y="112"/>
                    <a:pt x="247" y="97"/>
                    <a:pt x="288" y="81"/>
                  </a:cubicBezTo>
                  <a:cubicBezTo>
                    <a:pt x="297" y="77"/>
                    <a:pt x="305" y="73"/>
                    <a:pt x="313" y="69"/>
                  </a:cubicBezTo>
                  <a:cubicBezTo>
                    <a:pt x="328" y="62"/>
                    <a:pt x="341" y="56"/>
                    <a:pt x="354" y="54"/>
                  </a:cubicBezTo>
                  <a:cubicBezTo>
                    <a:pt x="358" y="57"/>
                    <a:pt x="361" y="60"/>
                    <a:pt x="364" y="63"/>
                  </a:cubicBezTo>
                  <a:cubicBezTo>
                    <a:pt x="377" y="75"/>
                    <a:pt x="391" y="88"/>
                    <a:pt x="407" y="98"/>
                  </a:cubicBezTo>
                  <a:cubicBezTo>
                    <a:pt x="497" y="159"/>
                    <a:pt x="592" y="167"/>
                    <a:pt x="688" y="124"/>
                  </a:cubicBezTo>
                  <a:cubicBezTo>
                    <a:pt x="728" y="107"/>
                    <a:pt x="758" y="78"/>
                    <a:pt x="785" y="53"/>
                  </a:cubicBezTo>
                  <a:cubicBezTo>
                    <a:pt x="793" y="56"/>
                    <a:pt x="800" y="59"/>
                    <a:pt x="808" y="62"/>
                  </a:cubicBezTo>
                  <a:cubicBezTo>
                    <a:pt x="834" y="72"/>
                    <a:pt x="859" y="81"/>
                    <a:pt x="883" y="93"/>
                  </a:cubicBezTo>
                  <a:cubicBezTo>
                    <a:pt x="889" y="96"/>
                    <a:pt x="896" y="99"/>
                    <a:pt x="902" y="102"/>
                  </a:cubicBezTo>
                  <a:cubicBezTo>
                    <a:pt x="943" y="121"/>
                    <a:pt x="983" y="140"/>
                    <a:pt x="1010" y="174"/>
                  </a:cubicBezTo>
                  <a:cubicBezTo>
                    <a:pt x="1058" y="233"/>
                    <a:pt x="1085" y="305"/>
                    <a:pt x="1091" y="392"/>
                  </a:cubicBezTo>
                  <a:lnTo>
                    <a:pt x="1091" y="392"/>
                  </a:lnTo>
                  <a:close/>
                  <a:moveTo>
                    <a:pt x="1047" y="145"/>
                  </a:moveTo>
                  <a:lnTo>
                    <a:pt x="1047" y="145"/>
                  </a:lnTo>
                  <a:cubicBezTo>
                    <a:pt x="1012" y="102"/>
                    <a:pt x="966" y="80"/>
                    <a:pt x="921" y="59"/>
                  </a:cubicBezTo>
                  <a:cubicBezTo>
                    <a:pt x="915" y="57"/>
                    <a:pt x="909" y="54"/>
                    <a:pt x="904" y="51"/>
                  </a:cubicBezTo>
                  <a:cubicBezTo>
                    <a:pt x="878" y="39"/>
                    <a:pt x="852" y="29"/>
                    <a:pt x="825" y="18"/>
                  </a:cubicBezTo>
                  <a:cubicBezTo>
                    <a:pt x="813" y="13"/>
                    <a:pt x="801" y="9"/>
                    <a:pt x="788" y="4"/>
                  </a:cubicBezTo>
                  <a:cubicBezTo>
                    <a:pt x="780" y="0"/>
                    <a:pt x="770" y="2"/>
                    <a:pt x="763" y="9"/>
                  </a:cubicBezTo>
                  <a:lnTo>
                    <a:pt x="757" y="14"/>
                  </a:lnTo>
                  <a:cubicBezTo>
                    <a:pt x="731" y="40"/>
                    <a:pt x="704" y="66"/>
                    <a:pt x="669" y="82"/>
                  </a:cubicBezTo>
                  <a:cubicBezTo>
                    <a:pt x="587" y="118"/>
                    <a:pt x="510" y="111"/>
                    <a:pt x="433" y="60"/>
                  </a:cubicBezTo>
                  <a:cubicBezTo>
                    <a:pt x="420" y="51"/>
                    <a:pt x="408" y="40"/>
                    <a:pt x="396" y="29"/>
                  </a:cubicBezTo>
                  <a:cubicBezTo>
                    <a:pt x="390" y="23"/>
                    <a:pt x="384" y="18"/>
                    <a:pt x="378" y="12"/>
                  </a:cubicBezTo>
                  <a:cubicBezTo>
                    <a:pt x="373" y="8"/>
                    <a:pt x="367" y="6"/>
                    <a:pt x="361" y="7"/>
                  </a:cubicBezTo>
                  <a:cubicBezTo>
                    <a:pt x="361" y="7"/>
                    <a:pt x="360" y="7"/>
                    <a:pt x="359" y="7"/>
                  </a:cubicBezTo>
                  <a:cubicBezTo>
                    <a:pt x="333" y="7"/>
                    <a:pt x="312" y="18"/>
                    <a:pt x="293" y="27"/>
                  </a:cubicBezTo>
                  <a:cubicBezTo>
                    <a:pt x="285" y="31"/>
                    <a:pt x="278" y="35"/>
                    <a:pt x="271" y="37"/>
                  </a:cubicBezTo>
                  <a:cubicBezTo>
                    <a:pt x="228" y="55"/>
                    <a:pt x="193" y="71"/>
                    <a:pt x="162" y="88"/>
                  </a:cubicBezTo>
                  <a:cubicBezTo>
                    <a:pt x="106" y="119"/>
                    <a:pt x="65" y="170"/>
                    <a:pt x="35" y="245"/>
                  </a:cubicBezTo>
                  <a:cubicBezTo>
                    <a:pt x="16" y="294"/>
                    <a:pt x="5" y="340"/>
                    <a:pt x="2" y="384"/>
                  </a:cubicBezTo>
                  <a:cubicBezTo>
                    <a:pt x="0" y="412"/>
                    <a:pt x="12" y="430"/>
                    <a:pt x="38" y="439"/>
                  </a:cubicBezTo>
                  <a:cubicBezTo>
                    <a:pt x="123" y="468"/>
                    <a:pt x="208" y="482"/>
                    <a:pt x="287" y="492"/>
                  </a:cubicBezTo>
                  <a:cubicBezTo>
                    <a:pt x="371" y="502"/>
                    <a:pt x="459" y="508"/>
                    <a:pt x="563" y="508"/>
                  </a:cubicBezTo>
                  <a:cubicBezTo>
                    <a:pt x="595" y="508"/>
                    <a:pt x="628" y="507"/>
                    <a:pt x="664" y="506"/>
                  </a:cubicBezTo>
                  <a:cubicBezTo>
                    <a:pt x="810" y="502"/>
                    <a:pt x="937" y="486"/>
                    <a:pt x="1052" y="457"/>
                  </a:cubicBezTo>
                  <a:cubicBezTo>
                    <a:pt x="1073" y="451"/>
                    <a:pt x="1093" y="443"/>
                    <a:pt x="1111" y="434"/>
                  </a:cubicBezTo>
                  <a:lnTo>
                    <a:pt x="1112" y="433"/>
                  </a:lnTo>
                  <a:cubicBezTo>
                    <a:pt x="1119" y="430"/>
                    <a:pt x="1140" y="421"/>
                    <a:pt x="1138" y="391"/>
                  </a:cubicBezTo>
                  <a:cubicBezTo>
                    <a:pt x="1131" y="293"/>
                    <a:pt x="1101" y="212"/>
                    <a:pt x="1047" y="1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sp>
          <p:nvSpPr>
            <p:cNvPr id="16" name="Freeform 7">
              <a:extLst>
                <a:ext uri="{FF2B5EF4-FFF2-40B4-BE49-F238E27FC236}">
                  <a16:creationId xmlns:a16="http://schemas.microsoft.com/office/drawing/2014/main" xmlns="" id="{9AEF156A-47E5-4596-BE31-A557BC3C41EA}"/>
                </a:ext>
              </a:extLst>
            </p:cNvPr>
            <p:cNvSpPr>
              <a:spLocks/>
            </p:cNvSpPr>
            <p:nvPr/>
          </p:nvSpPr>
          <p:spPr bwMode="auto">
            <a:xfrm>
              <a:off x="552" y="1466"/>
              <a:ext cx="427" cy="316"/>
            </a:xfrm>
            <a:custGeom>
              <a:avLst/>
              <a:gdLst>
                <a:gd name="T0" fmla="*/ 1 w 708"/>
                <a:gd name="T1" fmla="*/ 359 h 523"/>
                <a:gd name="T2" fmla="*/ 1 w 708"/>
                <a:gd name="T3" fmla="*/ 359 h 523"/>
                <a:gd name="T4" fmla="*/ 1 w 708"/>
                <a:gd name="T5" fmla="*/ 433 h 523"/>
                <a:gd name="T6" fmla="*/ 1 w 708"/>
                <a:gd name="T7" fmla="*/ 473 h 523"/>
                <a:gd name="T8" fmla="*/ 1 w 708"/>
                <a:gd name="T9" fmla="*/ 477 h 523"/>
                <a:gd name="T10" fmla="*/ 16 w 708"/>
                <a:gd name="T11" fmla="*/ 517 h 523"/>
                <a:gd name="T12" fmla="*/ 31 w 708"/>
                <a:gd name="T13" fmla="*/ 522 h 523"/>
                <a:gd name="T14" fmla="*/ 34 w 708"/>
                <a:gd name="T15" fmla="*/ 522 h 523"/>
                <a:gd name="T16" fmla="*/ 37 w 708"/>
                <a:gd name="T17" fmla="*/ 522 h 523"/>
                <a:gd name="T18" fmla="*/ 61 w 708"/>
                <a:gd name="T19" fmla="*/ 499 h 523"/>
                <a:gd name="T20" fmla="*/ 61 w 708"/>
                <a:gd name="T21" fmla="*/ 320 h 523"/>
                <a:gd name="T22" fmla="*/ 77 w 708"/>
                <a:gd name="T23" fmla="*/ 280 h 523"/>
                <a:gd name="T24" fmla="*/ 135 w 708"/>
                <a:gd name="T25" fmla="*/ 160 h 523"/>
                <a:gd name="T26" fmla="*/ 428 w 708"/>
                <a:gd name="T27" fmla="*/ 77 h 523"/>
                <a:gd name="T28" fmla="*/ 627 w 708"/>
                <a:gd name="T29" fmla="*/ 265 h 523"/>
                <a:gd name="T30" fmla="*/ 629 w 708"/>
                <a:gd name="T31" fmla="*/ 275 h 523"/>
                <a:gd name="T32" fmla="*/ 645 w 708"/>
                <a:gd name="T33" fmla="*/ 317 h 523"/>
                <a:gd name="T34" fmla="*/ 645 w 708"/>
                <a:gd name="T35" fmla="*/ 499 h 523"/>
                <a:gd name="T36" fmla="*/ 668 w 708"/>
                <a:gd name="T37" fmla="*/ 522 h 523"/>
                <a:gd name="T38" fmla="*/ 672 w 708"/>
                <a:gd name="T39" fmla="*/ 522 h 523"/>
                <a:gd name="T40" fmla="*/ 691 w 708"/>
                <a:gd name="T41" fmla="*/ 517 h 523"/>
                <a:gd name="T42" fmla="*/ 706 w 708"/>
                <a:gd name="T43" fmla="*/ 477 h 523"/>
                <a:gd name="T44" fmla="*/ 706 w 708"/>
                <a:gd name="T45" fmla="*/ 473 h 523"/>
                <a:gd name="T46" fmla="*/ 706 w 708"/>
                <a:gd name="T47" fmla="*/ 437 h 523"/>
                <a:gd name="T48" fmla="*/ 706 w 708"/>
                <a:gd name="T49" fmla="*/ 372 h 523"/>
                <a:gd name="T50" fmla="*/ 706 w 708"/>
                <a:gd name="T51" fmla="*/ 368 h 523"/>
                <a:gd name="T52" fmla="*/ 680 w 708"/>
                <a:gd name="T53" fmla="*/ 287 h 523"/>
                <a:gd name="T54" fmla="*/ 675 w 708"/>
                <a:gd name="T55" fmla="*/ 269 h 523"/>
                <a:gd name="T56" fmla="*/ 673 w 708"/>
                <a:gd name="T57" fmla="*/ 255 h 523"/>
                <a:gd name="T58" fmla="*/ 439 w 708"/>
                <a:gd name="T59" fmla="*/ 31 h 523"/>
                <a:gd name="T60" fmla="*/ 101 w 708"/>
                <a:gd name="T61" fmla="*/ 128 h 523"/>
                <a:gd name="T62" fmla="*/ 31 w 708"/>
                <a:gd name="T63" fmla="*/ 272 h 523"/>
                <a:gd name="T64" fmla="*/ 20 w 708"/>
                <a:gd name="T65" fmla="*/ 296 h 523"/>
                <a:gd name="T66" fmla="*/ 18 w 708"/>
                <a:gd name="T67" fmla="*/ 298 h 523"/>
                <a:gd name="T68" fmla="*/ 18 w 708"/>
                <a:gd name="T69" fmla="*/ 299 h 523"/>
                <a:gd name="T70" fmla="*/ 1 w 708"/>
                <a:gd name="T71" fmla="*/ 35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8" h="523">
                  <a:moveTo>
                    <a:pt x="1" y="359"/>
                  </a:moveTo>
                  <a:lnTo>
                    <a:pt x="1" y="359"/>
                  </a:lnTo>
                  <a:cubicBezTo>
                    <a:pt x="1" y="384"/>
                    <a:pt x="1" y="408"/>
                    <a:pt x="1" y="433"/>
                  </a:cubicBezTo>
                  <a:cubicBezTo>
                    <a:pt x="1" y="446"/>
                    <a:pt x="1" y="459"/>
                    <a:pt x="1" y="473"/>
                  </a:cubicBezTo>
                  <a:cubicBezTo>
                    <a:pt x="1" y="474"/>
                    <a:pt x="1" y="475"/>
                    <a:pt x="1" y="477"/>
                  </a:cubicBezTo>
                  <a:cubicBezTo>
                    <a:pt x="1" y="486"/>
                    <a:pt x="0" y="504"/>
                    <a:pt x="16" y="517"/>
                  </a:cubicBezTo>
                  <a:cubicBezTo>
                    <a:pt x="21" y="520"/>
                    <a:pt x="26" y="522"/>
                    <a:pt x="31" y="522"/>
                  </a:cubicBezTo>
                  <a:cubicBezTo>
                    <a:pt x="32" y="522"/>
                    <a:pt x="33" y="522"/>
                    <a:pt x="34" y="522"/>
                  </a:cubicBezTo>
                  <a:cubicBezTo>
                    <a:pt x="35" y="522"/>
                    <a:pt x="36" y="522"/>
                    <a:pt x="37" y="522"/>
                  </a:cubicBezTo>
                  <a:cubicBezTo>
                    <a:pt x="50" y="522"/>
                    <a:pt x="61" y="512"/>
                    <a:pt x="61" y="499"/>
                  </a:cubicBezTo>
                  <a:lnTo>
                    <a:pt x="61" y="320"/>
                  </a:lnTo>
                  <a:cubicBezTo>
                    <a:pt x="68" y="308"/>
                    <a:pt x="74" y="296"/>
                    <a:pt x="77" y="280"/>
                  </a:cubicBezTo>
                  <a:cubicBezTo>
                    <a:pt x="86" y="230"/>
                    <a:pt x="105" y="191"/>
                    <a:pt x="135" y="160"/>
                  </a:cubicBezTo>
                  <a:cubicBezTo>
                    <a:pt x="215" y="77"/>
                    <a:pt x="314" y="49"/>
                    <a:pt x="428" y="77"/>
                  </a:cubicBezTo>
                  <a:cubicBezTo>
                    <a:pt x="537" y="103"/>
                    <a:pt x="604" y="166"/>
                    <a:pt x="627" y="265"/>
                  </a:cubicBezTo>
                  <a:cubicBezTo>
                    <a:pt x="628" y="269"/>
                    <a:pt x="628" y="272"/>
                    <a:pt x="629" y="275"/>
                  </a:cubicBezTo>
                  <a:cubicBezTo>
                    <a:pt x="630" y="287"/>
                    <a:pt x="632" y="303"/>
                    <a:pt x="645" y="317"/>
                  </a:cubicBezTo>
                  <a:lnTo>
                    <a:pt x="645" y="499"/>
                  </a:lnTo>
                  <a:cubicBezTo>
                    <a:pt x="645" y="512"/>
                    <a:pt x="655" y="522"/>
                    <a:pt x="668" y="522"/>
                  </a:cubicBezTo>
                  <a:cubicBezTo>
                    <a:pt x="669" y="522"/>
                    <a:pt x="671" y="522"/>
                    <a:pt x="672" y="522"/>
                  </a:cubicBezTo>
                  <a:cubicBezTo>
                    <a:pt x="679" y="523"/>
                    <a:pt x="686" y="521"/>
                    <a:pt x="691" y="517"/>
                  </a:cubicBezTo>
                  <a:cubicBezTo>
                    <a:pt x="707" y="504"/>
                    <a:pt x="707" y="486"/>
                    <a:pt x="706" y="477"/>
                  </a:cubicBezTo>
                  <a:cubicBezTo>
                    <a:pt x="706" y="475"/>
                    <a:pt x="706" y="474"/>
                    <a:pt x="706" y="473"/>
                  </a:cubicBezTo>
                  <a:cubicBezTo>
                    <a:pt x="706" y="461"/>
                    <a:pt x="706" y="449"/>
                    <a:pt x="706" y="437"/>
                  </a:cubicBezTo>
                  <a:cubicBezTo>
                    <a:pt x="706" y="415"/>
                    <a:pt x="706" y="394"/>
                    <a:pt x="706" y="372"/>
                  </a:cubicBezTo>
                  <a:lnTo>
                    <a:pt x="706" y="368"/>
                  </a:lnTo>
                  <a:cubicBezTo>
                    <a:pt x="707" y="343"/>
                    <a:pt x="708" y="312"/>
                    <a:pt x="680" y="287"/>
                  </a:cubicBezTo>
                  <a:cubicBezTo>
                    <a:pt x="677" y="284"/>
                    <a:pt x="676" y="280"/>
                    <a:pt x="675" y="269"/>
                  </a:cubicBezTo>
                  <a:cubicBezTo>
                    <a:pt x="675" y="264"/>
                    <a:pt x="674" y="259"/>
                    <a:pt x="673" y="255"/>
                  </a:cubicBezTo>
                  <a:cubicBezTo>
                    <a:pt x="645" y="137"/>
                    <a:pt x="566" y="62"/>
                    <a:pt x="439" y="31"/>
                  </a:cubicBezTo>
                  <a:cubicBezTo>
                    <a:pt x="309" y="0"/>
                    <a:pt x="193" y="34"/>
                    <a:pt x="101" y="128"/>
                  </a:cubicBezTo>
                  <a:cubicBezTo>
                    <a:pt x="66" y="164"/>
                    <a:pt x="42" y="213"/>
                    <a:pt x="31" y="272"/>
                  </a:cubicBezTo>
                  <a:cubicBezTo>
                    <a:pt x="29" y="282"/>
                    <a:pt x="25" y="290"/>
                    <a:pt x="20" y="296"/>
                  </a:cubicBezTo>
                  <a:cubicBezTo>
                    <a:pt x="19" y="297"/>
                    <a:pt x="19" y="298"/>
                    <a:pt x="18" y="298"/>
                  </a:cubicBezTo>
                  <a:cubicBezTo>
                    <a:pt x="18" y="298"/>
                    <a:pt x="18" y="299"/>
                    <a:pt x="18" y="299"/>
                  </a:cubicBezTo>
                  <a:cubicBezTo>
                    <a:pt x="1" y="320"/>
                    <a:pt x="1" y="344"/>
                    <a:pt x="1" y="3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grpSp>
      <p:sp>
        <p:nvSpPr>
          <p:cNvPr id="18" name="Slide Number Placeholder 17"/>
          <p:cNvSpPr>
            <a:spLocks noGrp="1"/>
          </p:cNvSpPr>
          <p:nvPr>
            <p:ph type="sldNum" sz="quarter" idx="12"/>
          </p:nvPr>
        </p:nvSpPr>
        <p:spPr/>
        <p:txBody>
          <a:bodyPr/>
          <a:lstStyle/>
          <a:p>
            <a:fld id="{DE6ECF0F-DA4E-4743-8955-ADA7D27EA82F}" type="slidenum">
              <a:rPr lang="en-US" smtClean="0"/>
              <a:t>11</a:t>
            </a:fld>
            <a:endParaRPr lang="en-US"/>
          </a:p>
        </p:txBody>
      </p:sp>
    </p:spTree>
    <p:extLst>
      <p:ext uri="{BB962C8B-B14F-4D97-AF65-F5344CB8AC3E}">
        <p14:creationId xmlns:p14="http://schemas.microsoft.com/office/powerpoint/2010/main" val="36800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19320" y="1423423"/>
            <a:ext cx="2919266" cy="3007687"/>
            <a:chOff x="7140119" y="424818"/>
            <a:chExt cx="2959047" cy="3109586"/>
          </a:xfrm>
        </p:grpSpPr>
        <p:grpSp>
          <p:nvGrpSpPr>
            <p:cNvPr id="3" name="Group 2"/>
            <p:cNvGrpSpPr/>
            <p:nvPr/>
          </p:nvGrpSpPr>
          <p:grpSpPr>
            <a:xfrm>
              <a:off x="7140119" y="424818"/>
              <a:ext cx="2959047" cy="3109586"/>
              <a:chOff x="2332903" y="1698004"/>
              <a:chExt cx="3751638" cy="4205311"/>
            </a:xfrm>
          </p:grpSpPr>
          <p:sp>
            <p:nvSpPr>
              <p:cNvPr id="5" name="Oval 4"/>
              <p:cNvSpPr/>
              <p:nvPr/>
            </p:nvSpPr>
            <p:spPr>
              <a:xfrm>
                <a:off x="2332903" y="5506176"/>
                <a:ext cx="3751638" cy="397139"/>
              </a:xfrm>
              <a:prstGeom prst="ellipse">
                <a:avLst/>
              </a:prstGeom>
              <a:solidFill>
                <a:srgbClr val="6D6E6A">
                  <a:lumMod val="60000"/>
                  <a:lumOff val="40000"/>
                </a:srgbClr>
              </a:solidFill>
              <a:ln w="9525" cap="flat" cmpd="sng" algn="ctr">
                <a:noFill/>
                <a:prstDash val="solid"/>
              </a:ln>
              <a:effectLst>
                <a:softEdge rad="127000"/>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grpSp>
            <p:nvGrpSpPr>
              <p:cNvPr id="6" name="Group 5"/>
              <p:cNvGrpSpPr/>
              <p:nvPr/>
            </p:nvGrpSpPr>
            <p:grpSpPr>
              <a:xfrm>
                <a:off x="2794349" y="1698004"/>
                <a:ext cx="2828747" cy="4011653"/>
                <a:chOff x="2794349" y="1698004"/>
                <a:chExt cx="2828747" cy="4011653"/>
              </a:xfrm>
            </p:grpSpPr>
            <p:grpSp>
              <p:nvGrpSpPr>
                <p:cNvPr id="7" name="Group 6"/>
                <p:cNvGrpSpPr/>
                <p:nvPr/>
              </p:nvGrpSpPr>
              <p:grpSpPr>
                <a:xfrm>
                  <a:off x="2794349" y="1698004"/>
                  <a:ext cx="2828747" cy="4011653"/>
                  <a:chOff x="2794349" y="1698004"/>
                  <a:chExt cx="2828747" cy="4011653"/>
                </a:xfrm>
              </p:grpSpPr>
              <p:sp>
                <p:nvSpPr>
                  <p:cNvPr id="12" name="Rounded Rectangle 11"/>
                  <p:cNvSpPr/>
                  <p:nvPr/>
                </p:nvSpPr>
                <p:spPr>
                  <a:xfrm>
                    <a:off x="2794349" y="1698004"/>
                    <a:ext cx="2828747" cy="4011653"/>
                  </a:xfrm>
                  <a:prstGeom prst="roundRect">
                    <a:avLst>
                      <a:gd name="adj" fmla="val 7407"/>
                    </a:avLst>
                  </a:prstGeom>
                  <a:solidFill>
                    <a:srgbClr val="474E5D"/>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sp>
                <p:nvSpPr>
                  <p:cNvPr id="13" name="Rectangle 12"/>
                  <p:cNvSpPr/>
                  <p:nvPr/>
                </p:nvSpPr>
                <p:spPr>
                  <a:xfrm>
                    <a:off x="2944633" y="2104538"/>
                    <a:ext cx="2528179" cy="3207979"/>
                  </a:xfrm>
                  <a:prstGeom prst="rect">
                    <a:avLst/>
                  </a:prstGeom>
                  <a:solidFill>
                    <a:srgbClr val="ECECEC"/>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grpSp>
            <p:grpSp>
              <p:nvGrpSpPr>
                <p:cNvPr id="8" name="Group 7"/>
                <p:cNvGrpSpPr/>
                <p:nvPr/>
              </p:nvGrpSpPr>
              <p:grpSpPr>
                <a:xfrm>
                  <a:off x="4037481" y="1884353"/>
                  <a:ext cx="355097" cy="45949"/>
                  <a:chOff x="4036218" y="1886734"/>
                  <a:chExt cx="355097" cy="45949"/>
                </a:xfrm>
              </p:grpSpPr>
              <p:sp>
                <p:nvSpPr>
                  <p:cNvPr id="10" name="Rounded Rectangle 9"/>
                  <p:cNvSpPr/>
                  <p:nvPr/>
                </p:nvSpPr>
                <p:spPr>
                  <a:xfrm>
                    <a:off x="4135283" y="1886734"/>
                    <a:ext cx="256032" cy="45949"/>
                  </a:xfrm>
                  <a:prstGeom prst="roundRect">
                    <a:avLst>
                      <a:gd name="adj" fmla="val 50000"/>
                    </a:avLst>
                  </a:prstGeom>
                  <a:solidFill>
                    <a:srgbClr val="A5ADBD"/>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sp>
                <p:nvSpPr>
                  <p:cNvPr id="11" name="Oval 10"/>
                  <p:cNvSpPr/>
                  <p:nvPr/>
                </p:nvSpPr>
                <p:spPr>
                  <a:xfrm>
                    <a:off x="4036218" y="1886734"/>
                    <a:ext cx="45949" cy="45949"/>
                  </a:xfrm>
                  <a:prstGeom prst="ellipse">
                    <a:avLst/>
                  </a:prstGeom>
                  <a:solidFill>
                    <a:srgbClr val="A5ADBD"/>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grpSp>
            <p:sp>
              <p:nvSpPr>
                <p:cNvPr id="9" name="Oval 8"/>
                <p:cNvSpPr/>
                <p:nvPr/>
              </p:nvSpPr>
              <p:spPr>
                <a:xfrm>
                  <a:off x="4126072" y="5424787"/>
                  <a:ext cx="165301" cy="165301"/>
                </a:xfrm>
                <a:prstGeom prst="ellipse">
                  <a:avLst/>
                </a:prstGeom>
                <a:solidFill>
                  <a:srgbClr val="FFFFFF"/>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grpSp>
        </p:grpSp>
        <p:pic>
          <p:nvPicPr>
            <p:cNvPr id="4" name="Picture 3"/>
            <p:cNvPicPr>
              <a:picLocks noChangeAspect="1"/>
            </p:cNvPicPr>
            <p:nvPr/>
          </p:nvPicPr>
          <p:blipFill>
            <a:blip r:embed="rId2"/>
            <a:stretch>
              <a:fillRect/>
            </a:stretch>
          </p:blipFill>
          <p:spPr>
            <a:xfrm>
              <a:off x="7622611" y="725428"/>
              <a:ext cx="1987488" cy="1826346"/>
            </a:xfrm>
            <a:prstGeom prst="rect">
              <a:avLst/>
            </a:prstGeom>
          </p:spPr>
        </p:pic>
      </p:grpSp>
      <p:sp>
        <p:nvSpPr>
          <p:cNvPr id="14" name="Text Placeholder 1"/>
          <p:cNvSpPr txBox="1">
            <a:spLocks/>
          </p:cNvSpPr>
          <p:nvPr/>
        </p:nvSpPr>
        <p:spPr>
          <a:xfrm>
            <a:off x="687388" y="654937"/>
            <a:ext cx="7747775" cy="369332"/>
          </a:xfrm>
          <a:prstGeom prst="rect">
            <a:avLst/>
          </a:prstGeom>
        </p:spPr>
        <p:txBody>
          <a:bodyPr vert="horz" wrap="square" lIns="0" tIns="0" rIns="0" bIns="0" rtlCol="0" anchor="b">
            <a:spAutoFit/>
          </a:bodyPr>
          <a:lstStyle>
            <a:lvl1pPr algn="l" defTabSz="605150" rtl="0" eaLnBrk="1" latinLnBrk="0" hangingPunct="1">
              <a:spcBef>
                <a:spcPct val="9500"/>
              </a:spcBef>
              <a:buFontTx/>
              <a:buNone/>
              <a:defRPr sz="1800" b="0" i="0" kern="1200">
                <a:solidFill>
                  <a:schemeClr val="tx2"/>
                </a:solidFill>
                <a:latin typeface="+mj-lt"/>
                <a:ea typeface="+mj-ea"/>
                <a:cs typeface="+mj-cs"/>
              </a:defRPr>
            </a:lvl1pPr>
          </a:lstStyle>
          <a:p>
            <a:pPr marL="0" marR="0" lvl="0" indent="0" algn="l" defTabSz="605150" rtl="0" eaLnBrk="1" fontAlgn="auto" latinLnBrk="0" hangingPunct="1">
              <a:lnSpc>
                <a:spcPct val="100000"/>
              </a:lnSpc>
              <a:spcBef>
                <a:spcPct val="9500"/>
              </a:spcBef>
              <a:spcAft>
                <a:spcPts val="0"/>
              </a:spcAft>
              <a:buClrTx/>
              <a:buSzTx/>
              <a:buFontTx/>
              <a:buNone/>
              <a:tabLst/>
              <a:defRPr/>
            </a:pPr>
            <a:r>
              <a:rPr kumimoji="0" lang="en-US" sz="2400" b="1" i="0" u="none" strike="noStrike" kern="1200" cap="none" spc="0" normalizeH="0" baseline="0" noProof="0" smtClean="0">
                <a:ln>
                  <a:noFill/>
                </a:ln>
                <a:solidFill>
                  <a:srgbClr val="478FBF"/>
                </a:solidFill>
                <a:effectLst/>
                <a:uLnTx/>
                <a:uFillTx/>
                <a:latin typeface="AmplitudeTF"/>
                <a:ea typeface="LF_Kai"/>
                <a:cs typeface="+mj-cs"/>
              </a:rPr>
              <a:t>Join and Participate during the Live Polling Questions</a:t>
            </a:r>
            <a:endParaRPr kumimoji="0" lang="en-US" sz="2400" b="1" i="0" u="none" strike="noStrike" kern="1200" cap="none" spc="0" normalizeH="0" baseline="0" noProof="0" dirty="0">
              <a:ln>
                <a:noFill/>
              </a:ln>
              <a:solidFill>
                <a:srgbClr val="478FBF"/>
              </a:solidFill>
              <a:effectLst/>
              <a:uLnTx/>
              <a:uFillTx/>
              <a:latin typeface="AmplitudeTF"/>
              <a:ea typeface="LF_Kai"/>
              <a:cs typeface="+mj-cs"/>
            </a:endParaRPr>
          </a:p>
        </p:txBody>
      </p:sp>
      <p:grpSp>
        <p:nvGrpSpPr>
          <p:cNvPr id="15" name="Group 14"/>
          <p:cNvGrpSpPr/>
          <p:nvPr/>
        </p:nvGrpSpPr>
        <p:grpSpPr>
          <a:xfrm>
            <a:off x="627737" y="1525084"/>
            <a:ext cx="3576012" cy="3116541"/>
            <a:chOff x="905910" y="2453525"/>
            <a:chExt cx="2482043" cy="2193348"/>
          </a:xfrm>
        </p:grpSpPr>
        <p:grpSp>
          <p:nvGrpSpPr>
            <p:cNvPr id="16" name="Group 15"/>
            <p:cNvGrpSpPr/>
            <p:nvPr/>
          </p:nvGrpSpPr>
          <p:grpSpPr>
            <a:xfrm>
              <a:off x="905910" y="2453525"/>
              <a:ext cx="2482043" cy="2193348"/>
              <a:chOff x="5584825" y="2159000"/>
              <a:chExt cx="4146550" cy="3500525"/>
            </a:xfrm>
          </p:grpSpPr>
          <p:sp>
            <p:nvSpPr>
              <p:cNvPr id="18" name="Oval 17"/>
              <p:cNvSpPr/>
              <p:nvPr/>
            </p:nvSpPr>
            <p:spPr>
              <a:xfrm>
                <a:off x="6283000" y="5352827"/>
                <a:ext cx="2750200" cy="306698"/>
              </a:xfrm>
              <a:prstGeom prst="ellipse">
                <a:avLst/>
              </a:prstGeom>
              <a:solidFill>
                <a:srgbClr val="6D6E6A">
                  <a:lumMod val="60000"/>
                  <a:lumOff val="40000"/>
                </a:srgbClr>
              </a:solidFill>
              <a:ln w="9525" cap="flat" cmpd="sng" algn="ctr">
                <a:noFill/>
                <a:prstDash val="solid"/>
              </a:ln>
              <a:effectLst>
                <a:softEdge rad="127000"/>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grpSp>
            <p:nvGrpSpPr>
              <p:cNvPr id="19" name="Group 18"/>
              <p:cNvGrpSpPr/>
              <p:nvPr/>
            </p:nvGrpSpPr>
            <p:grpSpPr>
              <a:xfrm>
                <a:off x="5584825" y="2159000"/>
                <a:ext cx="4146550" cy="3334476"/>
                <a:chOff x="5584825" y="2159000"/>
                <a:chExt cx="4146550" cy="3334476"/>
              </a:xfrm>
            </p:grpSpPr>
            <p:sp>
              <p:nvSpPr>
                <p:cNvPr id="20" name="Trapezoid 19"/>
                <p:cNvSpPr/>
                <p:nvPr/>
              </p:nvSpPr>
              <p:spPr>
                <a:xfrm flipH="1">
                  <a:off x="7132629" y="4795838"/>
                  <a:ext cx="1050942" cy="631742"/>
                </a:xfrm>
                <a:prstGeom prst="trapezoid">
                  <a:avLst/>
                </a:prstGeom>
                <a:solidFill>
                  <a:srgbClr val="E8EBF0"/>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grpSp>
              <p:nvGrpSpPr>
                <p:cNvPr id="21" name="Group 20"/>
                <p:cNvGrpSpPr/>
                <p:nvPr/>
              </p:nvGrpSpPr>
              <p:grpSpPr>
                <a:xfrm>
                  <a:off x="5584825" y="2159000"/>
                  <a:ext cx="4146550" cy="2835275"/>
                  <a:chOff x="5584825" y="2159000"/>
                  <a:chExt cx="4146550" cy="2835275"/>
                </a:xfrm>
              </p:grpSpPr>
              <p:sp>
                <p:nvSpPr>
                  <p:cNvPr id="24" name="Rounded Rectangle 23"/>
                  <p:cNvSpPr/>
                  <p:nvPr/>
                </p:nvSpPr>
                <p:spPr>
                  <a:xfrm>
                    <a:off x="5584825" y="2159000"/>
                    <a:ext cx="4146550" cy="2835275"/>
                  </a:xfrm>
                  <a:prstGeom prst="roundRect">
                    <a:avLst>
                      <a:gd name="adj" fmla="val 3005"/>
                    </a:avLst>
                  </a:prstGeom>
                  <a:solidFill>
                    <a:srgbClr val="474E5D"/>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sp>
                <p:nvSpPr>
                  <p:cNvPr id="25" name="Rectangle 24"/>
                  <p:cNvSpPr/>
                  <p:nvPr/>
                </p:nvSpPr>
                <p:spPr>
                  <a:xfrm>
                    <a:off x="5748338" y="2311400"/>
                    <a:ext cx="3819525" cy="2152650"/>
                  </a:xfrm>
                  <a:prstGeom prst="rect">
                    <a:avLst/>
                  </a:prstGeom>
                  <a:solidFill>
                    <a:srgbClr val="ECECEC"/>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sp>
                <p:nvSpPr>
                  <p:cNvPr id="26" name="Round Same Side Corner Rectangle 25"/>
                  <p:cNvSpPr/>
                  <p:nvPr/>
                </p:nvSpPr>
                <p:spPr>
                  <a:xfrm flipV="1">
                    <a:off x="5584825" y="4619625"/>
                    <a:ext cx="4146550" cy="374650"/>
                  </a:xfrm>
                  <a:prstGeom prst="round2SameRect">
                    <a:avLst/>
                  </a:prstGeom>
                  <a:solidFill>
                    <a:srgbClr val="E8EBF0"/>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sp>
                <p:nvSpPr>
                  <p:cNvPr id="27" name="Oval 26"/>
                  <p:cNvSpPr/>
                  <p:nvPr/>
                </p:nvSpPr>
                <p:spPr>
                  <a:xfrm>
                    <a:off x="7575947" y="4717256"/>
                    <a:ext cx="164306" cy="164306"/>
                  </a:xfrm>
                  <a:prstGeom prst="ellipse">
                    <a:avLst/>
                  </a:prstGeom>
                  <a:solidFill>
                    <a:srgbClr val="474E5D"/>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grpSp>
            <p:sp>
              <p:nvSpPr>
                <p:cNvPr id="22" name="Trapezoid 21"/>
                <p:cNvSpPr/>
                <p:nvPr/>
              </p:nvSpPr>
              <p:spPr>
                <a:xfrm flipH="1">
                  <a:off x="7216366" y="4994274"/>
                  <a:ext cx="883468" cy="97631"/>
                </a:xfrm>
                <a:prstGeom prst="trapezoid">
                  <a:avLst/>
                </a:prstGeom>
                <a:solidFill>
                  <a:srgbClr val="D8DBE1"/>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sp>
              <p:nvSpPr>
                <p:cNvPr id="23" name="Rectangle 22"/>
                <p:cNvSpPr/>
                <p:nvPr/>
              </p:nvSpPr>
              <p:spPr>
                <a:xfrm>
                  <a:off x="6980635" y="5427580"/>
                  <a:ext cx="1354931" cy="65896"/>
                </a:xfrm>
                <a:prstGeom prst="rect">
                  <a:avLst/>
                </a:prstGeom>
                <a:solidFill>
                  <a:srgbClr val="E8EBF0"/>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grpSp>
        </p:grpSp>
        <p:pic>
          <p:nvPicPr>
            <p:cNvPr id="17" name="Picture 16"/>
            <p:cNvPicPr>
              <a:picLocks noChangeAspect="1"/>
            </p:cNvPicPr>
            <p:nvPr/>
          </p:nvPicPr>
          <p:blipFill>
            <a:blip r:embed="rId3"/>
            <a:stretch>
              <a:fillRect/>
            </a:stretch>
          </p:blipFill>
          <p:spPr>
            <a:xfrm>
              <a:off x="997255" y="2548212"/>
              <a:ext cx="2292823" cy="1349604"/>
            </a:xfrm>
            <a:prstGeom prst="rect">
              <a:avLst/>
            </a:prstGeom>
          </p:spPr>
        </p:pic>
      </p:grpSp>
      <p:sp>
        <p:nvSpPr>
          <p:cNvPr id="28" name="Rectangle 27"/>
          <p:cNvSpPr/>
          <p:nvPr/>
        </p:nvSpPr>
        <p:spPr>
          <a:xfrm>
            <a:off x="5735922" y="1893250"/>
            <a:ext cx="2509085" cy="523220"/>
          </a:xfrm>
          <a:prstGeom prst="rect">
            <a:avLst/>
          </a:prstGeom>
        </p:spPr>
        <p:txBody>
          <a:bodyPr wrap="none">
            <a:spAutoFit/>
          </a:bodyPr>
          <a:lstStyle/>
          <a:p>
            <a:pPr defTabSz="605058"/>
            <a:r>
              <a:rPr lang="en-US" sz="2800" b="1" dirty="0">
                <a:solidFill>
                  <a:srgbClr val="6D6E6A"/>
                </a:solidFill>
                <a:latin typeface="AmplitudeTF"/>
                <a:ea typeface="LF_Kai"/>
              </a:rPr>
              <a:t>Event ID </a:t>
            </a:r>
            <a:r>
              <a:rPr lang="en-US" sz="2800" b="1" dirty="0" smtClean="0">
                <a:solidFill>
                  <a:srgbClr val="6D6E6A"/>
                </a:solidFill>
                <a:latin typeface="AmplitudeTF"/>
                <a:ea typeface="LF_Kai"/>
              </a:rPr>
              <a:t>#4895</a:t>
            </a:r>
            <a:endParaRPr lang="en-US" sz="2800" b="1" dirty="0">
              <a:solidFill>
                <a:srgbClr val="6D6E6A"/>
              </a:solidFill>
              <a:latin typeface="AmplitudeTF"/>
              <a:ea typeface="LF_Kai"/>
            </a:endParaRPr>
          </a:p>
        </p:txBody>
      </p:sp>
      <p:sp>
        <p:nvSpPr>
          <p:cNvPr id="29" name="Rectangle 28"/>
          <p:cNvSpPr/>
          <p:nvPr/>
        </p:nvSpPr>
        <p:spPr>
          <a:xfrm>
            <a:off x="5923186" y="1358732"/>
            <a:ext cx="2134559" cy="461665"/>
          </a:xfrm>
          <a:prstGeom prst="rect">
            <a:avLst/>
          </a:prstGeom>
        </p:spPr>
        <p:txBody>
          <a:bodyPr wrap="none">
            <a:spAutoFit/>
          </a:bodyPr>
          <a:lstStyle/>
          <a:p>
            <a:pPr defTabSz="605058"/>
            <a:r>
              <a:rPr lang="en-GB" sz="2400" u="sng" dirty="0" smtClean="0">
                <a:solidFill>
                  <a:srgbClr val="478FBF"/>
                </a:solidFill>
                <a:latin typeface="AmplitudeTF"/>
                <a:ea typeface="LF_Kai"/>
                <a:hlinkClick r:id="rId4"/>
              </a:rPr>
              <a:t>www.Slido.com</a:t>
            </a:r>
            <a:endParaRPr lang="en-GB" sz="2400" u="sng" dirty="0">
              <a:solidFill>
                <a:srgbClr val="478FBF"/>
              </a:solidFill>
              <a:latin typeface="AmplitudeTF"/>
              <a:ea typeface="LF_Kai"/>
            </a:endParaRPr>
          </a:p>
        </p:txBody>
      </p:sp>
      <p:grpSp>
        <p:nvGrpSpPr>
          <p:cNvPr id="30" name="Group 29"/>
          <p:cNvGrpSpPr/>
          <p:nvPr/>
        </p:nvGrpSpPr>
        <p:grpSpPr>
          <a:xfrm>
            <a:off x="3425437" y="2534270"/>
            <a:ext cx="1393933" cy="2086029"/>
            <a:chOff x="4073649" y="2270693"/>
            <a:chExt cx="1549326" cy="2402832"/>
          </a:xfrm>
        </p:grpSpPr>
        <p:grpSp>
          <p:nvGrpSpPr>
            <p:cNvPr id="31" name="Group 30"/>
            <p:cNvGrpSpPr/>
            <p:nvPr/>
          </p:nvGrpSpPr>
          <p:grpSpPr>
            <a:xfrm>
              <a:off x="4073649" y="2270693"/>
              <a:ext cx="1549326" cy="2402832"/>
              <a:chOff x="634159" y="1698004"/>
              <a:chExt cx="2283801" cy="4192611"/>
            </a:xfrm>
          </p:grpSpPr>
          <p:sp>
            <p:nvSpPr>
              <p:cNvPr id="33" name="Oval 32"/>
              <p:cNvSpPr/>
              <p:nvPr/>
            </p:nvSpPr>
            <p:spPr>
              <a:xfrm>
                <a:off x="634159" y="5493476"/>
                <a:ext cx="2283801" cy="397139"/>
              </a:xfrm>
              <a:prstGeom prst="ellipse">
                <a:avLst/>
              </a:prstGeom>
              <a:solidFill>
                <a:srgbClr val="6D6E6A"/>
              </a:solidFill>
              <a:ln w="9525" cap="flat" cmpd="sng" algn="ctr">
                <a:noFill/>
                <a:prstDash val="solid"/>
              </a:ln>
              <a:effectLst>
                <a:softEdge rad="127000"/>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grpSp>
            <p:nvGrpSpPr>
              <p:cNvPr id="34" name="Group 33"/>
              <p:cNvGrpSpPr/>
              <p:nvPr/>
            </p:nvGrpSpPr>
            <p:grpSpPr>
              <a:xfrm>
                <a:off x="836078" y="1698004"/>
                <a:ext cx="1879962" cy="4011653"/>
                <a:chOff x="1442035" y="2103438"/>
                <a:chExt cx="1879962" cy="4011653"/>
              </a:xfrm>
            </p:grpSpPr>
            <p:sp>
              <p:nvSpPr>
                <p:cNvPr id="35" name="Rounded Rectangle 34"/>
                <p:cNvSpPr/>
                <p:nvPr/>
              </p:nvSpPr>
              <p:spPr>
                <a:xfrm>
                  <a:off x="1442035" y="2103438"/>
                  <a:ext cx="1879962" cy="4011653"/>
                </a:xfrm>
                <a:prstGeom prst="roundRect">
                  <a:avLst/>
                </a:prstGeom>
                <a:solidFill>
                  <a:srgbClr val="474E5D"/>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sp>
              <p:nvSpPr>
                <p:cNvPr id="36" name="Rectangle 35"/>
                <p:cNvSpPr/>
                <p:nvPr/>
              </p:nvSpPr>
              <p:spPr>
                <a:xfrm>
                  <a:off x="1565645" y="2690932"/>
                  <a:ext cx="1632743" cy="2836664"/>
                </a:xfrm>
                <a:prstGeom prst="rect">
                  <a:avLst/>
                </a:prstGeom>
                <a:solidFill>
                  <a:srgbClr val="ECECEC"/>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sp>
              <p:nvSpPr>
                <p:cNvPr id="37" name="Rounded Rectangle 36"/>
                <p:cNvSpPr/>
                <p:nvPr/>
              </p:nvSpPr>
              <p:spPr>
                <a:xfrm>
                  <a:off x="1735127" y="2871891"/>
                  <a:ext cx="1293779" cy="2474746"/>
                </a:xfrm>
                <a:prstGeom prst="roundRect">
                  <a:avLst/>
                </a:prstGeom>
                <a:solidFill>
                  <a:srgbClr val="FFFFFF">
                    <a:lumMod val="85000"/>
                  </a:srgbClr>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sp>
              <p:nvSpPr>
                <p:cNvPr id="38" name="Rounded Rectangle 37"/>
                <p:cNvSpPr/>
                <p:nvPr/>
              </p:nvSpPr>
              <p:spPr>
                <a:xfrm>
                  <a:off x="2246485" y="2390023"/>
                  <a:ext cx="392906" cy="73819"/>
                </a:xfrm>
                <a:prstGeom prst="roundRect">
                  <a:avLst>
                    <a:gd name="adj" fmla="val 50000"/>
                  </a:avLst>
                </a:prstGeom>
                <a:solidFill>
                  <a:srgbClr val="A5ADBD"/>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sp>
              <p:nvSpPr>
                <p:cNvPr id="39" name="Oval 38"/>
                <p:cNvSpPr/>
                <p:nvPr/>
              </p:nvSpPr>
              <p:spPr>
                <a:xfrm>
                  <a:off x="2087331" y="2390023"/>
                  <a:ext cx="73819" cy="73819"/>
                </a:xfrm>
                <a:prstGeom prst="ellipse">
                  <a:avLst/>
                </a:prstGeom>
                <a:solidFill>
                  <a:srgbClr val="A5ADBD"/>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sp>
              <p:nvSpPr>
                <p:cNvPr id="40" name="Oval 39"/>
                <p:cNvSpPr/>
                <p:nvPr/>
              </p:nvSpPr>
              <p:spPr>
                <a:xfrm>
                  <a:off x="2244499" y="5679540"/>
                  <a:ext cx="275035" cy="275035"/>
                </a:xfrm>
                <a:prstGeom prst="ellipse">
                  <a:avLst/>
                </a:prstGeom>
                <a:solidFill>
                  <a:srgbClr val="FFFFFF"/>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mplitudeTF"/>
                    <a:ea typeface="LF_Kai"/>
                    <a:cs typeface="+mn-cs"/>
                  </a:endParaRPr>
                </a:p>
              </p:txBody>
            </p:sp>
          </p:grpSp>
        </p:gr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b="40328"/>
            <a:stretch/>
          </p:blipFill>
          <p:spPr>
            <a:xfrm>
              <a:off x="4294487" y="2602967"/>
              <a:ext cx="1107649" cy="1650583"/>
            </a:xfrm>
            <a:prstGeom prst="rect">
              <a:avLst/>
            </a:prstGeom>
          </p:spPr>
        </p:pic>
      </p:grpSp>
      <p:sp>
        <p:nvSpPr>
          <p:cNvPr id="44" name="Slide Number Placeholder 43"/>
          <p:cNvSpPr>
            <a:spLocks noGrp="1"/>
          </p:cNvSpPr>
          <p:nvPr>
            <p:ph type="sldNum" sz="quarter" idx="12"/>
          </p:nvPr>
        </p:nvSpPr>
        <p:spPr/>
        <p:txBody>
          <a:bodyPr/>
          <a:lstStyle/>
          <a:p>
            <a:fld id="{DE6ECF0F-DA4E-4743-8955-ADA7D27EA82F}" type="slidenum">
              <a:rPr lang="en-US" smtClean="0"/>
              <a:t>12</a:t>
            </a:fld>
            <a:endParaRPr lang="en-US"/>
          </a:p>
        </p:txBody>
      </p:sp>
      <p:pic>
        <p:nvPicPr>
          <p:cNvPr id="41" name="Picture 40"/>
          <p:cNvPicPr>
            <a:picLocks noChangeAspect="1"/>
          </p:cNvPicPr>
          <p:nvPr/>
        </p:nvPicPr>
        <p:blipFill rotWithShape="1">
          <a:blip r:embed="rId6">
            <a:extLst>
              <a:ext uri="{28A0092B-C50C-407E-A947-70E740481C1C}">
                <a14:useLocalDpi xmlns:a14="http://schemas.microsoft.com/office/drawing/2010/main" val="0"/>
              </a:ext>
            </a:extLst>
          </a:blip>
          <a:srcRect l="2910" t="1460" r="2240" b="1964"/>
          <a:stretch/>
        </p:blipFill>
        <p:spPr>
          <a:xfrm>
            <a:off x="6160168" y="2526632"/>
            <a:ext cx="1672390" cy="1684421"/>
          </a:xfrm>
          <a:prstGeom prst="rect">
            <a:avLst/>
          </a:prstGeom>
        </p:spPr>
      </p:pic>
    </p:spTree>
    <p:extLst>
      <p:ext uri="{BB962C8B-B14F-4D97-AF65-F5344CB8AC3E}">
        <p14:creationId xmlns:p14="http://schemas.microsoft.com/office/powerpoint/2010/main" val="145241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687388" y="693037"/>
            <a:ext cx="7747775" cy="369332"/>
          </a:xfrm>
          <a:prstGeom prst="rect">
            <a:avLst/>
          </a:prstGeom>
        </p:spPr>
        <p:txBody>
          <a:bodyPr vert="horz" wrap="square" lIns="0" tIns="0" rIns="0" bIns="0" rtlCol="0" anchor="b">
            <a:spAutoFit/>
          </a:bodyPr>
          <a:lstStyle>
            <a:lvl1pPr algn="l" defTabSz="605150" rtl="0" eaLnBrk="1" latinLnBrk="0" hangingPunct="1">
              <a:spcBef>
                <a:spcPct val="9500"/>
              </a:spcBef>
              <a:buFontTx/>
              <a:buNone/>
              <a:defRPr sz="1800" b="0" i="0" kern="1200">
                <a:solidFill>
                  <a:schemeClr val="tx2"/>
                </a:solidFill>
                <a:latin typeface="+mj-lt"/>
                <a:ea typeface="+mj-ea"/>
                <a:cs typeface="+mj-cs"/>
              </a:defRPr>
            </a:lvl1pPr>
          </a:lstStyle>
          <a:p>
            <a:pPr marL="0" marR="0" lvl="0" indent="0" algn="l" defTabSz="605150" rtl="0" eaLnBrk="1" fontAlgn="auto" latinLnBrk="0" hangingPunct="1">
              <a:lnSpc>
                <a:spcPct val="100000"/>
              </a:lnSpc>
              <a:spcBef>
                <a:spcPct val="9500"/>
              </a:spcBef>
              <a:spcAft>
                <a:spcPts val="0"/>
              </a:spcAft>
              <a:buClrTx/>
              <a:buSzTx/>
              <a:buFontTx/>
              <a:buNone/>
              <a:tabLst/>
              <a:defRPr/>
            </a:pPr>
            <a:r>
              <a:rPr kumimoji="0" lang="en-US" sz="2400" b="1" i="0" u="none" strike="noStrike" kern="1200" cap="none" spc="0" normalizeH="0" baseline="0" noProof="0" smtClean="0">
                <a:ln>
                  <a:noFill/>
                </a:ln>
                <a:solidFill>
                  <a:srgbClr val="478FBF"/>
                </a:solidFill>
                <a:effectLst/>
                <a:uLnTx/>
                <a:uFillTx/>
                <a:latin typeface="AmplitudeTF"/>
                <a:ea typeface="LF_Kai"/>
                <a:cs typeface="+mj-cs"/>
              </a:rPr>
              <a:t>How to Submit Polls and Questions</a:t>
            </a:r>
            <a:endParaRPr kumimoji="0" lang="en-US" sz="2400" b="1" i="0" u="none" strike="noStrike" kern="1200" cap="none" spc="0" normalizeH="0" baseline="0" noProof="0" dirty="0">
              <a:ln>
                <a:noFill/>
              </a:ln>
              <a:solidFill>
                <a:srgbClr val="478FBF"/>
              </a:solidFill>
              <a:effectLst/>
              <a:uLnTx/>
              <a:uFillTx/>
              <a:latin typeface="AmplitudeTF"/>
              <a:ea typeface="LF_Kai"/>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99" y="2456430"/>
            <a:ext cx="3821430" cy="155586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1211"/>
          <a:stretch/>
        </p:blipFill>
        <p:spPr>
          <a:xfrm>
            <a:off x="4772649" y="2450298"/>
            <a:ext cx="3799295" cy="1555868"/>
          </a:xfrm>
          <a:prstGeom prst="rect">
            <a:avLst/>
          </a:prstGeom>
        </p:spPr>
      </p:pic>
      <p:sp>
        <p:nvSpPr>
          <p:cNvPr id="6" name="TextBox 5"/>
          <p:cNvSpPr txBox="1"/>
          <p:nvPr/>
        </p:nvSpPr>
        <p:spPr>
          <a:xfrm>
            <a:off x="794328" y="1192976"/>
            <a:ext cx="7531525" cy="723275"/>
          </a:xfrm>
          <a:prstGeom prst="rect">
            <a:avLst/>
          </a:prstGeom>
          <a:noFill/>
        </p:spPr>
        <p:txBody>
          <a:bodyPr wrap="square" rtlCol="0">
            <a:spAutoFit/>
          </a:bodyPr>
          <a:lstStyle/>
          <a:p>
            <a:pPr marL="227013" lvl="1" indent="-227013">
              <a:spcBef>
                <a:spcPct val="0"/>
              </a:spcBef>
              <a:spcAft>
                <a:spcPts val="300"/>
              </a:spcAft>
              <a:buFont typeface="Wingdings" pitchFamily="2" charset="2"/>
              <a:buChar char="§"/>
            </a:pPr>
            <a:r>
              <a:rPr lang="en-US" sz="1200" dirty="0">
                <a:solidFill>
                  <a:srgbClr val="6D6E6A"/>
                </a:solidFill>
                <a:latin typeface="AmplitudeTF"/>
                <a:ea typeface="LF_Kai"/>
              </a:rPr>
              <a:t>Once logged into the event, users can toggle between two tabs on Slido: </a:t>
            </a:r>
          </a:p>
          <a:p>
            <a:pPr marL="531129" lvl="2" indent="-228600">
              <a:spcBef>
                <a:spcPct val="0"/>
              </a:spcBef>
              <a:spcAft>
                <a:spcPts val="300"/>
              </a:spcAft>
              <a:buFont typeface="+mj-lt"/>
              <a:buAutoNum type="arabicPeriod"/>
            </a:pPr>
            <a:r>
              <a:rPr lang="en-US" sz="1200" b="1" dirty="0">
                <a:solidFill>
                  <a:srgbClr val="6D6E6A"/>
                </a:solidFill>
                <a:latin typeface="AmplitudeTF"/>
                <a:ea typeface="LF_Kai"/>
              </a:rPr>
              <a:t>Q&amp;A: </a:t>
            </a:r>
            <a:r>
              <a:rPr lang="en-US" altLang="en-US" sz="1200" dirty="0">
                <a:solidFill>
                  <a:srgbClr val="6D6E6A"/>
                </a:solidFill>
                <a:latin typeface="AmplitudeTF"/>
                <a:ea typeface="LF_Kai"/>
              </a:rPr>
              <a:t>can be used to ask questions, chat with participants, and share best practices</a:t>
            </a:r>
          </a:p>
          <a:p>
            <a:pPr marL="531129" lvl="2" indent="-228600">
              <a:spcBef>
                <a:spcPct val="0"/>
              </a:spcBef>
              <a:spcAft>
                <a:spcPts val="300"/>
              </a:spcAft>
              <a:buFont typeface="+mj-lt"/>
              <a:buAutoNum type="arabicPeriod"/>
            </a:pPr>
            <a:r>
              <a:rPr lang="en-US" altLang="en-US" sz="1200" b="1" dirty="0">
                <a:solidFill>
                  <a:srgbClr val="6D6E6A"/>
                </a:solidFill>
                <a:latin typeface="AmplitudeTF"/>
                <a:ea typeface="LF_Kai"/>
              </a:rPr>
              <a:t>Polls: </a:t>
            </a:r>
            <a:r>
              <a:rPr lang="en-US" altLang="en-US" sz="1200" dirty="0">
                <a:solidFill>
                  <a:srgbClr val="6D6E6A"/>
                </a:solidFill>
                <a:latin typeface="AmplitudeTF"/>
                <a:ea typeface="LF_Kai"/>
              </a:rPr>
              <a:t>when the moderator activates a poll, users can switch to the poll tab to select their response</a:t>
            </a:r>
          </a:p>
        </p:txBody>
      </p:sp>
      <p:sp>
        <p:nvSpPr>
          <p:cNvPr id="7" name="Oval 6"/>
          <p:cNvSpPr/>
          <p:nvPr/>
        </p:nvSpPr>
        <p:spPr>
          <a:xfrm>
            <a:off x="1659567" y="2396957"/>
            <a:ext cx="560694" cy="330894"/>
          </a:xfrm>
          <a:prstGeom prst="ellipse">
            <a:avLst/>
          </a:prstGeom>
          <a:noFill/>
          <a:ln w="19050"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8" name="Oval 7"/>
          <p:cNvSpPr/>
          <p:nvPr/>
        </p:nvSpPr>
        <p:spPr>
          <a:xfrm>
            <a:off x="6928614" y="2390544"/>
            <a:ext cx="560694" cy="330894"/>
          </a:xfrm>
          <a:prstGeom prst="ellipse">
            <a:avLst/>
          </a:prstGeom>
          <a:noFill/>
          <a:ln w="19050"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9" name="Oval 8"/>
          <p:cNvSpPr/>
          <p:nvPr/>
        </p:nvSpPr>
        <p:spPr>
          <a:xfrm>
            <a:off x="1848474" y="2158796"/>
            <a:ext cx="182880" cy="182880"/>
          </a:xfrm>
          <a:prstGeom prst="ellipse">
            <a:avLst/>
          </a:prstGeom>
          <a:solidFill>
            <a:srgbClr val="C00000"/>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white"/>
                </a:solidFill>
                <a:effectLst/>
                <a:uLnTx/>
                <a:uFillTx/>
                <a:latin typeface="Arial" panose="020B0604020202020204" pitchFamily="34" charset="0"/>
                <a:ea typeface="LF_Kai"/>
                <a:cs typeface="Arial" panose="020B0604020202020204" pitchFamily="34" charset="0"/>
              </a:rPr>
              <a:t>1</a:t>
            </a:r>
            <a:endPar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LF_Kai"/>
              <a:cs typeface="Arial" panose="020B0604020202020204" pitchFamily="34" charset="0"/>
            </a:endParaRPr>
          </a:p>
        </p:txBody>
      </p:sp>
      <p:sp>
        <p:nvSpPr>
          <p:cNvPr id="10" name="Oval 9"/>
          <p:cNvSpPr/>
          <p:nvPr/>
        </p:nvSpPr>
        <p:spPr>
          <a:xfrm>
            <a:off x="7117521" y="2104337"/>
            <a:ext cx="182880" cy="182880"/>
          </a:xfrm>
          <a:prstGeom prst="ellipse">
            <a:avLst/>
          </a:prstGeom>
          <a:solidFill>
            <a:srgbClr val="C00000"/>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ea typeface="LF_Kai"/>
                <a:cs typeface="Arial" panose="020B0604020202020204" pitchFamily="34" charset="0"/>
              </a:rPr>
              <a:t>2</a:t>
            </a:r>
          </a:p>
        </p:txBody>
      </p:sp>
      <p:sp>
        <p:nvSpPr>
          <p:cNvPr id="12" name="Slide Number Placeholder 11"/>
          <p:cNvSpPr>
            <a:spLocks noGrp="1"/>
          </p:cNvSpPr>
          <p:nvPr>
            <p:ph type="sldNum" sz="quarter" idx="12"/>
          </p:nvPr>
        </p:nvSpPr>
        <p:spPr/>
        <p:txBody>
          <a:bodyPr/>
          <a:lstStyle/>
          <a:p>
            <a:fld id="{DE6ECF0F-DA4E-4743-8955-ADA7D27EA82F}" type="slidenum">
              <a:rPr lang="en-US" smtClean="0"/>
              <a:t>13</a:t>
            </a:fld>
            <a:endParaRPr lang="en-US"/>
          </a:p>
        </p:txBody>
      </p:sp>
    </p:spTree>
    <p:extLst>
      <p:ext uri="{BB962C8B-B14F-4D97-AF65-F5344CB8AC3E}">
        <p14:creationId xmlns:p14="http://schemas.microsoft.com/office/powerpoint/2010/main" val="399442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16283"/>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ABC Group….</a:t>
            </a:r>
          </a:p>
        </p:txBody>
      </p:sp>
      <p:grpSp>
        <p:nvGrpSpPr>
          <p:cNvPr id="3" name="Group 2"/>
          <p:cNvGrpSpPr/>
          <p:nvPr/>
        </p:nvGrpSpPr>
        <p:grpSpPr>
          <a:xfrm>
            <a:off x="7317561" y="1602838"/>
            <a:ext cx="617124" cy="288962"/>
            <a:chOff x="265723" y="1225595"/>
            <a:chExt cx="846549" cy="384374"/>
          </a:xfrm>
          <a:noFill/>
        </p:grpSpPr>
        <p:sp>
          <p:nvSpPr>
            <p:cNvPr id="4" name="Oval 3"/>
            <p:cNvSpPr/>
            <p:nvPr/>
          </p:nvSpPr>
          <p:spPr>
            <a:xfrm>
              <a:off x="265723" y="1234831"/>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Y</a:t>
              </a:r>
            </a:p>
          </p:txBody>
        </p:sp>
        <p:sp>
          <p:nvSpPr>
            <p:cNvPr id="5" name="Oval 4"/>
            <p:cNvSpPr/>
            <p:nvPr/>
          </p:nvSpPr>
          <p:spPr>
            <a:xfrm>
              <a:off x="729318" y="1225595"/>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N</a:t>
              </a:r>
            </a:p>
          </p:txBody>
        </p:sp>
      </p:grpSp>
      <p:sp>
        <p:nvSpPr>
          <p:cNvPr id="6" name="Rectangle 5"/>
          <p:cNvSpPr/>
          <p:nvPr/>
        </p:nvSpPr>
        <p:spPr>
          <a:xfrm>
            <a:off x="1327278" y="1593431"/>
            <a:ext cx="5573321" cy="307777"/>
          </a:xfrm>
          <a:prstGeom prst="rect">
            <a:avLst/>
          </a:prstGeom>
        </p:spPr>
        <p:txBody>
          <a:bodyPr wrap="none">
            <a:spAutoFit/>
          </a:bodyPr>
          <a:lstStyle/>
          <a:p>
            <a:pPr marL="1588" lvl="1">
              <a:spcBef>
                <a:spcPct val="0"/>
              </a:spcBef>
              <a:spcAft>
                <a:spcPts val="300"/>
              </a:spcAft>
            </a:pPr>
            <a:r>
              <a:rPr lang="en-GB" altLang="en-US" sz="1400" dirty="0">
                <a:solidFill>
                  <a:srgbClr val="6D6E6A"/>
                </a:solidFill>
                <a:latin typeface="AmplitudeTF"/>
                <a:ea typeface="LF_Kai"/>
                <a:cs typeface="Arial" panose="020B0604020202020204" pitchFamily="34" charset="0"/>
              </a:rPr>
              <a:t>Would you process the high-priority supplier payment based on the email? </a:t>
            </a:r>
          </a:p>
        </p:txBody>
      </p:sp>
      <p:grpSp>
        <p:nvGrpSpPr>
          <p:cNvPr id="7" name="Group 6"/>
          <p:cNvGrpSpPr/>
          <p:nvPr/>
        </p:nvGrpSpPr>
        <p:grpSpPr>
          <a:xfrm>
            <a:off x="836108" y="1610159"/>
            <a:ext cx="398497" cy="274320"/>
            <a:chOff x="325369" y="1927840"/>
            <a:chExt cx="512831" cy="460812"/>
          </a:xfrm>
          <a:solidFill>
            <a:srgbClr val="6D6E6A"/>
          </a:solidFill>
        </p:grpSpPr>
        <p:cxnSp>
          <p:nvCxnSpPr>
            <p:cNvPr id="8" name="Straight Connector 7"/>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9" name="Oval 8"/>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plitudeTF"/>
                  <a:ea typeface="LF_Kai"/>
                  <a:cs typeface="Arial" panose="020B0604020202020204" pitchFamily="34" charset="0"/>
                </a:rPr>
                <a:t>1</a:t>
              </a:r>
              <a:endPar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endParaRPr>
            </a:p>
          </p:txBody>
        </p:sp>
      </p:grpSp>
      <p:grpSp>
        <p:nvGrpSpPr>
          <p:cNvPr id="10" name="Group 9"/>
          <p:cNvGrpSpPr/>
          <p:nvPr/>
        </p:nvGrpSpPr>
        <p:grpSpPr>
          <a:xfrm>
            <a:off x="7330623" y="2409415"/>
            <a:ext cx="617124" cy="282020"/>
            <a:chOff x="265723" y="1152310"/>
            <a:chExt cx="846549" cy="375139"/>
          </a:xfrm>
          <a:noFill/>
        </p:grpSpPr>
        <p:sp>
          <p:nvSpPr>
            <p:cNvPr id="11" name="Oval 10"/>
            <p:cNvSpPr/>
            <p:nvPr/>
          </p:nvSpPr>
          <p:spPr>
            <a:xfrm>
              <a:off x="265723" y="1152311"/>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Y</a:t>
              </a:r>
            </a:p>
          </p:txBody>
        </p:sp>
        <p:sp>
          <p:nvSpPr>
            <p:cNvPr id="12" name="Oval 11"/>
            <p:cNvSpPr/>
            <p:nvPr/>
          </p:nvSpPr>
          <p:spPr>
            <a:xfrm>
              <a:off x="729318" y="1152310"/>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N</a:t>
              </a:r>
            </a:p>
          </p:txBody>
        </p:sp>
      </p:grpSp>
      <p:sp>
        <p:nvSpPr>
          <p:cNvPr id="13" name="Rectangle 12"/>
          <p:cNvSpPr/>
          <p:nvPr/>
        </p:nvSpPr>
        <p:spPr>
          <a:xfrm>
            <a:off x="1327278" y="2327314"/>
            <a:ext cx="5990283" cy="523220"/>
          </a:xfrm>
          <a:prstGeom prst="rect">
            <a:avLst/>
          </a:prstGeom>
        </p:spPr>
        <p:txBody>
          <a:bodyPr wrap="square">
            <a:spAutoFit/>
          </a:bodyPr>
          <a:lstStyle/>
          <a:p>
            <a:pPr marL="1588" lvl="1">
              <a:spcBef>
                <a:spcPct val="0"/>
              </a:spcBef>
              <a:spcAft>
                <a:spcPts val="300"/>
              </a:spcAft>
            </a:pPr>
            <a:r>
              <a:rPr lang="en-GB" altLang="en-US" sz="1400" dirty="0">
                <a:solidFill>
                  <a:srgbClr val="6D6E6A"/>
                </a:solidFill>
                <a:latin typeface="AmplitudeTF"/>
                <a:ea typeface="LF_Kai"/>
                <a:cs typeface="Arial" panose="020B0604020202020204" pitchFamily="34" charset="0"/>
              </a:rPr>
              <a:t>At this time, would you bring in an outside forensics team to help investigate the specific network activity?</a:t>
            </a:r>
          </a:p>
        </p:txBody>
      </p:sp>
      <p:cxnSp>
        <p:nvCxnSpPr>
          <p:cNvPr id="14" name="Straight Connector 13"/>
          <p:cNvCxnSpPr/>
          <p:nvPr/>
        </p:nvCxnSpPr>
        <p:spPr>
          <a:xfrm flipH="1">
            <a:off x="1234605" y="2454757"/>
            <a:ext cx="0" cy="269710"/>
          </a:xfrm>
          <a:prstGeom prst="line">
            <a:avLst/>
          </a:prstGeom>
          <a:noFill/>
          <a:ln w="12700" cap="flat" cmpd="sng" algn="ctr">
            <a:solidFill>
              <a:srgbClr val="6D6E6A"/>
            </a:solidFill>
            <a:prstDash val="solid"/>
          </a:ln>
          <a:effectLst>
            <a:outerShdw blurRad="40000" dist="20000" dir="5400000" rotWithShape="0">
              <a:srgbClr val="000000">
                <a:alpha val="38000"/>
              </a:srgbClr>
            </a:outerShdw>
          </a:effectLst>
        </p:spPr>
      </p:cxnSp>
      <p:sp>
        <p:nvSpPr>
          <p:cNvPr id="15" name="Oval 14"/>
          <p:cNvSpPr/>
          <p:nvPr/>
        </p:nvSpPr>
        <p:spPr>
          <a:xfrm>
            <a:off x="836108" y="2485108"/>
            <a:ext cx="274320" cy="274320"/>
          </a:xfrm>
          <a:prstGeom prst="ellipse">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rPr>
              <a:t>2</a:t>
            </a:r>
          </a:p>
        </p:txBody>
      </p:sp>
      <p:grpSp>
        <p:nvGrpSpPr>
          <p:cNvPr id="16" name="Group 15"/>
          <p:cNvGrpSpPr/>
          <p:nvPr/>
        </p:nvGrpSpPr>
        <p:grpSpPr>
          <a:xfrm>
            <a:off x="7317561" y="3435637"/>
            <a:ext cx="617124" cy="282020"/>
            <a:chOff x="265723" y="1152310"/>
            <a:chExt cx="846549" cy="375139"/>
          </a:xfrm>
          <a:noFill/>
        </p:grpSpPr>
        <p:sp>
          <p:nvSpPr>
            <p:cNvPr id="17" name="Oval 16"/>
            <p:cNvSpPr/>
            <p:nvPr/>
          </p:nvSpPr>
          <p:spPr>
            <a:xfrm>
              <a:off x="265723" y="1152311"/>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Y</a:t>
              </a:r>
            </a:p>
          </p:txBody>
        </p:sp>
        <p:sp>
          <p:nvSpPr>
            <p:cNvPr id="18" name="Oval 17"/>
            <p:cNvSpPr/>
            <p:nvPr/>
          </p:nvSpPr>
          <p:spPr>
            <a:xfrm>
              <a:off x="729318" y="1152310"/>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N</a:t>
              </a:r>
            </a:p>
          </p:txBody>
        </p:sp>
      </p:grpSp>
      <p:sp>
        <p:nvSpPr>
          <p:cNvPr id="19" name="Rectangle 18"/>
          <p:cNvSpPr/>
          <p:nvPr/>
        </p:nvSpPr>
        <p:spPr>
          <a:xfrm>
            <a:off x="1327277" y="3358737"/>
            <a:ext cx="5815120" cy="523220"/>
          </a:xfrm>
          <a:prstGeom prst="rect">
            <a:avLst/>
          </a:prstGeom>
        </p:spPr>
        <p:txBody>
          <a:bodyPr wrap="square">
            <a:spAutoFit/>
          </a:bodyPr>
          <a:lstStyle/>
          <a:p>
            <a:pPr marL="1588" lvl="1">
              <a:spcBef>
                <a:spcPct val="0"/>
              </a:spcBef>
              <a:spcAft>
                <a:spcPts val="300"/>
              </a:spcAft>
            </a:pPr>
            <a:r>
              <a:rPr lang="en-GB" altLang="en-US" sz="1400" dirty="0">
                <a:solidFill>
                  <a:srgbClr val="6D6E6A"/>
                </a:solidFill>
                <a:latin typeface="AmplitudeTF"/>
                <a:ea typeface="LF_Kai"/>
                <a:cs typeface="Arial" panose="020B0604020202020204" pitchFamily="34" charset="0"/>
              </a:rPr>
              <a:t>At this time, would you report the phishing emails and suspicious network traffic to the Chief Information Security Officer?</a:t>
            </a:r>
          </a:p>
        </p:txBody>
      </p:sp>
      <p:grpSp>
        <p:nvGrpSpPr>
          <p:cNvPr id="20" name="Group 19"/>
          <p:cNvGrpSpPr/>
          <p:nvPr/>
        </p:nvGrpSpPr>
        <p:grpSpPr>
          <a:xfrm>
            <a:off x="836108" y="3485202"/>
            <a:ext cx="398497" cy="274320"/>
            <a:chOff x="325369" y="1829461"/>
            <a:chExt cx="512831" cy="460812"/>
          </a:xfrm>
          <a:solidFill>
            <a:srgbClr val="6D6E6A"/>
          </a:solidFill>
        </p:grpSpPr>
        <p:cxnSp>
          <p:nvCxnSpPr>
            <p:cNvPr id="21" name="Straight Connector 20"/>
            <p:cNvCxnSpPr/>
            <p:nvPr/>
          </p:nvCxnSpPr>
          <p:spPr>
            <a:xfrm flipH="1">
              <a:off x="838200" y="1833331"/>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22" name="Oval 21"/>
            <p:cNvSpPr/>
            <p:nvPr/>
          </p:nvSpPr>
          <p:spPr>
            <a:xfrm>
              <a:off x="325369" y="1829461"/>
              <a:ext cx="353026" cy="460812"/>
            </a:xfrm>
            <a:prstGeom prst="ellipse">
              <a:avLst/>
            </a:prstGeom>
            <a:grp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rPr>
                <a:t>3</a:t>
              </a:r>
            </a:p>
          </p:txBody>
        </p:sp>
      </p:grpSp>
      <p:sp>
        <p:nvSpPr>
          <p:cNvPr id="23" name="Text Placeholder 1"/>
          <p:cNvSpPr txBox="1">
            <a:spLocks/>
          </p:cNvSpPr>
          <p:nvPr/>
        </p:nvSpPr>
        <p:spPr>
          <a:xfrm>
            <a:off x="687388" y="65493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24" name="TextBox 23"/>
          <p:cNvSpPr txBox="1"/>
          <p:nvPr/>
        </p:nvSpPr>
        <p:spPr>
          <a:xfrm>
            <a:off x="570497" y="4389450"/>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26" name="Slide Number Placeholder 25"/>
          <p:cNvSpPr>
            <a:spLocks noGrp="1"/>
          </p:cNvSpPr>
          <p:nvPr>
            <p:ph type="sldNum" sz="quarter" idx="12"/>
          </p:nvPr>
        </p:nvSpPr>
        <p:spPr/>
        <p:txBody>
          <a:bodyPr/>
          <a:lstStyle/>
          <a:p>
            <a:fld id="{DE6ECF0F-DA4E-4743-8955-ADA7D27EA82F}" type="slidenum">
              <a:rPr lang="en-US" smtClean="0"/>
              <a:t>14</a:t>
            </a:fld>
            <a:endParaRPr lang="en-US"/>
          </a:p>
        </p:txBody>
      </p:sp>
    </p:spTree>
    <p:extLst>
      <p:ext uri="{BB962C8B-B14F-4D97-AF65-F5344CB8AC3E}">
        <p14:creationId xmlns:p14="http://schemas.microsoft.com/office/powerpoint/2010/main" val="101298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25808"/>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your own organization….</a:t>
            </a:r>
          </a:p>
        </p:txBody>
      </p:sp>
      <p:sp>
        <p:nvSpPr>
          <p:cNvPr id="3" name="Rectangle 2"/>
          <p:cNvSpPr/>
          <p:nvPr/>
        </p:nvSpPr>
        <p:spPr>
          <a:xfrm>
            <a:off x="1327278" y="1596427"/>
            <a:ext cx="6745568" cy="307777"/>
          </a:xfrm>
          <a:prstGeom prst="rect">
            <a:avLst/>
          </a:prstGeom>
        </p:spPr>
        <p:txBody>
          <a:bodyPr wrap="square">
            <a:spAutoFit/>
          </a:bodyPr>
          <a:lstStyle/>
          <a:p>
            <a:pPr marL="1588" lvl="1">
              <a:spcBef>
                <a:spcPct val="0"/>
              </a:spcBef>
              <a:spcAft>
                <a:spcPts val="300"/>
              </a:spcAft>
            </a:pPr>
            <a:r>
              <a:rPr lang="en-GB" sz="1400" dirty="0">
                <a:solidFill>
                  <a:srgbClr val="6D6E6A"/>
                </a:solidFill>
                <a:latin typeface="AmplitudeTF"/>
                <a:ea typeface="LF_Kai"/>
                <a:cs typeface="Arial" panose="020B0604020202020204" pitchFamily="34" charset="0"/>
              </a:rPr>
              <a:t>Do you receive regular threat intelligence alerts similar to the one in this scenario?</a:t>
            </a:r>
          </a:p>
        </p:txBody>
      </p:sp>
      <p:grpSp>
        <p:nvGrpSpPr>
          <p:cNvPr id="4" name="Group 3"/>
          <p:cNvGrpSpPr/>
          <p:nvPr/>
        </p:nvGrpSpPr>
        <p:grpSpPr>
          <a:xfrm>
            <a:off x="836108" y="1619684"/>
            <a:ext cx="398497" cy="274320"/>
            <a:chOff x="325369" y="1927840"/>
            <a:chExt cx="512831" cy="460812"/>
          </a:xfrm>
          <a:solidFill>
            <a:srgbClr val="6D6E6A"/>
          </a:solidFill>
        </p:grpSpPr>
        <p:cxnSp>
          <p:nvCxnSpPr>
            <p:cNvPr id="5" name="Straight Connector 4"/>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6" name="Oval 5"/>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plitudeTF"/>
                  <a:ea typeface="LF_Kai"/>
                  <a:cs typeface="Arial" panose="020B0604020202020204" pitchFamily="34" charset="0"/>
                </a:rPr>
                <a:t>4</a:t>
              </a:r>
              <a:endPar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endParaRPr>
            </a:p>
          </p:txBody>
        </p:sp>
      </p:grpSp>
      <p:sp>
        <p:nvSpPr>
          <p:cNvPr id="7" name="Text Placeholder 1"/>
          <p:cNvSpPr txBox="1">
            <a:spLocks/>
          </p:cNvSpPr>
          <p:nvPr/>
        </p:nvSpPr>
        <p:spPr>
          <a:xfrm>
            <a:off x="687388" y="664462"/>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8" name="Rectangle 7"/>
          <p:cNvSpPr/>
          <p:nvPr/>
        </p:nvSpPr>
        <p:spPr>
          <a:xfrm>
            <a:off x="1327278" y="2111793"/>
            <a:ext cx="6463288" cy="1461939"/>
          </a:xfrm>
          <a:prstGeom prst="rect">
            <a:avLst/>
          </a:prstGeom>
        </p:spPr>
        <p:txBody>
          <a:bodyPr wrap="square">
            <a:spAutoFit/>
          </a:bodyPr>
          <a:lstStyle/>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Yes </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No</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I don’t know</a:t>
            </a:r>
          </a:p>
        </p:txBody>
      </p:sp>
      <p:sp>
        <p:nvSpPr>
          <p:cNvPr id="9" name="Oval 8"/>
          <p:cNvSpPr/>
          <p:nvPr/>
        </p:nvSpPr>
        <p:spPr>
          <a:xfrm>
            <a:off x="1847621" y="2304261"/>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A</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0" name="Oval 9"/>
          <p:cNvSpPr/>
          <p:nvPr/>
        </p:nvSpPr>
        <p:spPr>
          <a:xfrm>
            <a:off x="1847621" y="2748640"/>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B</a:t>
            </a:r>
          </a:p>
        </p:txBody>
      </p:sp>
      <p:sp>
        <p:nvSpPr>
          <p:cNvPr id="11" name="Oval 10"/>
          <p:cNvSpPr/>
          <p:nvPr/>
        </p:nvSpPr>
        <p:spPr>
          <a:xfrm>
            <a:off x="1847621" y="3231664"/>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C</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2" name="TextBox 11"/>
          <p:cNvSpPr txBox="1"/>
          <p:nvPr/>
        </p:nvSpPr>
        <p:spPr>
          <a:xfrm>
            <a:off x="570497" y="4398975"/>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14" name="Slide Number Placeholder 13"/>
          <p:cNvSpPr>
            <a:spLocks noGrp="1"/>
          </p:cNvSpPr>
          <p:nvPr>
            <p:ph type="sldNum" sz="quarter" idx="12"/>
          </p:nvPr>
        </p:nvSpPr>
        <p:spPr/>
        <p:txBody>
          <a:bodyPr/>
          <a:lstStyle/>
          <a:p>
            <a:fld id="{DE6ECF0F-DA4E-4743-8955-ADA7D27EA82F}" type="slidenum">
              <a:rPr lang="en-US" smtClean="0"/>
              <a:t>15</a:t>
            </a:fld>
            <a:endParaRPr lang="en-US"/>
          </a:p>
        </p:txBody>
      </p:sp>
    </p:spTree>
    <p:extLst>
      <p:ext uri="{BB962C8B-B14F-4D97-AF65-F5344CB8AC3E}">
        <p14:creationId xmlns:p14="http://schemas.microsoft.com/office/powerpoint/2010/main" val="254296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997233"/>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your own organization….</a:t>
            </a:r>
          </a:p>
        </p:txBody>
      </p:sp>
      <p:sp>
        <p:nvSpPr>
          <p:cNvPr id="3" name="Rectangle 2"/>
          <p:cNvSpPr/>
          <p:nvPr/>
        </p:nvSpPr>
        <p:spPr>
          <a:xfrm>
            <a:off x="1327278" y="1489475"/>
            <a:ext cx="7107885" cy="523220"/>
          </a:xfrm>
          <a:prstGeom prst="rect">
            <a:avLst/>
          </a:prstGeom>
        </p:spPr>
        <p:txBody>
          <a:bodyPr wrap="square">
            <a:spAutoFit/>
          </a:bodyPr>
          <a:lstStyle/>
          <a:p>
            <a:pPr marL="1588" lvl="1">
              <a:spcBef>
                <a:spcPct val="0"/>
              </a:spcBef>
              <a:spcAft>
                <a:spcPts val="300"/>
              </a:spcAft>
            </a:pPr>
            <a:r>
              <a:rPr lang="en-GB" sz="1400" dirty="0">
                <a:solidFill>
                  <a:srgbClr val="6D6E6A"/>
                </a:solidFill>
                <a:latin typeface="AmplitudeTF"/>
                <a:ea typeface="LF_Kai"/>
                <a:cs typeface="Arial" panose="020B0604020202020204" pitchFamily="34" charset="0"/>
              </a:rPr>
              <a:t>If you answered “yes” to the previous question (#4), what are the primary sources from which you receive threat intelligence? Select all that apply:</a:t>
            </a:r>
            <a:endParaRPr lang="en-GB" sz="1200" dirty="0">
              <a:solidFill>
                <a:srgbClr val="6D6E6A"/>
              </a:solidFill>
              <a:latin typeface="AmplitudeTF"/>
              <a:ea typeface="LF_Kai"/>
              <a:cs typeface="Arial" panose="020B0604020202020204" pitchFamily="34" charset="0"/>
            </a:endParaRPr>
          </a:p>
        </p:txBody>
      </p:sp>
      <p:grpSp>
        <p:nvGrpSpPr>
          <p:cNvPr id="4" name="Group 3"/>
          <p:cNvGrpSpPr/>
          <p:nvPr/>
        </p:nvGrpSpPr>
        <p:grpSpPr>
          <a:xfrm>
            <a:off x="836108" y="1591109"/>
            <a:ext cx="398497" cy="274320"/>
            <a:chOff x="325369" y="1927840"/>
            <a:chExt cx="512831" cy="460812"/>
          </a:xfrm>
          <a:solidFill>
            <a:srgbClr val="6D6E6A"/>
          </a:solidFill>
        </p:grpSpPr>
        <p:cxnSp>
          <p:nvCxnSpPr>
            <p:cNvPr id="5" name="Straight Connector 4"/>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6" name="Oval 5"/>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plitudeTF"/>
                  <a:ea typeface="LF_Kai"/>
                  <a:cs typeface="Arial" panose="020B0604020202020204" pitchFamily="34" charset="0"/>
                </a:rPr>
                <a:t>5</a:t>
              </a:r>
              <a:endPar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endParaRPr>
            </a:p>
          </p:txBody>
        </p:sp>
      </p:grpSp>
      <p:sp>
        <p:nvSpPr>
          <p:cNvPr id="7" name="Text Placeholder 1"/>
          <p:cNvSpPr txBox="1">
            <a:spLocks/>
          </p:cNvSpPr>
          <p:nvPr/>
        </p:nvSpPr>
        <p:spPr>
          <a:xfrm>
            <a:off x="687388" y="63588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8" name="Rectangle 7"/>
          <p:cNvSpPr/>
          <p:nvPr/>
        </p:nvSpPr>
        <p:spPr>
          <a:xfrm>
            <a:off x="1345044" y="2146714"/>
            <a:ext cx="6463288" cy="2223686"/>
          </a:xfrm>
          <a:prstGeom prst="rect">
            <a:avLst/>
          </a:prstGeom>
        </p:spPr>
        <p:txBody>
          <a:bodyPr wrap="square">
            <a:spAutoFit/>
          </a:bodyPr>
          <a:lstStyle/>
          <a:p>
            <a:pPr marL="801688" lvl="2" indent="-342900">
              <a:lnSpc>
                <a:spcPct val="15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My own research in the news and/or from friends and family</a:t>
            </a:r>
          </a:p>
          <a:p>
            <a:pPr marL="801688" lvl="2" indent="-342900">
              <a:lnSpc>
                <a:spcPct val="15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Federal government agencies</a:t>
            </a:r>
          </a:p>
          <a:p>
            <a:pPr marL="801688" lvl="2" indent="-342900">
              <a:lnSpc>
                <a:spcPct val="15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State and local agencies</a:t>
            </a:r>
          </a:p>
          <a:p>
            <a:pPr marL="801688" lvl="2" indent="-342900">
              <a:lnSpc>
                <a:spcPct val="15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Industry partnerships (e.g. ISACs)</a:t>
            </a:r>
          </a:p>
          <a:p>
            <a:pPr marL="801688" lvl="2" indent="-342900">
              <a:lnSpc>
                <a:spcPct val="15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Other</a:t>
            </a:r>
          </a:p>
          <a:p>
            <a:pPr marL="801688" lvl="2" indent="-342900">
              <a:lnSpc>
                <a:spcPct val="15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Does not apply/selected “no” to the previous question</a:t>
            </a:r>
          </a:p>
        </p:txBody>
      </p:sp>
      <p:sp>
        <p:nvSpPr>
          <p:cNvPr id="9" name="Oval 8"/>
          <p:cNvSpPr/>
          <p:nvPr/>
        </p:nvSpPr>
        <p:spPr>
          <a:xfrm>
            <a:off x="1829034" y="2275686"/>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A</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0" name="Oval 9"/>
          <p:cNvSpPr/>
          <p:nvPr/>
        </p:nvSpPr>
        <p:spPr>
          <a:xfrm>
            <a:off x="1829034" y="2615019"/>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B</a:t>
            </a:r>
          </a:p>
        </p:txBody>
      </p:sp>
      <p:sp>
        <p:nvSpPr>
          <p:cNvPr id="11" name="Oval 10"/>
          <p:cNvSpPr/>
          <p:nvPr/>
        </p:nvSpPr>
        <p:spPr>
          <a:xfrm>
            <a:off x="1829034" y="2952899"/>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C</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2" name="Oval 11"/>
          <p:cNvSpPr/>
          <p:nvPr/>
        </p:nvSpPr>
        <p:spPr>
          <a:xfrm>
            <a:off x="1829034" y="3327950"/>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D</a:t>
            </a:r>
          </a:p>
        </p:txBody>
      </p:sp>
      <p:sp>
        <p:nvSpPr>
          <p:cNvPr id="13" name="Oval 12"/>
          <p:cNvSpPr/>
          <p:nvPr/>
        </p:nvSpPr>
        <p:spPr>
          <a:xfrm>
            <a:off x="1829034" y="3693187"/>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E</a:t>
            </a:r>
          </a:p>
        </p:txBody>
      </p:sp>
      <p:sp>
        <p:nvSpPr>
          <p:cNvPr id="14" name="TextBox 13"/>
          <p:cNvSpPr txBox="1"/>
          <p:nvPr/>
        </p:nvSpPr>
        <p:spPr>
          <a:xfrm>
            <a:off x="570497" y="4370400"/>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15" name="Oval 14"/>
          <p:cNvSpPr/>
          <p:nvPr/>
        </p:nvSpPr>
        <p:spPr>
          <a:xfrm>
            <a:off x="1829034" y="4039832"/>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F</a:t>
            </a:r>
          </a:p>
        </p:txBody>
      </p:sp>
      <p:sp>
        <p:nvSpPr>
          <p:cNvPr id="17" name="Slide Number Placeholder 16"/>
          <p:cNvSpPr>
            <a:spLocks noGrp="1"/>
          </p:cNvSpPr>
          <p:nvPr>
            <p:ph type="sldNum" sz="quarter" idx="12"/>
          </p:nvPr>
        </p:nvSpPr>
        <p:spPr/>
        <p:txBody>
          <a:bodyPr/>
          <a:lstStyle/>
          <a:p>
            <a:fld id="{DE6ECF0F-DA4E-4743-8955-ADA7D27EA82F}" type="slidenum">
              <a:rPr lang="en-US" smtClean="0"/>
              <a:t>16</a:t>
            </a:fld>
            <a:endParaRPr lang="en-US"/>
          </a:p>
        </p:txBody>
      </p:sp>
    </p:spTree>
    <p:extLst>
      <p:ext uri="{BB962C8B-B14F-4D97-AF65-F5344CB8AC3E}">
        <p14:creationId xmlns:p14="http://schemas.microsoft.com/office/powerpoint/2010/main" val="348504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06758"/>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your own organization….</a:t>
            </a:r>
          </a:p>
        </p:txBody>
      </p:sp>
      <p:sp>
        <p:nvSpPr>
          <p:cNvPr id="3" name="Rectangle 2"/>
          <p:cNvSpPr/>
          <p:nvPr/>
        </p:nvSpPr>
        <p:spPr>
          <a:xfrm>
            <a:off x="1327278" y="1485938"/>
            <a:ext cx="6745568" cy="523220"/>
          </a:xfrm>
          <a:prstGeom prst="rect">
            <a:avLst/>
          </a:prstGeom>
        </p:spPr>
        <p:txBody>
          <a:bodyPr wrap="square">
            <a:spAutoFit/>
          </a:bodyPr>
          <a:lstStyle/>
          <a:p>
            <a:pPr defTabSz="605058"/>
            <a:r>
              <a:rPr lang="en-GB" sz="1400" dirty="0">
                <a:solidFill>
                  <a:srgbClr val="6D6E6A"/>
                </a:solidFill>
                <a:latin typeface="AmplitudeTF"/>
                <a:ea typeface="LF_Kai"/>
                <a:cs typeface="Arial" panose="020B0604020202020204" pitchFamily="34" charset="0"/>
              </a:rPr>
              <a:t>Does your organization have a formal playbook/plan that addresses how to respond to potential cybersecurity incidents?</a:t>
            </a:r>
          </a:p>
        </p:txBody>
      </p:sp>
      <p:grpSp>
        <p:nvGrpSpPr>
          <p:cNvPr id="4" name="Group 3"/>
          <p:cNvGrpSpPr/>
          <p:nvPr/>
        </p:nvGrpSpPr>
        <p:grpSpPr>
          <a:xfrm>
            <a:off x="836108" y="1600634"/>
            <a:ext cx="398497" cy="274320"/>
            <a:chOff x="325369" y="1927840"/>
            <a:chExt cx="512831" cy="460812"/>
          </a:xfrm>
          <a:solidFill>
            <a:srgbClr val="6D6E6A"/>
          </a:solidFill>
        </p:grpSpPr>
        <p:cxnSp>
          <p:nvCxnSpPr>
            <p:cNvPr id="5" name="Straight Connector 4"/>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6" name="Oval 5"/>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rPr>
                <a:t>6</a:t>
              </a:r>
            </a:p>
          </p:txBody>
        </p:sp>
      </p:grpSp>
      <p:sp>
        <p:nvSpPr>
          <p:cNvPr id="7" name="Text Placeholder 1"/>
          <p:cNvSpPr txBox="1">
            <a:spLocks/>
          </p:cNvSpPr>
          <p:nvPr/>
        </p:nvSpPr>
        <p:spPr>
          <a:xfrm>
            <a:off x="687388" y="645412"/>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8" name="Rectangle 7"/>
          <p:cNvSpPr/>
          <p:nvPr/>
        </p:nvSpPr>
        <p:spPr>
          <a:xfrm>
            <a:off x="1327278" y="2092743"/>
            <a:ext cx="6463288" cy="1461939"/>
          </a:xfrm>
          <a:prstGeom prst="rect">
            <a:avLst/>
          </a:prstGeom>
        </p:spPr>
        <p:txBody>
          <a:bodyPr wrap="square">
            <a:spAutoFit/>
          </a:bodyPr>
          <a:lstStyle/>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Yes </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No</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I don’t know</a:t>
            </a:r>
          </a:p>
        </p:txBody>
      </p:sp>
      <p:sp>
        <p:nvSpPr>
          <p:cNvPr id="9" name="Oval 8"/>
          <p:cNvSpPr/>
          <p:nvPr/>
        </p:nvSpPr>
        <p:spPr>
          <a:xfrm>
            <a:off x="1847621" y="2285211"/>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A</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0" name="Oval 9"/>
          <p:cNvSpPr/>
          <p:nvPr/>
        </p:nvSpPr>
        <p:spPr>
          <a:xfrm>
            <a:off x="1847621" y="2729590"/>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B</a:t>
            </a:r>
          </a:p>
        </p:txBody>
      </p:sp>
      <p:sp>
        <p:nvSpPr>
          <p:cNvPr id="11" name="Oval 10"/>
          <p:cNvSpPr/>
          <p:nvPr/>
        </p:nvSpPr>
        <p:spPr>
          <a:xfrm>
            <a:off x="1847621" y="3212614"/>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C</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2" name="TextBox 11"/>
          <p:cNvSpPr txBox="1"/>
          <p:nvPr/>
        </p:nvSpPr>
        <p:spPr>
          <a:xfrm>
            <a:off x="570497" y="4379925"/>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14" name="Slide Number Placeholder 13"/>
          <p:cNvSpPr>
            <a:spLocks noGrp="1"/>
          </p:cNvSpPr>
          <p:nvPr>
            <p:ph type="sldNum" sz="quarter" idx="12"/>
          </p:nvPr>
        </p:nvSpPr>
        <p:spPr/>
        <p:txBody>
          <a:bodyPr/>
          <a:lstStyle/>
          <a:p>
            <a:fld id="{DE6ECF0F-DA4E-4743-8955-ADA7D27EA82F}" type="slidenum">
              <a:rPr lang="en-US" smtClean="0"/>
              <a:t>17</a:t>
            </a:fld>
            <a:endParaRPr lang="en-US"/>
          </a:p>
        </p:txBody>
      </p:sp>
    </p:spTree>
    <p:extLst>
      <p:ext uri="{BB962C8B-B14F-4D97-AF65-F5344CB8AC3E}">
        <p14:creationId xmlns:p14="http://schemas.microsoft.com/office/powerpoint/2010/main" val="385939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35333"/>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your own organization….</a:t>
            </a:r>
          </a:p>
        </p:txBody>
      </p:sp>
      <p:sp>
        <p:nvSpPr>
          <p:cNvPr id="3" name="Rectangle 2"/>
          <p:cNvSpPr/>
          <p:nvPr/>
        </p:nvSpPr>
        <p:spPr>
          <a:xfrm>
            <a:off x="1327278" y="1514513"/>
            <a:ext cx="6745568" cy="523220"/>
          </a:xfrm>
          <a:prstGeom prst="rect">
            <a:avLst/>
          </a:prstGeom>
        </p:spPr>
        <p:txBody>
          <a:bodyPr wrap="square">
            <a:spAutoFit/>
          </a:bodyPr>
          <a:lstStyle/>
          <a:p>
            <a:pPr defTabSz="605058"/>
            <a:r>
              <a:rPr lang="en-GB" sz="1400" dirty="0">
                <a:solidFill>
                  <a:srgbClr val="6D6E6A"/>
                </a:solidFill>
                <a:latin typeface="AmplitudeTF"/>
                <a:ea typeface="LF_Kai"/>
                <a:cs typeface="Arial" panose="020B0604020202020204" pitchFamily="34" charset="0"/>
              </a:rPr>
              <a:t>If you answered yes to the previous question (#6), do you provide annual employee training based on that playbook/plan?</a:t>
            </a:r>
          </a:p>
        </p:txBody>
      </p:sp>
      <p:grpSp>
        <p:nvGrpSpPr>
          <p:cNvPr id="4" name="Group 3"/>
          <p:cNvGrpSpPr/>
          <p:nvPr/>
        </p:nvGrpSpPr>
        <p:grpSpPr>
          <a:xfrm>
            <a:off x="836108" y="1629209"/>
            <a:ext cx="398497" cy="274320"/>
            <a:chOff x="325369" y="1927840"/>
            <a:chExt cx="512831" cy="460812"/>
          </a:xfrm>
          <a:solidFill>
            <a:srgbClr val="6D6E6A"/>
          </a:solidFill>
        </p:grpSpPr>
        <p:cxnSp>
          <p:nvCxnSpPr>
            <p:cNvPr id="5" name="Straight Connector 4"/>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6" name="Oval 5"/>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plitudeTF"/>
                  <a:ea typeface="LF_Kai"/>
                  <a:cs typeface="Arial" panose="020B0604020202020204" pitchFamily="34" charset="0"/>
                </a:rPr>
                <a:t>7</a:t>
              </a:r>
              <a:endPar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endParaRPr>
            </a:p>
          </p:txBody>
        </p:sp>
      </p:grpSp>
      <p:sp>
        <p:nvSpPr>
          <p:cNvPr id="7" name="Text Placeholder 1"/>
          <p:cNvSpPr txBox="1">
            <a:spLocks/>
          </p:cNvSpPr>
          <p:nvPr/>
        </p:nvSpPr>
        <p:spPr>
          <a:xfrm>
            <a:off x="687388" y="67398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8" name="Rectangle 7"/>
          <p:cNvSpPr/>
          <p:nvPr/>
        </p:nvSpPr>
        <p:spPr>
          <a:xfrm>
            <a:off x="1327278" y="2121318"/>
            <a:ext cx="6463288" cy="1931298"/>
          </a:xfrm>
          <a:prstGeom prst="rect">
            <a:avLst/>
          </a:prstGeom>
        </p:spPr>
        <p:txBody>
          <a:bodyPr wrap="square">
            <a:spAutoFit/>
          </a:bodyPr>
          <a:lstStyle/>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Yes </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No</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I don’t know</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Does not apply/selected “no” to the previous question</a:t>
            </a:r>
          </a:p>
        </p:txBody>
      </p:sp>
      <p:sp>
        <p:nvSpPr>
          <p:cNvPr id="9" name="Oval 8"/>
          <p:cNvSpPr/>
          <p:nvPr/>
        </p:nvSpPr>
        <p:spPr>
          <a:xfrm>
            <a:off x="1847621" y="2313786"/>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A</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0" name="Oval 9"/>
          <p:cNvSpPr/>
          <p:nvPr/>
        </p:nvSpPr>
        <p:spPr>
          <a:xfrm>
            <a:off x="1847621" y="2758165"/>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B</a:t>
            </a:r>
          </a:p>
        </p:txBody>
      </p:sp>
      <p:sp>
        <p:nvSpPr>
          <p:cNvPr id="11" name="Oval 10"/>
          <p:cNvSpPr/>
          <p:nvPr/>
        </p:nvSpPr>
        <p:spPr>
          <a:xfrm>
            <a:off x="1847621" y="3241189"/>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C</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2" name="Oval 11"/>
          <p:cNvSpPr/>
          <p:nvPr/>
        </p:nvSpPr>
        <p:spPr>
          <a:xfrm>
            <a:off x="1847621" y="3685568"/>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D</a:t>
            </a:r>
          </a:p>
        </p:txBody>
      </p:sp>
      <p:sp>
        <p:nvSpPr>
          <p:cNvPr id="13" name="TextBox 12"/>
          <p:cNvSpPr txBox="1"/>
          <p:nvPr/>
        </p:nvSpPr>
        <p:spPr>
          <a:xfrm>
            <a:off x="570497" y="4408500"/>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15" name="Slide Number Placeholder 14"/>
          <p:cNvSpPr>
            <a:spLocks noGrp="1"/>
          </p:cNvSpPr>
          <p:nvPr>
            <p:ph type="sldNum" sz="quarter" idx="12"/>
          </p:nvPr>
        </p:nvSpPr>
        <p:spPr/>
        <p:txBody>
          <a:bodyPr/>
          <a:lstStyle/>
          <a:p>
            <a:fld id="{DE6ECF0F-DA4E-4743-8955-ADA7D27EA82F}" type="slidenum">
              <a:rPr lang="en-US" smtClean="0"/>
              <a:t>18</a:t>
            </a:fld>
            <a:endParaRPr lang="en-US"/>
          </a:p>
        </p:txBody>
      </p:sp>
    </p:spTree>
    <p:extLst>
      <p:ext uri="{BB962C8B-B14F-4D97-AF65-F5344CB8AC3E}">
        <p14:creationId xmlns:p14="http://schemas.microsoft.com/office/powerpoint/2010/main" val="301978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
            <a:extLst>
              <a:ext uri="{FF2B5EF4-FFF2-40B4-BE49-F238E27FC236}">
                <a16:creationId xmlns:a16="http://schemas.microsoft.com/office/drawing/2014/main" xmlns="" id="{7E519F6E-D507-4870-924C-B8FC5EC0F05C}"/>
              </a:ext>
            </a:extLst>
          </p:cNvPr>
          <p:cNvGrpSpPr>
            <a:grpSpLocks noChangeAspect="1"/>
          </p:cNvGrpSpPr>
          <p:nvPr/>
        </p:nvGrpSpPr>
        <p:grpSpPr bwMode="auto">
          <a:xfrm>
            <a:off x="5785413" y="1478586"/>
            <a:ext cx="1924835" cy="2067839"/>
            <a:chOff x="6354" y="3142"/>
            <a:chExt cx="673" cy="723"/>
          </a:xfrm>
          <a:solidFill>
            <a:srgbClr val="FFFFFF">
              <a:lumMod val="85000"/>
            </a:srgbClr>
          </a:solidFill>
        </p:grpSpPr>
        <p:sp>
          <p:nvSpPr>
            <p:cNvPr id="3" name="Freeform 104">
              <a:extLst>
                <a:ext uri="{FF2B5EF4-FFF2-40B4-BE49-F238E27FC236}">
                  <a16:creationId xmlns:a16="http://schemas.microsoft.com/office/drawing/2014/main" xmlns="" id="{98B5F6D6-7B84-4FFC-91CE-92B120027B16}"/>
                </a:ext>
              </a:extLst>
            </p:cNvPr>
            <p:cNvSpPr>
              <a:spLocks noEditPoints="1"/>
            </p:cNvSpPr>
            <p:nvPr/>
          </p:nvSpPr>
          <p:spPr bwMode="auto">
            <a:xfrm>
              <a:off x="6354" y="3756"/>
              <a:ext cx="183" cy="109"/>
            </a:xfrm>
            <a:custGeom>
              <a:avLst/>
              <a:gdLst>
                <a:gd name="T0" fmla="*/ 256 w 303"/>
                <a:gd name="T1" fmla="*/ 132 h 179"/>
                <a:gd name="T2" fmla="*/ 256 w 303"/>
                <a:gd name="T3" fmla="*/ 132 h 179"/>
                <a:gd name="T4" fmla="*/ 46 w 303"/>
                <a:gd name="T5" fmla="*/ 132 h 179"/>
                <a:gd name="T6" fmla="*/ 46 w 303"/>
                <a:gd name="T7" fmla="*/ 46 h 179"/>
                <a:gd name="T8" fmla="*/ 173 w 303"/>
                <a:gd name="T9" fmla="*/ 46 h 179"/>
                <a:gd name="T10" fmla="*/ 256 w 303"/>
                <a:gd name="T11" fmla="*/ 130 h 179"/>
                <a:gd name="T12" fmla="*/ 256 w 303"/>
                <a:gd name="T13" fmla="*/ 132 h 179"/>
                <a:gd name="T14" fmla="*/ 173 w 303"/>
                <a:gd name="T15" fmla="*/ 0 h 179"/>
                <a:gd name="T16" fmla="*/ 173 w 303"/>
                <a:gd name="T17" fmla="*/ 0 h 179"/>
                <a:gd name="T18" fmla="*/ 23 w 303"/>
                <a:gd name="T19" fmla="*/ 0 h 179"/>
                <a:gd name="T20" fmla="*/ 0 w 303"/>
                <a:gd name="T21" fmla="*/ 23 h 179"/>
                <a:gd name="T22" fmla="*/ 0 w 303"/>
                <a:gd name="T23" fmla="*/ 155 h 179"/>
                <a:gd name="T24" fmla="*/ 23 w 303"/>
                <a:gd name="T25" fmla="*/ 179 h 179"/>
                <a:gd name="T26" fmla="*/ 280 w 303"/>
                <a:gd name="T27" fmla="*/ 179 h 179"/>
                <a:gd name="T28" fmla="*/ 303 w 303"/>
                <a:gd name="T29" fmla="*/ 155 h 179"/>
                <a:gd name="T30" fmla="*/ 303 w 303"/>
                <a:gd name="T31" fmla="*/ 130 h 179"/>
                <a:gd name="T32" fmla="*/ 173 w 303"/>
                <a:gd name="T3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179">
                  <a:moveTo>
                    <a:pt x="256" y="132"/>
                  </a:moveTo>
                  <a:lnTo>
                    <a:pt x="256" y="132"/>
                  </a:lnTo>
                  <a:lnTo>
                    <a:pt x="46" y="132"/>
                  </a:lnTo>
                  <a:lnTo>
                    <a:pt x="46" y="46"/>
                  </a:lnTo>
                  <a:lnTo>
                    <a:pt x="173" y="46"/>
                  </a:lnTo>
                  <a:cubicBezTo>
                    <a:pt x="219" y="46"/>
                    <a:pt x="256" y="84"/>
                    <a:pt x="256" y="130"/>
                  </a:cubicBezTo>
                  <a:lnTo>
                    <a:pt x="256" y="132"/>
                  </a:lnTo>
                  <a:close/>
                  <a:moveTo>
                    <a:pt x="173" y="0"/>
                  </a:moveTo>
                  <a:lnTo>
                    <a:pt x="173" y="0"/>
                  </a:lnTo>
                  <a:lnTo>
                    <a:pt x="23" y="0"/>
                  </a:lnTo>
                  <a:cubicBezTo>
                    <a:pt x="10" y="0"/>
                    <a:pt x="0" y="10"/>
                    <a:pt x="0" y="23"/>
                  </a:cubicBezTo>
                  <a:lnTo>
                    <a:pt x="0" y="155"/>
                  </a:lnTo>
                  <a:cubicBezTo>
                    <a:pt x="0" y="168"/>
                    <a:pt x="10" y="179"/>
                    <a:pt x="23" y="179"/>
                  </a:cubicBezTo>
                  <a:lnTo>
                    <a:pt x="280" y="179"/>
                  </a:lnTo>
                  <a:cubicBezTo>
                    <a:pt x="293" y="179"/>
                    <a:pt x="303" y="168"/>
                    <a:pt x="303" y="155"/>
                  </a:cubicBezTo>
                  <a:lnTo>
                    <a:pt x="303" y="130"/>
                  </a:lnTo>
                  <a:cubicBezTo>
                    <a:pt x="303" y="58"/>
                    <a:pt x="245" y="0"/>
                    <a:pt x="1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4" name="Freeform 105">
              <a:extLst>
                <a:ext uri="{FF2B5EF4-FFF2-40B4-BE49-F238E27FC236}">
                  <a16:creationId xmlns:a16="http://schemas.microsoft.com/office/drawing/2014/main" xmlns="" id="{869D7F93-DF5E-4485-BF3E-8091CACA5E06}"/>
                </a:ext>
              </a:extLst>
            </p:cNvPr>
            <p:cNvSpPr>
              <a:spLocks noEditPoints="1"/>
            </p:cNvSpPr>
            <p:nvPr/>
          </p:nvSpPr>
          <p:spPr bwMode="auto">
            <a:xfrm>
              <a:off x="6354" y="3614"/>
              <a:ext cx="129" cy="129"/>
            </a:xfrm>
            <a:custGeom>
              <a:avLst/>
              <a:gdLst>
                <a:gd name="T0" fmla="*/ 106 w 213"/>
                <a:gd name="T1" fmla="*/ 46 h 213"/>
                <a:gd name="T2" fmla="*/ 106 w 213"/>
                <a:gd name="T3" fmla="*/ 46 h 213"/>
                <a:gd name="T4" fmla="*/ 166 w 213"/>
                <a:gd name="T5" fmla="*/ 106 h 213"/>
                <a:gd name="T6" fmla="*/ 106 w 213"/>
                <a:gd name="T7" fmla="*/ 166 h 213"/>
                <a:gd name="T8" fmla="*/ 46 w 213"/>
                <a:gd name="T9" fmla="*/ 106 h 213"/>
                <a:gd name="T10" fmla="*/ 106 w 213"/>
                <a:gd name="T11" fmla="*/ 46 h 213"/>
                <a:gd name="T12" fmla="*/ 106 w 213"/>
                <a:gd name="T13" fmla="*/ 213 h 213"/>
                <a:gd name="T14" fmla="*/ 106 w 213"/>
                <a:gd name="T15" fmla="*/ 213 h 213"/>
                <a:gd name="T16" fmla="*/ 213 w 213"/>
                <a:gd name="T17" fmla="*/ 106 h 213"/>
                <a:gd name="T18" fmla="*/ 106 w 213"/>
                <a:gd name="T19" fmla="*/ 0 h 213"/>
                <a:gd name="T20" fmla="*/ 0 w 213"/>
                <a:gd name="T21" fmla="*/ 106 h 213"/>
                <a:gd name="T22" fmla="*/ 106 w 213"/>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46"/>
                  </a:moveTo>
                  <a:lnTo>
                    <a:pt x="106" y="46"/>
                  </a:lnTo>
                  <a:cubicBezTo>
                    <a:pt x="139" y="46"/>
                    <a:pt x="166" y="73"/>
                    <a:pt x="166" y="106"/>
                  </a:cubicBezTo>
                  <a:cubicBezTo>
                    <a:pt x="166" y="139"/>
                    <a:pt x="139" y="166"/>
                    <a:pt x="106" y="166"/>
                  </a:cubicBezTo>
                  <a:cubicBezTo>
                    <a:pt x="73" y="166"/>
                    <a:pt x="46" y="139"/>
                    <a:pt x="46" y="106"/>
                  </a:cubicBezTo>
                  <a:cubicBezTo>
                    <a:pt x="46" y="73"/>
                    <a:pt x="73" y="46"/>
                    <a:pt x="106" y="46"/>
                  </a:cubicBezTo>
                  <a:close/>
                  <a:moveTo>
                    <a:pt x="106" y="213"/>
                  </a:moveTo>
                  <a:lnTo>
                    <a:pt x="106" y="213"/>
                  </a:lnTo>
                  <a:cubicBezTo>
                    <a:pt x="165" y="213"/>
                    <a:pt x="213" y="165"/>
                    <a:pt x="213" y="106"/>
                  </a:cubicBezTo>
                  <a:cubicBezTo>
                    <a:pt x="213" y="48"/>
                    <a:pt x="165" y="0"/>
                    <a:pt x="106" y="0"/>
                  </a:cubicBezTo>
                  <a:cubicBezTo>
                    <a:pt x="47" y="0"/>
                    <a:pt x="0" y="48"/>
                    <a:pt x="0" y="106"/>
                  </a:cubicBezTo>
                  <a:cubicBezTo>
                    <a:pt x="0" y="165"/>
                    <a:pt x="47" y="213"/>
                    <a:pt x="106"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5" name="Freeform 106">
              <a:extLst>
                <a:ext uri="{FF2B5EF4-FFF2-40B4-BE49-F238E27FC236}">
                  <a16:creationId xmlns:a16="http://schemas.microsoft.com/office/drawing/2014/main" xmlns="" id="{7CC0CEE5-0487-4240-82DB-9D7F82ED07CE}"/>
                </a:ext>
              </a:extLst>
            </p:cNvPr>
            <p:cNvSpPr>
              <a:spLocks noEditPoints="1"/>
            </p:cNvSpPr>
            <p:nvPr/>
          </p:nvSpPr>
          <p:spPr bwMode="auto">
            <a:xfrm>
              <a:off x="6552" y="3756"/>
              <a:ext cx="184" cy="108"/>
            </a:xfrm>
            <a:custGeom>
              <a:avLst/>
              <a:gdLst>
                <a:gd name="T0" fmla="*/ 257 w 304"/>
                <a:gd name="T1" fmla="*/ 132 h 179"/>
                <a:gd name="T2" fmla="*/ 257 w 304"/>
                <a:gd name="T3" fmla="*/ 132 h 179"/>
                <a:gd name="T4" fmla="*/ 47 w 304"/>
                <a:gd name="T5" fmla="*/ 132 h 179"/>
                <a:gd name="T6" fmla="*/ 47 w 304"/>
                <a:gd name="T7" fmla="*/ 46 h 179"/>
                <a:gd name="T8" fmla="*/ 174 w 304"/>
                <a:gd name="T9" fmla="*/ 46 h 179"/>
                <a:gd name="T10" fmla="*/ 257 w 304"/>
                <a:gd name="T11" fmla="*/ 130 h 179"/>
                <a:gd name="T12" fmla="*/ 257 w 304"/>
                <a:gd name="T13" fmla="*/ 132 h 179"/>
                <a:gd name="T14" fmla="*/ 174 w 304"/>
                <a:gd name="T15" fmla="*/ 0 h 179"/>
                <a:gd name="T16" fmla="*/ 174 w 304"/>
                <a:gd name="T17" fmla="*/ 0 h 179"/>
                <a:gd name="T18" fmla="*/ 24 w 304"/>
                <a:gd name="T19" fmla="*/ 0 h 179"/>
                <a:gd name="T20" fmla="*/ 0 w 304"/>
                <a:gd name="T21" fmla="*/ 23 h 179"/>
                <a:gd name="T22" fmla="*/ 0 w 304"/>
                <a:gd name="T23" fmla="*/ 155 h 179"/>
                <a:gd name="T24" fmla="*/ 24 w 304"/>
                <a:gd name="T25" fmla="*/ 179 h 179"/>
                <a:gd name="T26" fmla="*/ 281 w 304"/>
                <a:gd name="T27" fmla="*/ 179 h 179"/>
                <a:gd name="T28" fmla="*/ 304 w 304"/>
                <a:gd name="T29" fmla="*/ 155 h 179"/>
                <a:gd name="T30" fmla="*/ 304 w 304"/>
                <a:gd name="T31" fmla="*/ 130 h 179"/>
                <a:gd name="T32" fmla="*/ 174 w 304"/>
                <a:gd name="T3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4" h="179">
                  <a:moveTo>
                    <a:pt x="257" y="132"/>
                  </a:moveTo>
                  <a:lnTo>
                    <a:pt x="257" y="132"/>
                  </a:lnTo>
                  <a:lnTo>
                    <a:pt x="47" y="132"/>
                  </a:lnTo>
                  <a:lnTo>
                    <a:pt x="47" y="46"/>
                  </a:lnTo>
                  <a:lnTo>
                    <a:pt x="174" y="46"/>
                  </a:lnTo>
                  <a:cubicBezTo>
                    <a:pt x="220" y="46"/>
                    <a:pt x="257" y="84"/>
                    <a:pt x="257" y="130"/>
                  </a:cubicBezTo>
                  <a:lnTo>
                    <a:pt x="257" y="132"/>
                  </a:lnTo>
                  <a:close/>
                  <a:moveTo>
                    <a:pt x="174" y="0"/>
                  </a:moveTo>
                  <a:lnTo>
                    <a:pt x="174" y="0"/>
                  </a:lnTo>
                  <a:lnTo>
                    <a:pt x="24" y="0"/>
                  </a:lnTo>
                  <a:cubicBezTo>
                    <a:pt x="11" y="0"/>
                    <a:pt x="0" y="10"/>
                    <a:pt x="0" y="23"/>
                  </a:cubicBezTo>
                  <a:lnTo>
                    <a:pt x="0" y="155"/>
                  </a:lnTo>
                  <a:cubicBezTo>
                    <a:pt x="0" y="168"/>
                    <a:pt x="11" y="179"/>
                    <a:pt x="24" y="179"/>
                  </a:cubicBezTo>
                  <a:lnTo>
                    <a:pt x="281" y="179"/>
                  </a:lnTo>
                  <a:cubicBezTo>
                    <a:pt x="293" y="179"/>
                    <a:pt x="304" y="168"/>
                    <a:pt x="304" y="155"/>
                  </a:cubicBezTo>
                  <a:lnTo>
                    <a:pt x="304" y="130"/>
                  </a:lnTo>
                  <a:cubicBezTo>
                    <a:pt x="304" y="58"/>
                    <a:pt x="246" y="0"/>
                    <a:pt x="17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6" name="Freeform 107">
              <a:extLst>
                <a:ext uri="{FF2B5EF4-FFF2-40B4-BE49-F238E27FC236}">
                  <a16:creationId xmlns:a16="http://schemas.microsoft.com/office/drawing/2014/main" xmlns="" id="{D3B7DE7A-3737-454F-8AB1-D3DE0F204879}"/>
                </a:ext>
              </a:extLst>
            </p:cNvPr>
            <p:cNvSpPr>
              <a:spLocks noEditPoints="1"/>
            </p:cNvSpPr>
            <p:nvPr/>
          </p:nvSpPr>
          <p:spPr bwMode="auto">
            <a:xfrm>
              <a:off x="6552" y="3614"/>
              <a:ext cx="130" cy="129"/>
            </a:xfrm>
            <a:custGeom>
              <a:avLst/>
              <a:gdLst>
                <a:gd name="T0" fmla="*/ 107 w 214"/>
                <a:gd name="T1" fmla="*/ 46 h 213"/>
                <a:gd name="T2" fmla="*/ 107 w 214"/>
                <a:gd name="T3" fmla="*/ 46 h 213"/>
                <a:gd name="T4" fmla="*/ 167 w 214"/>
                <a:gd name="T5" fmla="*/ 106 h 213"/>
                <a:gd name="T6" fmla="*/ 107 w 214"/>
                <a:gd name="T7" fmla="*/ 166 h 213"/>
                <a:gd name="T8" fmla="*/ 47 w 214"/>
                <a:gd name="T9" fmla="*/ 106 h 213"/>
                <a:gd name="T10" fmla="*/ 107 w 214"/>
                <a:gd name="T11" fmla="*/ 46 h 213"/>
                <a:gd name="T12" fmla="*/ 107 w 214"/>
                <a:gd name="T13" fmla="*/ 213 h 213"/>
                <a:gd name="T14" fmla="*/ 107 w 214"/>
                <a:gd name="T15" fmla="*/ 213 h 213"/>
                <a:gd name="T16" fmla="*/ 214 w 214"/>
                <a:gd name="T17" fmla="*/ 106 h 213"/>
                <a:gd name="T18" fmla="*/ 107 w 214"/>
                <a:gd name="T19" fmla="*/ 0 h 213"/>
                <a:gd name="T20" fmla="*/ 0 w 214"/>
                <a:gd name="T21" fmla="*/ 106 h 213"/>
                <a:gd name="T22" fmla="*/ 107 w 214"/>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6"/>
                  </a:moveTo>
                  <a:lnTo>
                    <a:pt x="107" y="46"/>
                  </a:lnTo>
                  <a:cubicBezTo>
                    <a:pt x="140" y="46"/>
                    <a:pt x="167" y="73"/>
                    <a:pt x="167" y="106"/>
                  </a:cubicBezTo>
                  <a:cubicBezTo>
                    <a:pt x="167" y="139"/>
                    <a:pt x="140" y="166"/>
                    <a:pt x="107" y="166"/>
                  </a:cubicBezTo>
                  <a:cubicBezTo>
                    <a:pt x="74" y="166"/>
                    <a:pt x="47" y="139"/>
                    <a:pt x="47" y="106"/>
                  </a:cubicBezTo>
                  <a:cubicBezTo>
                    <a:pt x="47" y="73"/>
                    <a:pt x="74" y="46"/>
                    <a:pt x="107" y="46"/>
                  </a:cubicBezTo>
                  <a:close/>
                  <a:moveTo>
                    <a:pt x="107" y="213"/>
                  </a:moveTo>
                  <a:lnTo>
                    <a:pt x="107" y="213"/>
                  </a:lnTo>
                  <a:cubicBezTo>
                    <a:pt x="166" y="213"/>
                    <a:pt x="214" y="165"/>
                    <a:pt x="214" y="106"/>
                  </a:cubicBezTo>
                  <a:cubicBezTo>
                    <a:pt x="214" y="48"/>
                    <a:pt x="166" y="0"/>
                    <a:pt x="107" y="0"/>
                  </a:cubicBezTo>
                  <a:cubicBezTo>
                    <a:pt x="48" y="0"/>
                    <a:pt x="0" y="48"/>
                    <a:pt x="0" y="106"/>
                  </a:cubicBezTo>
                  <a:cubicBezTo>
                    <a:pt x="0" y="165"/>
                    <a:pt x="48" y="213"/>
                    <a:pt x="107"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7" name="Freeform 108">
              <a:extLst>
                <a:ext uri="{FF2B5EF4-FFF2-40B4-BE49-F238E27FC236}">
                  <a16:creationId xmlns:a16="http://schemas.microsoft.com/office/drawing/2014/main" xmlns="" id="{B6C9893B-6926-45A6-BDA2-3B8E02EF34F3}"/>
                </a:ext>
              </a:extLst>
            </p:cNvPr>
            <p:cNvSpPr>
              <a:spLocks noEditPoints="1"/>
            </p:cNvSpPr>
            <p:nvPr/>
          </p:nvSpPr>
          <p:spPr bwMode="auto">
            <a:xfrm>
              <a:off x="6751" y="3756"/>
              <a:ext cx="184" cy="108"/>
            </a:xfrm>
            <a:custGeom>
              <a:avLst/>
              <a:gdLst>
                <a:gd name="T0" fmla="*/ 257 w 304"/>
                <a:gd name="T1" fmla="*/ 132 h 179"/>
                <a:gd name="T2" fmla="*/ 257 w 304"/>
                <a:gd name="T3" fmla="*/ 132 h 179"/>
                <a:gd name="T4" fmla="*/ 47 w 304"/>
                <a:gd name="T5" fmla="*/ 132 h 179"/>
                <a:gd name="T6" fmla="*/ 47 w 304"/>
                <a:gd name="T7" fmla="*/ 46 h 179"/>
                <a:gd name="T8" fmla="*/ 174 w 304"/>
                <a:gd name="T9" fmla="*/ 46 h 179"/>
                <a:gd name="T10" fmla="*/ 257 w 304"/>
                <a:gd name="T11" fmla="*/ 130 h 179"/>
                <a:gd name="T12" fmla="*/ 257 w 304"/>
                <a:gd name="T13" fmla="*/ 132 h 179"/>
                <a:gd name="T14" fmla="*/ 174 w 304"/>
                <a:gd name="T15" fmla="*/ 0 h 179"/>
                <a:gd name="T16" fmla="*/ 174 w 304"/>
                <a:gd name="T17" fmla="*/ 0 h 179"/>
                <a:gd name="T18" fmla="*/ 24 w 304"/>
                <a:gd name="T19" fmla="*/ 0 h 179"/>
                <a:gd name="T20" fmla="*/ 0 w 304"/>
                <a:gd name="T21" fmla="*/ 23 h 179"/>
                <a:gd name="T22" fmla="*/ 0 w 304"/>
                <a:gd name="T23" fmla="*/ 155 h 179"/>
                <a:gd name="T24" fmla="*/ 24 w 304"/>
                <a:gd name="T25" fmla="*/ 179 h 179"/>
                <a:gd name="T26" fmla="*/ 280 w 304"/>
                <a:gd name="T27" fmla="*/ 179 h 179"/>
                <a:gd name="T28" fmla="*/ 304 w 304"/>
                <a:gd name="T29" fmla="*/ 155 h 179"/>
                <a:gd name="T30" fmla="*/ 304 w 304"/>
                <a:gd name="T31" fmla="*/ 130 h 179"/>
                <a:gd name="T32" fmla="*/ 174 w 304"/>
                <a:gd name="T3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4" h="179">
                  <a:moveTo>
                    <a:pt x="257" y="132"/>
                  </a:moveTo>
                  <a:lnTo>
                    <a:pt x="257" y="132"/>
                  </a:lnTo>
                  <a:lnTo>
                    <a:pt x="47" y="132"/>
                  </a:lnTo>
                  <a:lnTo>
                    <a:pt x="47" y="46"/>
                  </a:lnTo>
                  <a:lnTo>
                    <a:pt x="174" y="46"/>
                  </a:lnTo>
                  <a:cubicBezTo>
                    <a:pt x="220" y="46"/>
                    <a:pt x="257" y="84"/>
                    <a:pt x="257" y="130"/>
                  </a:cubicBezTo>
                  <a:lnTo>
                    <a:pt x="257" y="132"/>
                  </a:lnTo>
                  <a:close/>
                  <a:moveTo>
                    <a:pt x="174" y="0"/>
                  </a:moveTo>
                  <a:lnTo>
                    <a:pt x="174" y="0"/>
                  </a:lnTo>
                  <a:lnTo>
                    <a:pt x="24" y="0"/>
                  </a:lnTo>
                  <a:cubicBezTo>
                    <a:pt x="11" y="0"/>
                    <a:pt x="0" y="10"/>
                    <a:pt x="0" y="23"/>
                  </a:cubicBezTo>
                  <a:lnTo>
                    <a:pt x="0" y="155"/>
                  </a:lnTo>
                  <a:cubicBezTo>
                    <a:pt x="0" y="168"/>
                    <a:pt x="11" y="179"/>
                    <a:pt x="24" y="179"/>
                  </a:cubicBezTo>
                  <a:lnTo>
                    <a:pt x="280" y="179"/>
                  </a:lnTo>
                  <a:cubicBezTo>
                    <a:pt x="293" y="179"/>
                    <a:pt x="304" y="168"/>
                    <a:pt x="304" y="155"/>
                  </a:cubicBezTo>
                  <a:lnTo>
                    <a:pt x="304" y="130"/>
                  </a:lnTo>
                  <a:cubicBezTo>
                    <a:pt x="304" y="58"/>
                    <a:pt x="245" y="0"/>
                    <a:pt x="17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8" name="Freeform 109">
              <a:extLst>
                <a:ext uri="{FF2B5EF4-FFF2-40B4-BE49-F238E27FC236}">
                  <a16:creationId xmlns:a16="http://schemas.microsoft.com/office/drawing/2014/main" xmlns="" id="{6C889F2A-EC62-4BDD-B643-7333A63618C0}"/>
                </a:ext>
              </a:extLst>
            </p:cNvPr>
            <p:cNvSpPr>
              <a:spLocks noEditPoints="1"/>
            </p:cNvSpPr>
            <p:nvPr/>
          </p:nvSpPr>
          <p:spPr bwMode="auto">
            <a:xfrm>
              <a:off x="6751" y="3614"/>
              <a:ext cx="129" cy="129"/>
            </a:xfrm>
            <a:custGeom>
              <a:avLst/>
              <a:gdLst>
                <a:gd name="T0" fmla="*/ 107 w 214"/>
                <a:gd name="T1" fmla="*/ 46 h 213"/>
                <a:gd name="T2" fmla="*/ 107 w 214"/>
                <a:gd name="T3" fmla="*/ 46 h 213"/>
                <a:gd name="T4" fmla="*/ 167 w 214"/>
                <a:gd name="T5" fmla="*/ 106 h 213"/>
                <a:gd name="T6" fmla="*/ 107 w 214"/>
                <a:gd name="T7" fmla="*/ 166 h 213"/>
                <a:gd name="T8" fmla="*/ 47 w 214"/>
                <a:gd name="T9" fmla="*/ 106 h 213"/>
                <a:gd name="T10" fmla="*/ 107 w 214"/>
                <a:gd name="T11" fmla="*/ 46 h 213"/>
                <a:gd name="T12" fmla="*/ 107 w 214"/>
                <a:gd name="T13" fmla="*/ 213 h 213"/>
                <a:gd name="T14" fmla="*/ 107 w 214"/>
                <a:gd name="T15" fmla="*/ 213 h 213"/>
                <a:gd name="T16" fmla="*/ 214 w 214"/>
                <a:gd name="T17" fmla="*/ 106 h 213"/>
                <a:gd name="T18" fmla="*/ 107 w 214"/>
                <a:gd name="T19" fmla="*/ 0 h 213"/>
                <a:gd name="T20" fmla="*/ 0 w 214"/>
                <a:gd name="T21" fmla="*/ 106 h 213"/>
                <a:gd name="T22" fmla="*/ 107 w 214"/>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6"/>
                  </a:moveTo>
                  <a:lnTo>
                    <a:pt x="107" y="46"/>
                  </a:lnTo>
                  <a:cubicBezTo>
                    <a:pt x="140" y="46"/>
                    <a:pt x="167" y="73"/>
                    <a:pt x="167" y="106"/>
                  </a:cubicBezTo>
                  <a:cubicBezTo>
                    <a:pt x="167" y="139"/>
                    <a:pt x="140" y="166"/>
                    <a:pt x="107" y="166"/>
                  </a:cubicBezTo>
                  <a:cubicBezTo>
                    <a:pt x="74" y="166"/>
                    <a:pt x="47" y="139"/>
                    <a:pt x="47" y="106"/>
                  </a:cubicBezTo>
                  <a:cubicBezTo>
                    <a:pt x="47" y="73"/>
                    <a:pt x="74" y="46"/>
                    <a:pt x="107" y="46"/>
                  </a:cubicBezTo>
                  <a:close/>
                  <a:moveTo>
                    <a:pt x="107" y="213"/>
                  </a:moveTo>
                  <a:lnTo>
                    <a:pt x="107" y="213"/>
                  </a:lnTo>
                  <a:cubicBezTo>
                    <a:pt x="166" y="213"/>
                    <a:pt x="214" y="165"/>
                    <a:pt x="214" y="106"/>
                  </a:cubicBezTo>
                  <a:cubicBezTo>
                    <a:pt x="214" y="48"/>
                    <a:pt x="166" y="0"/>
                    <a:pt x="107" y="0"/>
                  </a:cubicBezTo>
                  <a:cubicBezTo>
                    <a:pt x="48" y="0"/>
                    <a:pt x="0" y="48"/>
                    <a:pt x="0" y="106"/>
                  </a:cubicBezTo>
                  <a:cubicBezTo>
                    <a:pt x="0" y="165"/>
                    <a:pt x="48" y="213"/>
                    <a:pt x="107"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9" name="Freeform 110">
              <a:extLst>
                <a:ext uri="{FF2B5EF4-FFF2-40B4-BE49-F238E27FC236}">
                  <a16:creationId xmlns:a16="http://schemas.microsoft.com/office/drawing/2014/main" xmlns="" id="{5B7BEBC2-D4FC-4B7A-8C1B-683C148B0403}"/>
                </a:ext>
              </a:extLst>
            </p:cNvPr>
            <p:cNvSpPr>
              <a:spLocks noEditPoints="1"/>
            </p:cNvSpPr>
            <p:nvPr/>
          </p:nvSpPr>
          <p:spPr bwMode="auto">
            <a:xfrm>
              <a:off x="6381" y="3223"/>
              <a:ext cx="129" cy="128"/>
            </a:xfrm>
            <a:custGeom>
              <a:avLst/>
              <a:gdLst>
                <a:gd name="T0" fmla="*/ 106 w 213"/>
                <a:gd name="T1" fmla="*/ 47 h 213"/>
                <a:gd name="T2" fmla="*/ 106 w 213"/>
                <a:gd name="T3" fmla="*/ 47 h 213"/>
                <a:gd name="T4" fmla="*/ 166 w 213"/>
                <a:gd name="T5" fmla="*/ 107 h 213"/>
                <a:gd name="T6" fmla="*/ 106 w 213"/>
                <a:gd name="T7" fmla="*/ 167 h 213"/>
                <a:gd name="T8" fmla="*/ 46 w 213"/>
                <a:gd name="T9" fmla="*/ 107 h 213"/>
                <a:gd name="T10" fmla="*/ 106 w 213"/>
                <a:gd name="T11" fmla="*/ 47 h 213"/>
                <a:gd name="T12" fmla="*/ 106 w 213"/>
                <a:gd name="T13" fmla="*/ 213 h 213"/>
                <a:gd name="T14" fmla="*/ 106 w 213"/>
                <a:gd name="T15" fmla="*/ 213 h 213"/>
                <a:gd name="T16" fmla="*/ 213 w 213"/>
                <a:gd name="T17" fmla="*/ 107 h 213"/>
                <a:gd name="T18" fmla="*/ 106 w 213"/>
                <a:gd name="T19" fmla="*/ 0 h 213"/>
                <a:gd name="T20" fmla="*/ 0 w 213"/>
                <a:gd name="T21" fmla="*/ 107 h 213"/>
                <a:gd name="T22" fmla="*/ 106 w 213"/>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47"/>
                  </a:moveTo>
                  <a:lnTo>
                    <a:pt x="106" y="47"/>
                  </a:lnTo>
                  <a:cubicBezTo>
                    <a:pt x="139" y="47"/>
                    <a:pt x="166" y="74"/>
                    <a:pt x="166" y="107"/>
                  </a:cubicBezTo>
                  <a:cubicBezTo>
                    <a:pt x="166" y="140"/>
                    <a:pt x="139" y="167"/>
                    <a:pt x="106" y="167"/>
                  </a:cubicBezTo>
                  <a:cubicBezTo>
                    <a:pt x="73" y="167"/>
                    <a:pt x="46" y="140"/>
                    <a:pt x="46" y="107"/>
                  </a:cubicBezTo>
                  <a:cubicBezTo>
                    <a:pt x="46" y="74"/>
                    <a:pt x="73" y="47"/>
                    <a:pt x="106" y="47"/>
                  </a:cubicBezTo>
                  <a:close/>
                  <a:moveTo>
                    <a:pt x="106" y="213"/>
                  </a:moveTo>
                  <a:lnTo>
                    <a:pt x="106" y="213"/>
                  </a:lnTo>
                  <a:cubicBezTo>
                    <a:pt x="165" y="213"/>
                    <a:pt x="213" y="165"/>
                    <a:pt x="213" y="107"/>
                  </a:cubicBezTo>
                  <a:cubicBezTo>
                    <a:pt x="213" y="48"/>
                    <a:pt x="165" y="0"/>
                    <a:pt x="106" y="0"/>
                  </a:cubicBezTo>
                  <a:cubicBezTo>
                    <a:pt x="47" y="0"/>
                    <a:pt x="0" y="48"/>
                    <a:pt x="0" y="107"/>
                  </a:cubicBezTo>
                  <a:cubicBezTo>
                    <a:pt x="0" y="165"/>
                    <a:pt x="47" y="213"/>
                    <a:pt x="106"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10" name="Freeform 111">
              <a:extLst>
                <a:ext uri="{FF2B5EF4-FFF2-40B4-BE49-F238E27FC236}">
                  <a16:creationId xmlns:a16="http://schemas.microsoft.com/office/drawing/2014/main" xmlns="" id="{61009EBD-2F64-4BF5-8245-7AC7857C4F23}"/>
                </a:ext>
              </a:extLst>
            </p:cNvPr>
            <p:cNvSpPr>
              <a:spLocks noEditPoints="1"/>
            </p:cNvSpPr>
            <p:nvPr/>
          </p:nvSpPr>
          <p:spPr bwMode="auto">
            <a:xfrm>
              <a:off x="6354" y="3142"/>
              <a:ext cx="673" cy="439"/>
            </a:xfrm>
            <a:custGeom>
              <a:avLst/>
              <a:gdLst>
                <a:gd name="T0" fmla="*/ 1067 w 1113"/>
                <a:gd name="T1" fmla="*/ 575 h 727"/>
                <a:gd name="T2" fmla="*/ 1067 w 1113"/>
                <a:gd name="T3" fmla="*/ 575 h 727"/>
                <a:gd name="T4" fmla="*/ 969 w 1113"/>
                <a:gd name="T5" fmla="*/ 575 h 727"/>
                <a:gd name="T6" fmla="*/ 888 w 1113"/>
                <a:gd name="T7" fmla="*/ 506 h 727"/>
                <a:gd name="T8" fmla="*/ 823 w 1113"/>
                <a:gd name="T9" fmla="*/ 506 h 727"/>
                <a:gd name="T10" fmla="*/ 742 w 1113"/>
                <a:gd name="T11" fmla="*/ 575 h 727"/>
                <a:gd name="T12" fmla="*/ 405 w 1113"/>
                <a:gd name="T13" fmla="*/ 575 h 727"/>
                <a:gd name="T14" fmla="*/ 405 w 1113"/>
                <a:gd name="T15" fmla="*/ 516 h 727"/>
                <a:gd name="T16" fmla="*/ 502 w 1113"/>
                <a:gd name="T17" fmla="*/ 516 h 727"/>
                <a:gd name="T18" fmla="*/ 578 w 1113"/>
                <a:gd name="T19" fmla="*/ 441 h 727"/>
                <a:gd name="T20" fmla="*/ 575 w 1113"/>
                <a:gd name="T21" fmla="*/ 421 h 727"/>
                <a:gd name="T22" fmla="*/ 746 w 1113"/>
                <a:gd name="T23" fmla="*/ 251 h 727"/>
                <a:gd name="T24" fmla="*/ 746 w 1113"/>
                <a:gd name="T25" fmla="*/ 168 h 727"/>
                <a:gd name="T26" fmla="*/ 704 w 1113"/>
                <a:gd name="T27" fmla="*/ 150 h 727"/>
                <a:gd name="T28" fmla="*/ 662 w 1113"/>
                <a:gd name="T29" fmla="*/ 167 h 727"/>
                <a:gd name="T30" fmla="*/ 464 w 1113"/>
                <a:gd name="T31" fmla="*/ 365 h 727"/>
                <a:gd name="T32" fmla="*/ 405 w 1113"/>
                <a:gd name="T33" fmla="*/ 365 h 727"/>
                <a:gd name="T34" fmla="*/ 405 w 1113"/>
                <a:gd name="T35" fmla="*/ 46 h 727"/>
                <a:gd name="T36" fmla="*/ 1067 w 1113"/>
                <a:gd name="T37" fmla="*/ 46 h 727"/>
                <a:gd name="T38" fmla="*/ 1067 w 1113"/>
                <a:gd name="T39" fmla="*/ 575 h 727"/>
                <a:gd name="T40" fmla="*/ 280 w 1113"/>
                <a:gd name="T41" fmla="*/ 470 h 727"/>
                <a:gd name="T42" fmla="*/ 280 w 1113"/>
                <a:gd name="T43" fmla="*/ 470 h 727"/>
                <a:gd name="T44" fmla="*/ 256 w 1113"/>
                <a:gd name="T45" fmla="*/ 493 h 727"/>
                <a:gd name="T46" fmla="*/ 256 w 1113"/>
                <a:gd name="T47" fmla="*/ 681 h 727"/>
                <a:gd name="T48" fmla="*/ 46 w 1113"/>
                <a:gd name="T49" fmla="*/ 681 h 727"/>
                <a:gd name="T50" fmla="*/ 46 w 1113"/>
                <a:gd name="T51" fmla="*/ 491 h 727"/>
                <a:gd name="T52" fmla="*/ 125 w 1113"/>
                <a:gd name="T53" fmla="*/ 412 h 727"/>
                <a:gd name="T54" fmla="*/ 474 w 1113"/>
                <a:gd name="T55" fmla="*/ 412 h 727"/>
                <a:gd name="T56" fmla="*/ 490 w 1113"/>
                <a:gd name="T57" fmla="*/ 405 h 727"/>
                <a:gd name="T58" fmla="*/ 695 w 1113"/>
                <a:gd name="T59" fmla="*/ 200 h 727"/>
                <a:gd name="T60" fmla="*/ 713 w 1113"/>
                <a:gd name="T61" fmla="*/ 201 h 727"/>
                <a:gd name="T62" fmla="*/ 713 w 1113"/>
                <a:gd name="T63" fmla="*/ 218 h 727"/>
                <a:gd name="T64" fmla="*/ 531 w 1113"/>
                <a:gd name="T65" fmla="*/ 399 h 727"/>
                <a:gd name="T66" fmla="*/ 527 w 1113"/>
                <a:gd name="T67" fmla="*/ 427 h 727"/>
                <a:gd name="T68" fmla="*/ 531 w 1113"/>
                <a:gd name="T69" fmla="*/ 441 h 727"/>
                <a:gd name="T70" fmla="*/ 502 w 1113"/>
                <a:gd name="T71" fmla="*/ 470 h 727"/>
                <a:gd name="T72" fmla="*/ 280 w 1113"/>
                <a:gd name="T73" fmla="*/ 470 h 727"/>
                <a:gd name="T74" fmla="*/ 1081 w 1113"/>
                <a:gd name="T75" fmla="*/ 0 h 727"/>
                <a:gd name="T76" fmla="*/ 1081 w 1113"/>
                <a:gd name="T77" fmla="*/ 0 h 727"/>
                <a:gd name="T78" fmla="*/ 391 w 1113"/>
                <a:gd name="T79" fmla="*/ 0 h 727"/>
                <a:gd name="T80" fmla="*/ 358 w 1113"/>
                <a:gd name="T81" fmla="*/ 32 h 727"/>
                <a:gd name="T82" fmla="*/ 358 w 1113"/>
                <a:gd name="T83" fmla="*/ 365 h 727"/>
                <a:gd name="T84" fmla="*/ 125 w 1113"/>
                <a:gd name="T85" fmla="*/ 365 h 727"/>
                <a:gd name="T86" fmla="*/ 0 w 1113"/>
                <a:gd name="T87" fmla="*/ 491 h 727"/>
                <a:gd name="T88" fmla="*/ 0 w 1113"/>
                <a:gd name="T89" fmla="*/ 704 h 727"/>
                <a:gd name="T90" fmla="*/ 23 w 1113"/>
                <a:gd name="T91" fmla="*/ 727 h 727"/>
                <a:gd name="T92" fmla="*/ 280 w 1113"/>
                <a:gd name="T93" fmla="*/ 727 h 727"/>
                <a:gd name="T94" fmla="*/ 303 w 1113"/>
                <a:gd name="T95" fmla="*/ 704 h 727"/>
                <a:gd name="T96" fmla="*/ 303 w 1113"/>
                <a:gd name="T97" fmla="*/ 516 h 727"/>
                <a:gd name="T98" fmla="*/ 358 w 1113"/>
                <a:gd name="T99" fmla="*/ 516 h 727"/>
                <a:gd name="T100" fmla="*/ 358 w 1113"/>
                <a:gd name="T101" fmla="*/ 589 h 727"/>
                <a:gd name="T102" fmla="*/ 391 w 1113"/>
                <a:gd name="T103" fmla="*/ 622 h 727"/>
                <a:gd name="T104" fmla="*/ 755 w 1113"/>
                <a:gd name="T105" fmla="*/ 622 h 727"/>
                <a:gd name="T106" fmla="*/ 787 w 1113"/>
                <a:gd name="T107" fmla="*/ 589 h 727"/>
                <a:gd name="T108" fmla="*/ 823 w 1113"/>
                <a:gd name="T109" fmla="*/ 553 h 727"/>
                <a:gd name="T110" fmla="*/ 888 w 1113"/>
                <a:gd name="T111" fmla="*/ 553 h 727"/>
                <a:gd name="T112" fmla="*/ 924 w 1113"/>
                <a:gd name="T113" fmla="*/ 589 h 727"/>
                <a:gd name="T114" fmla="*/ 956 w 1113"/>
                <a:gd name="T115" fmla="*/ 622 h 727"/>
                <a:gd name="T116" fmla="*/ 1081 w 1113"/>
                <a:gd name="T117" fmla="*/ 622 h 727"/>
                <a:gd name="T118" fmla="*/ 1113 w 1113"/>
                <a:gd name="T119" fmla="*/ 589 h 727"/>
                <a:gd name="T120" fmla="*/ 1113 w 1113"/>
                <a:gd name="T121" fmla="*/ 32 h 727"/>
                <a:gd name="T122" fmla="*/ 1081 w 1113"/>
                <a:gd name="T123"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3" h="727">
                  <a:moveTo>
                    <a:pt x="1067" y="575"/>
                  </a:moveTo>
                  <a:lnTo>
                    <a:pt x="1067" y="575"/>
                  </a:lnTo>
                  <a:lnTo>
                    <a:pt x="969" y="575"/>
                  </a:lnTo>
                  <a:cubicBezTo>
                    <a:pt x="962" y="536"/>
                    <a:pt x="928" y="506"/>
                    <a:pt x="888" y="506"/>
                  </a:cubicBezTo>
                  <a:lnTo>
                    <a:pt x="823" y="506"/>
                  </a:lnTo>
                  <a:cubicBezTo>
                    <a:pt x="782" y="506"/>
                    <a:pt x="748" y="536"/>
                    <a:pt x="742" y="575"/>
                  </a:cubicBezTo>
                  <a:lnTo>
                    <a:pt x="405" y="575"/>
                  </a:lnTo>
                  <a:lnTo>
                    <a:pt x="405" y="516"/>
                  </a:lnTo>
                  <a:lnTo>
                    <a:pt x="502" y="516"/>
                  </a:lnTo>
                  <a:cubicBezTo>
                    <a:pt x="544" y="516"/>
                    <a:pt x="578" y="482"/>
                    <a:pt x="578" y="441"/>
                  </a:cubicBezTo>
                  <a:cubicBezTo>
                    <a:pt x="578" y="434"/>
                    <a:pt x="577" y="428"/>
                    <a:pt x="575" y="421"/>
                  </a:cubicBezTo>
                  <a:lnTo>
                    <a:pt x="746" y="251"/>
                  </a:lnTo>
                  <a:cubicBezTo>
                    <a:pt x="769" y="228"/>
                    <a:pt x="769" y="191"/>
                    <a:pt x="746" y="168"/>
                  </a:cubicBezTo>
                  <a:cubicBezTo>
                    <a:pt x="735" y="156"/>
                    <a:pt x="720" y="150"/>
                    <a:pt x="704" y="150"/>
                  </a:cubicBezTo>
                  <a:cubicBezTo>
                    <a:pt x="688" y="150"/>
                    <a:pt x="673" y="156"/>
                    <a:pt x="662" y="167"/>
                  </a:cubicBezTo>
                  <a:lnTo>
                    <a:pt x="464" y="365"/>
                  </a:lnTo>
                  <a:lnTo>
                    <a:pt x="405" y="365"/>
                  </a:lnTo>
                  <a:lnTo>
                    <a:pt x="405" y="46"/>
                  </a:lnTo>
                  <a:lnTo>
                    <a:pt x="1067" y="46"/>
                  </a:lnTo>
                  <a:lnTo>
                    <a:pt x="1067" y="575"/>
                  </a:lnTo>
                  <a:close/>
                  <a:moveTo>
                    <a:pt x="280" y="470"/>
                  </a:moveTo>
                  <a:lnTo>
                    <a:pt x="280" y="470"/>
                  </a:lnTo>
                  <a:cubicBezTo>
                    <a:pt x="267" y="470"/>
                    <a:pt x="256" y="480"/>
                    <a:pt x="256" y="493"/>
                  </a:cubicBezTo>
                  <a:lnTo>
                    <a:pt x="256" y="681"/>
                  </a:lnTo>
                  <a:lnTo>
                    <a:pt x="46" y="681"/>
                  </a:lnTo>
                  <a:lnTo>
                    <a:pt x="46" y="491"/>
                  </a:lnTo>
                  <a:cubicBezTo>
                    <a:pt x="46" y="447"/>
                    <a:pt x="82" y="412"/>
                    <a:pt x="125" y="412"/>
                  </a:cubicBezTo>
                  <a:lnTo>
                    <a:pt x="474" y="412"/>
                  </a:lnTo>
                  <a:cubicBezTo>
                    <a:pt x="480" y="412"/>
                    <a:pt x="486" y="409"/>
                    <a:pt x="490" y="405"/>
                  </a:cubicBezTo>
                  <a:lnTo>
                    <a:pt x="695" y="200"/>
                  </a:lnTo>
                  <a:cubicBezTo>
                    <a:pt x="700" y="196"/>
                    <a:pt x="708" y="196"/>
                    <a:pt x="713" y="201"/>
                  </a:cubicBezTo>
                  <a:cubicBezTo>
                    <a:pt x="718" y="205"/>
                    <a:pt x="718" y="213"/>
                    <a:pt x="713" y="218"/>
                  </a:cubicBezTo>
                  <a:lnTo>
                    <a:pt x="531" y="399"/>
                  </a:lnTo>
                  <a:cubicBezTo>
                    <a:pt x="524" y="407"/>
                    <a:pt x="522" y="418"/>
                    <a:pt x="527" y="427"/>
                  </a:cubicBezTo>
                  <a:cubicBezTo>
                    <a:pt x="530" y="431"/>
                    <a:pt x="531" y="436"/>
                    <a:pt x="531" y="441"/>
                  </a:cubicBezTo>
                  <a:cubicBezTo>
                    <a:pt x="531" y="457"/>
                    <a:pt x="518" y="470"/>
                    <a:pt x="502" y="470"/>
                  </a:cubicBezTo>
                  <a:lnTo>
                    <a:pt x="280" y="470"/>
                  </a:lnTo>
                  <a:close/>
                  <a:moveTo>
                    <a:pt x="1081" y="0"/>
                  </a:moveTo>
                  <a:lnTo>
                    <a:pt x="1081" y="0"/>
                  </a:lnTo>
                  <a:lnTo>
                    <a:pt x="391" y="0"/>
                  </a:lnTo>
                  <a:cubicBezTo>
                    <a:pt x="373" y="0"/>
                    <a:pt x="358" y="14"/>
                    <a:pt x="358" y="32"/>
                  </a:cubicBezTo>
                  <a:lnTo>
                    <a:pt x="358" y="365"/>
                  </a:lnTo>
                  <a:lnTo>
                    <a:pt x="125" y="365"/>
                  </a:lnTo>
                  <a:cubicBezTo>
                    <a:pt x="56" y="365"/>
                    <a:pt x="0" y="421"/>
                    <a:pt x="0" y="491"/>
                  </a:cubicBezTo>
                  <a:lnTo>
                    <a:pt x="0" y="704"/>
                  </a:lnTo>
                  <a:cubicBezTo>
                    <a:pt x="0" y="717"/>
                    <a:pt x="10" y="727"/>
                    <a:pt x="23" y="727"/>
                  </a:cubicBezTo>
                  <a:lnTo>
                    <a:pt x="280" y="727"/>
                  </a:lnTo>
                  <a:cubicBezTo>
                    <a:pt x="293" y="727"/>
                    <a:pt x="303" y="717"/>
                    <a:pt x="303" y="704"/>
                  </a:cubicBezTo>
                  <a:lnTo>
                    <a:pt x="303" y="516"/>
                  </a:lnTo>
                  <a:lnTo>
                    <a:pt x="358" y="516"/>
                  </a:lnTo>
                  <a:lnTo>
                    <a:pt x="358" y="589"/>
                  </a:lnTo>
                  <a:cubicBezTo>
                    <a:pt x="358" y="607"/>
                    <a:pt x="373" y="622"/>
                    <a:pt x="391" y="622"/>
                  </a:cubicBezTo>
                  <a:lnTo>
                    <a:pt x="755" y="622"/>
                  </a:lnTo>
                  <a:cubicBezTo>
                    <a:pt x="773" y="622"/>
                    <a:pt x="787" y="607"/>
                    <a:pt x="787" y="589"/>
                  </a:cubicBezTo>
                  <a:cubicBezTo>
                    <a:pt x="787" y="569"/>
                    <a:pt x="803" y="553"/>
                    <a:pt x="823" y="553"/>
                  </a:cubicBezTo>
                  <a:lnTo>
                    <a:pt x="888" y="553"/>
                  </a:lnTo>
                  <a:cubicBezTo>
                    <a:pt x="907" y="553"/>
                    <a:pt x="924" y="569"/>
                    <a:pt x="924" y="589"/>
                  </a:cubicBezTo>
                  <a:cubicBezTo>
                    <a:pt x="924" y="607"/>
                    <a:pt x="938" y="622"/>
                    <a:pt x="956" y="622"/>
                  </a:cubicBezTo>
                  <a:lnTo>
                    <a:pt x="1081" y="622"/>
                  </a:lnTo>
                  <a:cubicBezTo>
                    <a:pt x="1099" y="622"/>
                    <a:pt x="1113" y="607"/>
                    <a:pt x="1113" y="589"/>
                  </a:cubicBezTo>
                  <a:lnTo>
                    <a:pt x="1113" y="32"/>
                  </a:lnTo>
                  <a:cubicBezTo>
                    <a:pt x="1113" y="14"/>
                    <a:pt x="1099" y="0"/>
                    <a:pt x="108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grpSp>
      <p:sp>
        <p:nvSpPr>
          <p:cNvPr id="11" name="Rectangle 10"/>
          <p:cNvSpPr/>
          <p:nvPr/>
        </p:nvSpPr>
        <p:spPr>
          <a:xfrm>
            <a:off x="837234" y="1802138"/>
            <a:ext cx="8071635" cy="1815882"/>
          </a:xfrm>
          <a:prstGeom prst="rect">
            <a:avLst/>
          </a:prstGeom>
        </p:spPr>
        <p:txBody>
          <a:bodyPr wrap="square">
            <a:spAutoFit/>
          </a:bodyPr>
          <a:lstStyle/>
          <a:p>
            <a:pPr defTabSz="605058"/>
            <a:r>
              <a:rPr lang="en-GB" altLang="en-US" sz="4400" b="1" dirty="0">
                <a:solidFill>
                  <a:srgbClr val="478FBF"/>
                </a:solidFill>
                <a:latin typeface="AmplitudeTF"/>
                <a:ea typeface="LF_Kai"/>
              </a:rPr>
              <a:t>End of Module 1</a:t>
            </a:r>
          </a:p>
          <a:p>
            <a:pPr defTabSz="605058"/>
            <a:r>
              <a:rPr lang="en-GB" sz="2000" dirty="0">
                <a:solidFill>
                  <a:srgbClr val="6D6E6A"/>
                </a:solidFill>
                <a:latin typeface="AmplitudeTF"/>
                <a:ea typeface="LF_Kai"/>
              </a:rPr>
              <a:t>Results and Discussion</a:t>
            </a:r>
          </a:p>
          <a:p>
            <a:pPr defTabSz="605058"/>
            <a:endParaRPr lang="en-GB" altLang="en-US" sz="4400" b="1" dirty="0">
              <a:solidFill>
                <a:srgbClr val="478FBF"/>
              </a:solidFill>
              <a:latin typeface="AmplitudeTF"/>
              <a:ea typeface="LF_Kai"/>
            </a:endParaRPr>
          </a:p>
        </p:txBody>
      </p:sp>
      <p:sp>
        <p:nvSpPr>
          <p:cNvPr id="12" name="Slide Number Placeholder 11"/>
          <p:cNvSpPr>
            <a:spLocks noGrp="1"/>
          </p:cNvSpPr>
          <p:nvPr>
            <p:ph type="sldNum" sz="quarter" idx="12"/>
          </p:nvPr>
        </p:nvSpPr>
        <p:spPr/>
        <p:txBody>
          <a:bodyPr/>
          <a:lstStyle/>
          <a:p>
            <a:fld id="{DE6ECF0F-DA4E-4743-8955-ADA7D27EA82F}" type="slidenum">
              <a:rPr lang="en-US" smtClean="0"/>
              <a:t>19</a:t>
            </a:fld>
            <a:endParaRPr lang="en-US"/>
          </a:p>
        </p:txBody>
      </p:sp>
    </p:spTree>
    <p:extLst>
      <p:ext uri="{BB962C8B-B14F-4D97-AF65-F5344CB8AC3E}">
        <p14:creationId xmlns:p14="http://schemas.microsoft.com/office/powerpoint/2010/main" val="128887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687389" y="562122"/>
            <a:ext cx="7747775" cy="376422"/>
          </a:xfrm>
          <a:prstGeom prst="rect">
            <a:avLst/>
          </a:prstGeom>
        </p:spPr>
        <p:txBody>
          <a:bodyPr vert="horz" wrap="square" lIns="0" tIns="0" rIns="0" bIns="0" rtlCol="0" anchor="b">
            <a:spAutoFit/>
          </a:bodyPr>
          <a:lstStyle>
            <a:lvl1pPr algn="l" defTabSz="605150" rtl="0" eaLnBrk="1" latinLnBrk="0" hangingPunct="1">
              <a:spcBef>
                <a:spcPct val="9500"/>
              </a:spcBef>
              <a:buFontTx/>
              <a:buNone/>
              <a:defRPr sz="1800" b="0" i="0" kern="1200">
                <a:solidFill>
                  <a:schemeClr val="tx2"/>
                </a:solidFill>
                <a:latin typeface="+mj-lt"/>
                <a:ea typeface="+mj-ea"/>
                <a:cs typeface="+mj-cs"/>
              </a:defRPr>
            </a:lvl1pPr>
          </a:lstStyle>
          <a:p>
            <a:r>
              <a:rPr lang="en-US" sz="2400" b="1">
                <a:solidFill>
                  <a:srgbClr val="478FBF"/>
                </a:solidFill>
                <a:latin typeface="AmplitudeTF"/>
                <a:ea typeface="LF_Kai"/>
              </a:rPr>
              <a:t>Disclaimer</a:t>
            </a:r>
            <a:endParaRPr lang="en-US" sz="2400" b="1" dirty="0">
              <a:solidFill>
                <a:srgbClr val="478FBF"/>
              </a:solidFill>
              <a:latin typeface="AmplitudeTF"/>
              <a:ea typeface="LF_Kai"/>
            </a:endParaRPr>
          </a:p>
        </p:txBody>
      </p:sp>
      <p:sp>
        <p:nvSpPr>
          <p:cNvPr id="5" name="Content Placeholder 2">
            <a:extLst>
              <a:ext uri="{FF2B5EF4-FFF2-40B4-BE49-F238E27FC236}">
                <a16:creationId xmlns:a16="http://schemas.microsoft.com/office/drawing/2014/main" xmlns="" id="{850B6808-6A40-9042-8101-41A98B5654F2}"/>
              </a:ext>
            </a:extLst>
          </p:cNvPr>
          <p:cNvSpPr txBox="1">
            <a:spLocks/>
          </p:cNvSpPr>
          <p:nvPr/>
        </p:nvSpPr>
        <p:spPr>
          <a:xfrm>
            <a:off x="622384" y="1101848"/>
            <a:ext cx="7877783" cy="1477328"/>
          </a:xfrm>
          <a:prstGeom prst="rect">
            <a:avLst/>
          </a:prstGeom>
        </p:spPr>
        <p:txBody>
          <a:bodyPr wrap="square">
            <a:spAutoFit/>
          </a:bodyPr>
          <a:lstStyle>
            <a:defPPr>
              <a:defRPr lang="en-US"/>
            </a:defPPr>
            <a:lvl1pPr>
              <a:defRPr sz="900">
                <a:solidFill>
                  <a:schemeClr val="accent6">
                    <a:lumMod val="50000"/>
                  </a:schemeClr>
                </a:solidFill>
              </a:defRPr>
            </a:lvl1pPr>
          </a:lstStyle>
          <a:p>
            <a:pPr defTabSz="605058"/>
            <a:r>
              <a:rPr lang="en-US" dirty="0">
                <a:solidFill>
                  <a:srgbClr val="6D6E6A"/>
                </a:solidFill>
                <a:latin typeface="AmplitudeTF"/>
                <a:ea typeface="LF_Kai"/>
              </a:rPr>
              <a:t>This presentation was prepared exclusively for the benefit and use of one or more JPMorgan clients to whom it was directly addressed and delivered. The content is intended for informational purposes and is not intended to be used to evaluate any product or service provided by JPMorgan nor intended to be relied on for any related purpose. The statements made in this presentation are confidential and proprietary to JPMorgan and not intended to be legally binding.</a:t>
            </a:r>
          </a:p>
          <a:p>
            <a:pPr defTabSz="605058"/>
            <a:endParaRPr lang="en-US" dirty="0">
              <a:solidFill>
                <a:srgbClr val="6D6E6A"/>
              </a:solidFill>
              <a:latin typeface="AmplitudeTF"/>
              <a:ea typeface="LF_Kai"/>
            </a:endParaRPr>
          </a:p>
          <a:p>
            <a:pPr defTabSz="605058"/>
            <a:r>
              <a:rPr lang="en-US" dirty="0">
                <a:solidFill>
                  <a:srgbClr val="6D6E6A"/>
                </a:solidFill>
                <a:latin typeface="AmplitudeTF"/>
                <a:ea typeface="LF_Kai"/>
              </a:rPr>
              <a:t>The presentation is incomplete without reference to, and should be viewed solely in conjunction with, the oral briefing provided by JPMorgan. It may not be copied, published or used, in whole or in part, for any purpose other an as expressly authorized by JPMorgan. Neither JPMorgan nor any of its directors, officers, employees, or agents shall incur any responsibility or liability to any recipient(s) of this presentation or any other party with respect to its content. </a:t>
            </a:r>
          </a:p>
          <a:p>
            <a:pPr defTabSz="605058"/>
            <a:endParaRPr lang="en-GB" dirty="0">
              <a:solidFill>
                <a:srgbClr val="6D6E6A"/>
              </a:solidFill>
              <a:latin typeface="AmplitudeTF"/>
              <a:ea typeface="LF_Kai"/>
            </a:endParaRPr>
          </a:p>
          <a:p>
            <a:pPr defTabSz="605058"/>
            <a:r>
              <a:rPr lang="en-GB" dirty="0">
                <a:solidFill>
                  <a:srgbClr val="6D6E6A"/>
                </a:solidFill>
                <a:latin typeface="AmplitudeTF"/>
                <a:ea typeface="LF_Kai"/>
              </a:rPr>
              <a:t>© 2020 JPMorgan Chase &amp; Co. All Rights Reserved.</a:t>
            </a:r>
          </a:p>
          <a:p>
            <a:pPr defTabSz="605058"/>
            <a:endParaRPr lang="en-US" dirty="0">
              <a:solidFill>
                <a:srgbClr val="AD670D">
                  <a:lumMod val="50000"/>
                </a:srgbClr>
              </a:solidFill>
              <a:latin typeface="AmplitudeTF"/>
              <a:ea typeface="LF_Kai"/>
            </a:endParaRPr>
          </a:p>
        </p:txBody>
      </p:sp>
      <p:sp>
        <p:nvSpPr>
          <p:cNvPr id="6" name="Slide Number Placeholder 5"/>
          <p:cNvSpPr>
            <a:spLocks noGrp="1"/>
          </p:cNvSpPr>
          <p:nvPr>
            <p:ph type="sldNum" sz="quarter" idx="12"/>
          </p:nvPr>
        </p:nvSpPr>
        <p:spPr/>
        <p:txBody>
          <a:bodyPr/>
          <a:lstStyle/>
          <a:p>
            <a:fld id="{DE6ECF0F-DA4E-4743-8955-ADA7D27EA82F}" type="slidenum">
              <a:rPr lang="en-US" smtClean="0"/>
              <a:t>2</a:t>
            </a:fld>
            <a:endParaRPr lang="en-US"/>
          </a:p>
        </p:txBody>
      </p:sp>
    </p:spTree>
    <p:extLst>
      <p:ext uri="{BB962C8B-B14F-4D97-AF65-F5344CB8AC3E}">
        <p14:creationId xmlns:p14="http://schemas.microsoft.com/office/powerpoint/2010/main" val="3279477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E3269F8-2DFC-42BB-A89B-1C53843DF138}"/>
              </a:ext>
            </a:extLst>
          </p:cNvPr>
          <p:cNvGrpSpPr>
            <a:grpSpLocks noChangeAspect="1"/>
          </p:cNvGrpSpPr>
          <p:nvPr/>
        </p:nvGrpSpPr>
        <p:grpSpPr bwMode="auto">
          <a:xfrm>
            <a:off x="5545183" y="1041417"/>
            <a:ext cx="2314464" cy="2315385"/>
            <a:chOff x="6414" y="1403"/>
            <a:chExt cx="681" cy="680"/>
          </a:xfrm>
          <a:solidFill>
            <a:srgbClr val="FFFFFF">
              <a:lumMod val="85000"/>
            </a:srgbClr>
          </a:solidFill>
        </p:grpSpPr>
        <p:sp>
          <p:nvSpPr>
            <p:cNvPr id="3" name="Freeform 2">
              <a:extLst>
                <a:ext uri="{FF2B5EF4-FFF2-40B4-BE49-F238E27FC236}">
                  <a16:creationId xmlns:a16="http://schemas.microsoft.com/office/drawing/2014/main" xmlns="" id="{46150951-FCD4-4721-A4DC-C80CAEA231F7}"/>
                </a:ext>
              </a:extLst>
            </p:cNvPr>
            <p:cNvSpPr>
              <a:spLocks noEditPoints="1"/>
            </p:cNvSpPr>
            <p:nvPr/>
          </p:nvSpPr>
          <p:spPr bwMode="auto">
            <a:xfrm>
              <a:off x="6414" y="1664"/>
              <a:ext cx="681" cy="419"/>
            </a:xfrm>
            <a:custGeom>
              <a:avLst/>
              <a:gdLst>
                <a:gd name="T0" fmla="*/ 392 w 1127"/>
                <a:gd name="T1" fmla="*/ 474 h 692"/>
                <a:gd name="T2" fmla="*/ 392 w 1127"/>
                <a:gd name="T3" fmla="*/ 465 h 692"/>
                <a:gd name="T4" fmla="*/ 1066 w 1127"/>
                <a:gd name="T5" fmla="*/ 264 h 692"/>
                <a:gd name="T6" fmla="*/ 1058 w 1127"/>
                <a:gd name="T7" fmla="*/ 133 h 692"/>
                <a:gd name="T8" fmla="*/ 883 w 1127"/>
                <a:gd name="T9" fmla="*/ 40 h 692"/>
                <a:gd name="T10" fmla="*/ 887 w 1127"/>
                <a:gd name="T11" fmla="*/ 214 h 692"/>
                <a:gd name="T12" fmla="*/ 795 w 1127"/>
                <a:gd name="T13" fmla="*/ 356 h 692"/>
                <a:gd name="T14" fmla="*/ 722 w 1127"/>
                <a:gd name="T15" fmla="*/ 293 h 692"/>
                <a:gd name="T16" fmla="*/ 663 w 1127"/>
                <a:gd name="T17" fmla="*/ 263 h 692"/>
                <a:gd name="T18" fmla="*/ 644 w 1127"/>
                <a:gd name="T19" fmla="*/ 166 h 692"/>
                <a:gd name="T20" fmla="*/ 555 w 1127"/>
                <a:gd name="T21" fmla="*/ 1 h 692"/>
                <a:gd name="T22" fmla="*/ 471 w 1127"/>
                <a:gd name="T23" fmla="*/ 171 h 692"/>
                <a:gd name="T24" fmla="*/ 460 w 1127"/>
                <a:gd name="T25" fmla="*/ 262 h 692"/>
                <a:gd name="T26" fmla="*/ 271 w 1127"/>
                <a:gd name="T27" fmla="*/ 264 h 692"/>
                <a:gd name="T28" fmla="*/ 264 w 1127"/>
                <a:gd name="T29" fmla="*/ 133 h 692"/>
                <a:gd name="T30" fmla="*/ 88 w 1127"/>
                <a:gd name="T31" fmla="*/ 40 h 692"/>
                <a:gd name="T32" fmla="*/ 92 w 1127"/>
                <a:gd name="T33" fmla="*/ 214 h 692"/>
                <a:gd name="T34" fmla="*/ 0 w 1127"/>
                <a:gd name="T35" fmla="*/ 356 h 692"/>
                <a:gd name="T36" fmla="*/ 21 w 1127"/>
                <a:gd name="T37" fmla="*/ 685 h 692"/>
                <a:gd name="T38" fmla="*/ 41 w 1127"/>
                <a:gd name="T39" fmla="*/ 576 h 692"/>
                <a:gd name="T40" fmla="*/ 131 w 1127"/>
                <a:gd name="T41" fmla="*/ 203 h 692"/>
                <a:gd name="T42" fmla="*/ 120 w 1127"/>
                <a:gd name="T43" fmla="*/ 64 h 692"/>
                <a:gd name="T44" fmla="*/ 225 w 1127"/>
                <a:gd name="T45" fmla="*/ 123 h 692"/>
                <a:gd name="T46" fmla="*/ 256 w 1127"/>
                <a:gd name="T47" fmla="*/ 301 h 692"/>
                <a:gd name="T48" fmla="*/ 292 w 1127"/>
                <a:gd name="T49" fmla="*/ 379 h 692"/>
                <a:gd name="T50" fmla="*/ 292 w 1127"/>
                <a:gd name="T51" fmla="*/ 389 h 692"/>
                <a:gd name="T52" fmla="*/ 292 w 1127"/>
                <a:gd name="T53" fmla="*/ 415 h 692"/>
                <a:gd name="T54" fmla="*/ 280 w 1127"/>
                <a:gd name="T55" fmla="*/ 504 h 692"/>
                <a:gd name="T56" fmla="*/ 312 w 1127"/>
                <a:gd name="T57" fmla="*/ 685 h 692"/>
                <a:gd name="T58" fmla="*/ 388 w 1127"/>
                <a:gd name="T59" fmla="*/ 645 h 692"/>
                <a:gd name="T60" fmla="*/ 424 w 1127"/>
                <a:gd name="T61" fmla="*/ 684 h 692"/>
                <a:gd name="T62" fmla="*/ 502 w 1127"/>
                <a:gd name="T63" fmla="*/ 646 h 692"/>
                <a:gd name="T64" fmla="*/ 432 w 1127"/>
                <a:gd name="T65" fmla="*/ 465 h 692"/>
                <a:gd name="T66" fmla="*/ 394 w 1127"/>
                <a:gd name="T67" fmla="*/ 374 h 692"/>
                <a:gd name="T68" fmla="*/ 396 w 1127"/>
                <a:gd name="T69" fmla="*/ 545 h 692"/>
                <a:gd name="T70" fmla="*/ 460 w 1127"/>
                <a:gd name="T71" fmla="*/ 629 h 692"/>
                <a:gd name="T72" fmla="*/ 450 w 1127"/>
                <a:gd name="T73" fmla="*/ 652 h 692"/>
                <a:gd name="T74" fmla="*/ 312 w 1127"/>
                <a:gd name="T75" fmla="*/ 464 h 692"/>
                <a:gd name="T76" fmla="*/ 490 w 1127"/>
                <a:gd name="T77" fmla="*/ 296 h 692"/>
                <a:gd name="T78" fmla="*/ 499 w 1127"/>
                <a:gd name="T79" fmla="*/ 122 h 692"/>
                <a:gd name="T80" fmla="*/ 604 w 1127"/>
                <a:gd name="T81" fmla="*/ 64 h 692"/>
                <a:gd name="T82" fmla="*/ 595 w 1127"/>
                <a:gd name="T83" fmla="*/ 194 h 692"/>
                <a:gd name="T84" fmla="*/ 677 w 1127"/>
                <a:gd name="T85" fmla="*/ 309 h 692"/>
                <a:gd name="T86" fmla="*/ 722 w 1127"/>
                <a:gd name="T87" fmla="*/ 350 h 692"/>
                <a:gd name="T88" fmla="*/ 826 w 1127"/>
                <a:gd name="T89" fmla="*/ 446 h 692"/>
                <a:gd name="T90" fmla="*/ 958 w 1127"/>
                <a:gd name="T91" fmla="*/ 306 h 692"/>
                <a:gd name="T92" fmla="*/ 819 w 1127"/>
                <a:gd name="T93" fmla="*/ 494 h 692"/>
                <a:gd name="T94" fmla="*/ 719 w 1127"/>
                <a:gd name="T95" fmla="*/ 389 h 692"/>
                <a:gd name="T96" fmla="*/ 683 w 1127"/>
                <a:gd name="T97" fmla="*/ 585 h 692"/>
                <a:gd name="T98" fmla="*/ 723 w 1127"/>
                <a:gd name="T99" fmla="*/ 672 h 692"/>
                <a:gd name="T100" fmla="*/ 767 w 1127"/>
                <a:gd name="T101" fmla="*/ 517 h 692"/>
                <a:gd name="T102" fmla="*/ 815 w 1127"/>
                <a:gd name="T103" fmla="*/ 692 h 692"/>
                <a:gd name="T104" fmla="*/ 848 w 1127"/>
                <a:gd name="T105" fmla="*/ 521 h 692"/>
                <a:gd name="T106" fmla="*/ 958 w 1127"/>
                <a:gd name="T107" fmla="*/ 266 h 692"/>
                <a:gd name="T108" fmla="*/ 836 w 1127"/>
                <a:gd name="T109" fmla="*/ 375 h 692"/>
                <a:gd name="T110" fmla="*/ 836 w 1127"/>
                <a:gd name="T111" fmla="*/ 357 h 692"/>
                <a:gd name="T112" fmla="*/ 835 w 1127"/>
                <a:gd name="T113" fmla="*/ 356 h 692"/>
                <a:gd name="T114" fmla="*/ 914 w 1127"/>
                <a:gd name="T115" fmla="*/ 160 h 692"/>
                <a:gd name="T116" fmla="*/ 960 w 1127"/>
                <a:gd name="T117" fmla="*/ 41 h 692"/>
                <a:gd name="T118" fmla="*/ 1010 w 1127"/>
                <a:gd name="T119" fmla="*/ 154 h 692"/>
                <a:gd name="T120" fmla="*/ 1087 w 1127"/>
                <a:gd name="T121" fmla="*/ 356 h 692"/>
                <a:gd name="T122" fmla="*/ 1107 w 1127"/>
                <a:gd name="T123" fmla="*/ 685 h 692"/>
                <a:gd name="T124" fmla="*/ 1127 w 1127"/>
                <a:gd name="T125" fmla="*/ 356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7" h="692">
                  <a:moveTo>
                    <a:pt x="392" y="465"/>
                  </a:moveTo>
                  <a:lnTo>
                    <a:pt x="392" y="465"/>
                  </a:lnTo>
                  <a:cubicBezTo>
                    <a:pt x="392" y="468"/>
                    <a:pt x="392" y="471"/>
                    <a:pt x="392" y="474"/>
                  </a:cubicBezTo>
                  <a:lnTo>
                    <a:pt x="387" y="467"/>
                  </a:lnTo>
                  <a:lnTo>
                    <a:pt x="392" y="458"/>
                  </a:lnTo>
                  <a:cubicBezTo>
                    <a:pt x="392" y="461"/>
                    <a:pt x="392" y="463"/>
                    <a:pt x="392" y="465"/>
                  </a:cubicBezTo>
                  <a:close/>
                  <a:moveTo>
                    <a:pt x="1127" y="356"/>
                  </a:moveTo>
                  <a:lnTo>
                    <a:pt x="1127" y="356"/>
                  </a:lnTo>
                  <a:cubicBezTo>
                    <a:pt x="1127" y="301"/>
                    <a:pt x="1117" y="286"/>
                    <a:pt x="1066" y="264"/>
                  </a:cubicBezTo>
                  <a:cubicBezTo>
                    <a:pt x="1027" y="248"/>
                    <a:pt x="1027" y="248"/>
                    <a:pt x="1038" y="203"/>
                  </a:cubicBezTo>
                  <a:cubicBezTo>
                    <a:pt x="1040" y="191"/>
                    <a:pt x="1044" y="179"/>
                    <a:pt x="1048" y="166"/>
                  </a:cubicBezTo>
                  <a:cubicBezTo>
                    <a:pt x="1052" y="155"/>
                    <a:pt x="1055" y="144"/>
                    <a:pt x="1058" y="133"/>
                  </a:cubicBezTo>
                  <a:cubicBezTo>
                    <a:pt x="1067" y="100"/>
                    <a:pt x="1059" y="65"/>
                    <a:pt x="1039" y="39"/>
                  </a:cubicBezTo>
                  <a:cubicBezTo>
                    <a:pt x="1019" y="14"/>
                    <a:pt x="990" y="0"/>
                    <a:pt x="959" y="1"/>
                  </a:cubicBezTo>
                  <a:cubicBezTo>
                    <a:pt x="928" y="2"/>
                    <a:pt x="901" y="16"/>
                    <a:pt x="883" y="40"/>
                  </a:cubicBezTo>
                  <a:cubicBezTo>
                    <a:pt x="863" y="66"/>
                    <a:pt x="856" y="103"/>
                    <a:pt x="864" y="133"/>
                  </a:cubicBezTo>
                  <a:cubicBezTo>
                    <a:pt x="868" y="146"/>
                    <a:pt x="871" y="159"/>
                    <a:pt x="875" y="171"/>
                  </a:cubicBezTo>
                  <a:cubicBezTo>
                    <a:pt x="879" y="186"/>
                    <a:pt x="883" y="200"/>
                    <a:pt x="887" y="214"/>
                  </a:cubicBezTo>
                  <a:cubicBezTo>
                    <a:pt x="896" y="247"/>
                    <a:pt x="897" y="255"/>
                    <a:pt x="862" y="266"/>
                  </a:cubicBezTo>
                  <a:cubicBezTo>
                    <a:pt x="862" y="266"/>
                    <a:pt x="861" y="266"/>
                    <a:pt x="861" y="266"/>
                  </a:cubicBezTo>
                  <a:cubicBezTo>
                    <a:pt x="812" y="286"/>
                    <a:pt x="795" y="299"/>
                    <a:pt x="795" y="356"/>
                  </a:cubicBezTo>
                  <a:lnTo>
                    <a:pt x="795" y="379"/>
                  </a:lnTo>
                  <a:lnTo>
                    <a:pt x="754" y="325"/>
                  </a:lnTo>
                  <a:cubicBezTo>
                    <a:pt x="745" y="313"/>
                    <a:pt x="734" y="302"/>
                    <a:pt x="722" y="293"/>
                  </a:cubicBezTo>
                  <a:cubicBezTo>
                    <a:pt x="720" y="291"/>
                    <a:pt x="718" y="289"/>
                    <a:pt x="715" y="288"/>
                  </a:cubicBezTo>
                  <a:cubicBezTo>
                    <a:pt x="711" y="285"/>
                    <a:pt x="708" y="282"/>
                    <a:pt x="704" y="279"/>
                  </a:cubicBezTo>
                  <a:cubicBezTo>
                    <a:pt x="689" y="266"/>
                    <a:pt x="674" y="263"/>
                    <a:pt x="663" y="263"/>
                  </a:cubicBezTo>
                  <a:cubicBezTo>
                    <a:pt x="659" y="262"/>
                    <a:pt x="655" y="261"/>
                    <a:pt x="651" y="260"/>
                  </a:cubicBezTo>
                  <a:cubicBezTo>
                    <a:pt x="624" y="248"/>
                    <a:pt x="624" y="248"/>
                    <a:pt x="634" y="203"/>
                  </a:cubicBezTo>
                  <a:cubicBezTo>
                    <a:pt x="637" y="191"/>
                    <a:pt x="640" y="179"/>
                    <a:pt x="644" y="166"/>
                  </a:cubicBezTo>
                  <a:cubicBezTo>
                    <a:pt x="648" y="155"/>
                    <a:pt x="651" y="144"/>
                    <a:pt x="654" y="133"/>
                  </a:cubicBezTo>
                  <a:cubicBezTo>
                    <a:pt x="663" y="100"/>
                    <a:pt x="656" y="65"/>
                    <a:pt x="635" y="39"/>
                  </a:cubicBezTo>
                  <a:cubicBezTo>
                    <a:pt x="615" y="14"/>
                    <a:pt x="587" y="0"/>
                    <a:pt x="555" y="1"/>
                  </a:cubicBezTo>
                  <a:cubicBezTo>
                    <a:pt x="524" y="2"/>
                    <a:pt x="497" y="16"/>
                    <a:pt x="479" y="40"/>
                  </a:cubicBezTo>
                  <a:cubicBezTo>
                    <a:pt x="459" y="66"/>
                    <a:pt x="452" y="103"/>
                    <a:pt x="460" y="133"/>
                  </a:cubicBezTo>
                  <a:cubicBezTo>
                    <a:pt x="464" y="146"/>
                    <a:pt x="468" y="159"/>
                    <a:pt x="471" y="171"/>
                  </a:cubicBezTo>
                  <a:cubicBezTo>
                    <a:pt x="475" y="186"/>
                    <a:pt x="479" y="200"/>
                    <a:pt x="483" y="214"/>
                  </a:cubicBezTo>
                  <a:cubicBezTo>
                    <a:pt x="493" y="249"/>
                    <a:pt x="488" y="253"/>
                    <a:pt x="473" y="260"/>
                  </a:cubicBezTo>
                  <a:cubicBezTo>
                    <a:pt x="468" y="262"/>
                    <a:pt x="464" y="263"/>
                    <a:pt x="460" y="262"/>
                  </a:cubicBezTo>
                  <a:cubicBezTo>
                    <a:pt x="435" y="258"/>
                    <a:pt x="384" y="268"/>
                    <a:pt x="360" y="300"/>
                  </a:cubicBezTo>
                  <a:cubicBezTo>
                    <a:pt x="352" y="310"/>
                    <a:pt x="342" y="326"/>
                    <a:pt x="332" y="343"/>
                  </a:cubicBezTo>
                  <a:cubicBezTo>
                    <a:pt x="331" y="299"/>
                    <a:pt x="318" y="284"/>
                    <a:pt x="271" y="264"/>
                  </a:cubicBezTo>
                  <a:cubicBezTo>
                    <a:pt x="233" y="248"/>
                    <a:pt x="233" y="248"/>
                    <a:pt x="243" y="203"/>
                  </a:cubicBezTo>
                  <a:cubicBezTo>
                    <a:pt x="246" y="191"/>
                    <a:pt x="250" y="179"/>
                    <a:pt x="254" y="166"/>
                  </a:cubicBezTo>
                  <a:cubicBezTo>
                    <a:pt x="257" y="155"/>
                    <a:pt x="261" y="144"/>
                    <a:pt x="264" y="133"/>
                  </a:cubicBezTo>
                  <a:cubicBezTo>
                    <a:pt x="272" y="100"/>
                    <a:pt x="265" y="65"/>
                    <a:pt x="244" y="39"/>
                  </a:cubicBezTo>
                  <a:cubicBezTo>
                    <a:pt x="225" y="14"/>
                    <a:pt x="196" y="0"/>
                    <a:pt x="164" y="1"/>
                  </a:cubicBezTo>
                  <a:cubicBezTo>
                    <a:pt x="133" y="2"/>
                    <a:pt x="106" y="16"/>
                    <a:pt x="88" y="40"/>
                  </a:cubicBezTo>
                  <a:cubicBezTo>
                    <a:pt x="68" y="66"/>
                    <a:pt x="61" y="103"/>
                    <a:pt x="70" y="133"/>
                  </a:cubicBezTo>
                  <a:cubicBezTo>
                    <a:pt x="73" y="146"/>
                    <a:pt x="77" y="159"/>
                    <a:pt x="80" y="171"/>
                  </a:cubicBezTo>
                  <a:cubicBezTo>
                    <a:pt x="84" y="186"/>
                    <a:pt x="88" y="200"/>
                    <a:pt x="92" y="214"/>
                  </a:cubicBezTo>
                  <a:cubicBezTo>
                    <a:pt x="102" y="247"/>
                    <a:pt x="102" y="255"/>
                    <a:pt x="68" y="266"/>
                  </a:cubicBezTo>
                  <a:cubicBezTo>
                    <a:pt x="67" y="266"/>
                    <a:pt x="66" y="266"/>
                    <a:pt x="66" y="266"/>
                  </a:cubicBezTo>
                  <a:cubicBezTo>
                    <a:pt x="17" y="286"/>
                    <a:pt x="0" y="299"/>
                    <a:pt x="0" y="356"/>
                  </a:cubicBezTo>
                  <a:cubicBezTo>
                    <a:pt x="1" y="421"/>
                    <a:pt x="1" y="504"/>
                    <a:pt x="1" y="576"/>
                  </a:cubicBezTo>
                  <a:cubicBezTo>
                    <a:pt x="1" y="607"/>
                    <a:pt x="1" y="638"/>
                    <a:pt x="1" y="665"/>
                  </a:cubicBezTo>
                  <a:cubicBezTo>
                    <a:pt x="1" y="676"/>
                    <a:pt x="10" y="685"/>
                    <a:pt x="21" y="685"/>
                  </a:cubicBezTo>
                  <a:lnTo>
                    <a:pt x="21" y="685"/>
                  </a:lnTo>
                  <a:cubicBezTo>
                    <a:pt x="32" y="685"/>
                    <a:pt x="41" y="676"/>
                    <a:pt x="41" y="665"/>
                  </a:cubicBezTo>
                  <a:cubicBezTo>
                    <a:pt x="41" y="638"/>
                    <a:pt x="41" y="607"/>
                    <a:pt x="41" y="576"/>
                  </a:cubicBezTo>
                  <a:cubicBezTo>
                    <a:pt x="41" y="503"/>
                    <a:pt x="41" y="421"/>
                    <a:pt x="40" y="356"/>
                  </a:cubicBezTo>
                  <a:cubicBezTo>
                    <a:pt x="40" y="320"/>
                    <a:pt x="42" y="320"/>
                    <a:pt x="80" y="303"/>
                  </a:cubicBezTo>
                  <a:cubicBezTo>
                    <a:pt x="147" y="283"/>
                    <a:pt x="142" y="243"/>
                    <a:pt x="131" y="203"/>
                  </a:cubicBezTo>
                  <a:cubicBezTo>
                    <a:pt x="127" y="189"/>
                    <a:pt x="123" y="175"/>
                    <a:pt x="119" y="160"/>
                  </a:cubicBezTo>
                  <a:cubicBezTo>
                    <a:pt x="115" y="148"/>
                    <a:pt x="112" y="135"/>
                    <a:pt x="108" y="122"/>
                  </a:cubicBezTo>
                  <a:cubicBezTo>
                    <a:pt x="103" y="104"/>
                    <a:pt x="108" y="80"/>
                    <a:pt x="120" y="64"/>
                  </a:cubicBezTo>
                  <a:cubicBezTo>
                    <a:pt x="131" y="49"/>
                    <a:pt x="146" y="42"/>
                    <a:pt x="165" y="41"/>
                  </a:cubicBezTo>
                  <a:cubicBezTo>
                    <a:pt x="184" y="41"/>
                    <a:pt x="201" y="49"/>
                    <a:pt x="213" y="64"/>
                  </a:cubicBezTo>
                  <a:cubicBezTo>
                    <a:pt x="226" y="80"/>
                    <a:pt x="230" y="102"/>
                    <a:pt x="225" y="123"/>
                  </a:cubicBezTo>
                  <a:cubicBezTo>
                    <a:pt x="222" y="133"/>
                    <a:pt x="219" y="143"/>
                    <a:pt x="216" y="154"/>
                  </a:cubicBezTo>
                  <a:cubicBezTo>
                    <a:pt x="211" y="167"/>
                    <a:pt x="207" y="180"/>
                    <a:pt x="204" y="194"/>
                  </a:cubicBezTo>
                  <a:cubicBezTo>
                    <a:pt x="188" y="266"/>
                    <a:pt x="203" y="279"/>
                    <a:pt x="256" y="301"/>
                  </a:cubicBezTo>
                  <a:cubicBezTo>
                    <a:pt x="293" y="317"/>
                    <a:pt x="293" y="318"/>
                    <a:pt x="292" y="356"/>
                  </a:cubicBezTo>
                  <a:cubicBezTo>
                    <a:pt x="292" y="366"/>
                    <a:pt x="292" y="374"/>
                    <a:pt x="292" y="379"/>
                  </a:cubicBezTo>
                  <a:lnTo>
                    <a:pt x="292" y="379"/>
                  </a:lnTo>
                  <a:cubicBezTo>
                    <a:pt x="292" y="380"/>
                    <a:pt x="292" y="380"/>
                    <a:pt x="292" y="382"/>
                  </a:cubicBezTo>
                  <a:cubicBezTo>
                    <a:pt x="292" y="383"/>
                    <a:pt x="292" y="384"/>
                    <a:pt x="292" y="385"/>
                  </a:cubicBezTo>
                  <a:cubicBezTo>
                    <a:pt x="292" y="387"/>
                    <a:pt x="292" y="388"/>
                    <a:pt x="292" y="389"/>
                  </a:cubicBezTo>
                  <a:cubicBezTo>
                    <a:pt x="292" y="390"/>
                    <a:pt x="292" y="391"/>
                    <a:pt x="292" y="391"/>
                  </a:cubicBezTo>
                  <a:lnTo>
                    <a:pt x="292" y="391"/>
                  </a:lnTo>
                  <a:cubicBezTo>
                    <a:pt x="292" y="396"/>
                    <a:pt x="292" y="404"/>
                    <a:pt x="292" y="415"/>
                  </a:cubicBezTo>
                  <a:cubicBezTo>
                    <a:pt x="292" y="415"/>
                    <a:pt x="292" y="415"/>
                    <a:pt x="292" y="416"/>
                  </a:cubicBezTo>
                  <a:cubicBezTo>
                    <a:pt x="283" y="432"/>
                    <a:pt x="277" y="444"/>
                    <a:pt x="277" y="445"/>
                  </a:cubicBezTo>
                  <a:cubicBezTo>
                    <a:pt x="266" y="463"/>
                    <a:pt x="267" y="486"/>
                    <a:pt x="280" y="504"/>
                  </a:cubicBezTo>
                  <a:lnTo>
                    <a:pt x="292" y="519"/>
                  </a:lnTo>
                  <a:lnTo>
                    <a:pt x="292" y="665"/>
                  </a:lnTo>
                  <a:cubicBezTo>
                    <a:pt x="292" y="676"/>
                    <a:pt x="301" y="685"/>
                    <a:pt x="312" y="685"/>
                  </a:cubicBezTo>
                  <a:cubicBezTo>
                    <a:pt x="323" y="685"/>
                    <a:pt x="332" y="676"/>
                    <a:pt x="332" y="665"/>
                  </a:cubicBezTo>
                  <a:lnTo>
                    <a:pt x="332" y="572"/>
                  </a:lnTo>
                  <a:lnTo>
                    <a:pt x="388" y="645"/>
                  </a:lnTo>
                  <a:lnTo>
                    <a:pt x="388" y="672"/>
                  </a:lnTo>
                  <a:cubicBezTo>
                    <a:pt x="388" y="683"/>
                    <a:pt x="397" y="692"/>
                    <a:pt x="408" y="692"/>
                  </a:cubicBezTo>
                  <a:cubicBezTo>
                    <a:pt x="415" y="692"/>
                    <a:pt x="420" y="689"/>
                    <a:pt x="424" y="684"/>
                  </a:cubicBezTo>
                  <a:cubicBezTo>
                    <a:pt x="432" y="689"/>
                    <a:pt x="441" y="692"/>
                    <a:pt x="450" y="692"/>
                  </a:cubicBezTo>
                  <a:cubicBezTo>
                    <a:pt x="462" y="692"/>
                    <a:pt x="473" y="688"/>
                    <a:pt x="482" y="681"/>
                  </a:cubicBezTo>
                  <a:cubicBezTo>
                    <a:pt x="493" y="673"/>
                    <a:pt x="500" y="660"/>
                    <a:pt x="502" y="646"/>
                  </a:cubicBezTo>
                  <a:cubicBezTo>
                    <a:pt x="504" y="631"/>
                    <a:pt x="500" y="616"/>
                    <a:pt x="491" y="604"/>
                  </a:cubicBezTo>
                  <a:lnTo>
                    <a:pt x="432" y="526"/>
                  </a:lnTo>
                  <a:cubicBezTo>
                    <a:pt x="432" y="498"/>
                    <a:pt x="432" y="480"/>
                    <a:pt x="432" y="465"/>
                  </a:cubicBezTo>
                  <a:cubicBezTo>
                    <a:pt x="432" y="440"/>
                    <a:pt x="432" y="423"/>
                    <a:pt x="432" y="383"/>
                  </a:cubicBezTo>
                  <a:cubicBezTo>
                    <a:pt x="431" y="374"/>
                    <a:pt x="425" y="367"/>
                    <a:pt x="417" y="364"/>
                  </a:cubicBezTo>
                  <a:cubicBezTo>
                    <a:pt x="408" y="362"/>
                    <a:pt x="399" y="366"/>
                    <a:pt x="394" y="374"/>
                  </a:cubicBezTo>
                  <a:lnTo>
                    <a:pt x="345" y="459"/>
                  </a:lnTo>
                  <a:cubicBezTo>
                    <a:pt x="341" y="466"/>
                    <a:pt x="342" y="474"/>
                    <a:pt x="347" y="481"/>
                  </a:cubicBezTo>
                  <a:lnTo>
                    <a:pt x="396" y="545"/>
                  </a:lnTo>
                  <a:cubicBezTo>
                    <a:pt x="396" y="545"/>
                    <a:pt x="397" y="546"/>
                    <a:pt x="397" y="546"/>
                  </a:cubicBezTo>
                  <a:cubicBezTo>
                    <a:pt x="397" y="547"/>
                    <a:pt x="398" y="548"/>
                    <a:pt x="398" y="548"/>
                  </a:cubicBezTo>
                  <a:lnTo>
                    <a:pt x="460" y="629"/>
                  </a:lnTo>
                  <a:cubicBezTo>
                    <a:pt x="462" y="632"/>
                    <a:pt x="463" y="637"/>
                    <a:pt x="463" y="641"/>
                  </a:cubicBezTo>
                  <a:cubicBezTo>
                    <a:pt x="462" y="643"/>
                    <a:pt x="461" y="647"/>
                    <a:pt x="458" y="649"/>
                  </a:cubicBezTo>
                  <a:cubicBezTo>
                    <a:pt x="455" y="651"/>
                    <a:pt x="452" y="652"/>
                    <a:pt x="450" y="652"/>
                  </a:cubicBezTo>
                  <a:cubicBezTo>
                    <a:pt x="446" y="652"/>
                    <a:pt x="442" y="650"/>
                    <a:pt x="440" y="647"/>
                  </a:cubicBezTo>
                  <a:lnTo>
                    <a:pt x="312" y="479"/>
                  </a:lnTo>
                  <a:cubicBezTo>
                    <a:pt x="309" y="475"/>
                    <a:pt x="309" y="469"/>
                    <a:pt x="312" y="464"/>
                  </a:cubicBezTo>
                  <a:cubicBezTo>
                    <a:pt x="312" y="463"/>
                    <a:pt x="368" y="355"/>
                    <a:pt x="391" y="324"/>
                  </a:cubicBezTo>
                  <a:cubicBezTo>
                    <a:pt x="404" y="308"/>
                    <a:pt x="438" y="299"/>
                    <a:pt x="453" y="302"/>
                  </a:cubicBezTo>
                  <a:cubicBezTo>
                    <a:pt x="465" y="304"/>
                    <a:pt x="478" y="302"/>
                    <a:pt x="490" y="296"/>
                  </a:cubicBezTo>
                  <a:cubicBezTo>
                    <a:pt x="541" y="273"/>
                    <a:pt x="529" y="229"/>
                    <a:pt x="522" y="203"/>
                  </a:cubicBezTo>
                  <a:cubicBezTo>
                    <a:pt x="518" y="189"/>
                    <a:pt x="514" y="175"/>
                    <a:pt x="510" y="161"/>
                  </a:cubicBezTo>
                  <a:cubicBezTo>
                    <a:pt x="506" y="148"/>
                    <a:pt x="502" y="135"/>
                    <a:pt x="499" y="122"/>
                  </a:cubicBezTo>
                  <a:cubicBezTo>
                    <a:pt x="494" y="104"/>
                    <a:pt x="499" y="80"/>
                    <a:pt x="511" y="64"/>
                  </a:cubicBezTo>
                  <a:cubicBezTo>
                    <a:pt x="522" y="49"/>
                    <a:pt x="537" y="42"/>
                    <a:pt x="556" y="41"/>
                  </a:cubicBezTo>
                  <a:cubicBezTo>
                    <a:pt x="575" y="41"/>
                    <a:pt x="592" y="49"/>
                    <a:pt x="604" y="64"/>
                  </a:cubicBezTo>
                  <a:cubicBezTo>
                    <a:pt x="616" y="80"/>
                    <a:pt x="621" y="102"/>
                    <a:pt x="616" y="123"/>
                  </a:cubicBezTo>
                  <a:cubicBezTo>
                    <a:pt x="613" y="133"/>
                    <a:pt x="610" y="143"/>
                    <a:pt x="606" y="154"/>
                  </a:cubicBezTo>
                  <a:cubicBezTo>
                    <a:pt x="602" y="167"/>
                    <a:pt x="598" y="180"/>
                    <a:pt x="595" y="194"/>
                  </a:cubicBezTo>
                  <a:cubicBezTo>
                    <a:pt x="581" y="257"/>
                    <a:pt x="589" y="277"/>
                    <a:pt x="636" y="297"/>
                  </a:cubicBezTo>
                  <a:cubicBezTo>
                    <a:pt x="644" y="300"/>
                    <a:pt x="652" y="302"/>
                    <a:pt x="661" y="302"/>
                  </a:cubicBezTo>
                  <a:cubicBezTo>
                    <a:pt x="666" y="303"/>
                    <a:pt x="672" y="304"/>
                    <a:pt x="677" y="309"/>
                  </a:cubicBezTo>
                  <a:cubicBezTo>
                    <a:pt x="682" y="313"/>
                    <a:pt x="687" y="317"/>
                    <a:pt x="692" y="320"/>
                  </a:cubicBezTo>
                  <a:cubicBezTo>
                    <a:pt x="694" y="321"/>
                    <a:pt x="696" y="323"/>
                    <a:pt x="697" y="324"/>
                  </a:cubicBezTo>
                  <a:cubicBezTo>
                    <a:pt x="707" y="332"/>
                    <a:pt x="715" y="340"/>
                    <a:pt x="722" y="350"/>
                  </a:cubicBezTo>
                  <a:lnTo>
                    <a:pt x="795" y="445"/>
                  </a:lnTo>
                  <a:cubicBezTo>
                    <a:pt x="799" y="449"/>
                    <a:pt x="804" y="452"/>
                    <a:pt x="810" y="452"/>
                  </a:cubicBezTo>
                  <a:cubicBezTo>
                    <a:pt x="816" y="453"/>
                    <a:pt x="822" y="450"/>
                    <a:pt x="826" y="446"/>
                  </a:cubicBezTo>
                  <a:lnTo>
                    <a:pt x="948" y="311"/>
                  </a:lnTo>
                  <a:cubicBezTo>
                    <a:pt x="950" y="308"/>
                    <a:pt x="954" y="306"/>
                    <a:pt x="958" y="306"/>
                  </a:cubicBezTo>
                  <a:lnTo>
                    <a:pt x="958" y="306"/>
                  </a:lnTo>
                  <a:cubicBezTo>
                    <a:pt x="960" y="306"/>
                    <a:pt x="964" y="307"/>
                    <a:pt x="967" y="311"/>
                  </a:cubicBezTo>
                  <a:cubicBezTo>
                    <a:pt x="972" y="316"/>
                    <a:pt x="971" y="324"/>
                    <a:pt x="966" y="330"/>
                  </a:cubicBezTo>
                  <a:lnTo>
                    <a:pt x="819" y="494"/>
                  </a:lnTo>
                  <a:cubicBezTo>
                    <a:pt x="816" y="496"/>
                    <a:pt x="813" y="498"/>
                    <a:pt x="809" y="498"/>
                  </a:cubicBezTo>
                  <a:cubicBezTo>
                    <a:pt x="805" y="498"/>
                    <a:pt x="801" y="496"/>
                    <a:pt x="799" y="493"/>
                  </a:cubicBezTo>
                  <a:lnTo>
                    <a:pt x="719" y="389"/>
                  </a:lnTo>
                  <a:cubicBezTo>
                    <a:pt x="713" y="382"/>
                    <a:pt x="704" y="379"/>
                    <a:pt x="696" y="382"/>
                  </a:cubicBezTo>
                  <a:cubicBezTo>
                    <a:pt x="688" y="384"/>
                    <a:pt x="683" y="392"/>
                    <a:pt x="683" y="401"/>
                  </a:cubicBezTo>
                  <a:cubicBezTo>
                    <a:pt x="682" y="457"/>
                    <a:pt x="683" y="523"/>
                    <a:pt x="683" y="585"/>
                  </a:cubicBezTo>
                  <a:cubicBezTo>
                    <a:pt x="683" y="616"/>
                    <a:pt x="683" y="645"/>
                    <a:pt x="683" y="672"/>
                  </a:cubicBezTo>
                  <a:cubicBezTo>
                    <a:pt x="683" y="683"/>
                    <a:pt x="692" y="692"/>
                    <a:pt x="703" y="692"/>
                  </a:cubicBezTo>
                  <a:cubicBezTo>
                    <a:pt x="714" y="692"/>
                    <a:pt x="723" y="683"/>
                    <a:pt x="723" y="672"/>
                  </a:cubicBezTo>
                  <a:cubicBezTo>
                    <a:pt x="723" y="645"/>
                    <a:pt x="723" y="616"/>
                    <a:pt x="723" y="584"/>
                  </a:cubicBezTo>
                  <a:cubicBezTo>
                    <a:pt x="723" y="544"/>
                    <a:pt x="723" y="500"/>
                    <a:pt x="723" y="459"/>
                  </a:cubicBezTo>
                  <a:lnTo>
                    <a:pt x="767" y="517"/>
                  </a:lnTo>
                  <a:cubicBezTo>
                    <a:pt x="774" y="527"/>
                    <a:pt x="784" y="533"/>
                    <a:pt x="795" y="536"/>
                  </a:cubicBezTo>
                  <a:lnTo>
                    <a:pt x="795" y="672"/>
                  </a:lnTo>
                  <a:cubicBezTo>
                    <a:pt x="795" y="683"/>
                    <a:pt x="804" y="692"/>
                    <a:pt x="815" y="692"/>
                  </a:cubicBezTo>
                  <a:cubicBezTo>
                    <a:pt x="826" y="692"/>
                    <a:pt x="835" y="683"/>
                    <a:pt x="835" y="672"/>
                  </a:cubicBezTo>
                  <a:lnTo>
                    <a:pt x="835" y="531"/>
                  </a:lnTo>
                  <a:cubicBezTo>
                    <a:pt x="840" y="528"/>
                    <a:pt x="845" y="525"/>
                    <a:pt x="848" y="521"/>
                  </a:cubicBezTo>
                  <a:lnTo>
                    <a:pt x="996" y="357"/>
                  </a:lnTo>
                  <a:cubicBezTo>
                    <a:pt x="1015" y="336"/>
                    <a:pt x="1015" y="304"/>
                    <a:pt x="997" y="284"/>
                  </a:cubicBezTo>
                  <a:cubicBezTo>
                    <a:pt x="987" y="273"/>
                    <a:pt x="973" y="266"/>
                    <a:pt x="958" y="266"/>
                  </a:cubicBezTo>
                  <a:lnTo>
                    <a:pt x="957" y="266"/>
                  </a:lnTo>
                  <a:cubicBezTo>
                    <a:pt x="942" y="266"/>
                    <a:pt x="928" y="273"/>
                    <a:pt x="918" y="284"/>
                  </a:cubicBezTo>
                  <a:lnTo>
                    <a:pt x="836" y="375"/>
                  </a:lnTo>
                  <a:cubicBezTo>
                    <a:pt x="836" y="372"/>
                    <a:pt x="836" y="369"/>
                    <a:pt x="836" y="365"/>
                  </a:cubicBezTo>
                  <a:cubicBezTo>
                    <a:pt x="836" y="364"/>
                    <a:pt x="836" y="362"/>
                    <a:pt x="836" y="360"/>
                  </a:cubicBezTo>
                  <a:cubicBezTo>
                    <a:pt x="836" y="358"/>
                    <a:pt x="836" y="357"/>
                    <a:pt x="836" y="357"/>
                  </a:cubicBezTo>
                  <a:lnTo>
                    <a:pt x="835" y="357"/>
                  </a:lnTo>
                  <a:cubicBezTo>
                    <a:pt x="835" y="357"/>
                    <a:pt x="835" y="356"/>
                    <a:pt x="835" y="356"/>
                  </a:cubicBezTo>
                  <a:lnTo>
                    <a:pt x="835" y="356"/>
                  </a:lnTo>
                  <a:cubicBezTo>
                    <a:pt x="835" y="320"/>
                    <a:pt x="836" y="320"/>
                    <a:pt x="875" y="303"/>
                  </a:cubicBezTo>
                  <a:cubicBezTo>
                    <a:pt x="942" y="283"/>
                    <a:pt x="936" y="243"/>
                    <a:pt x="926" y="203"/>
                  </a:cubicBezTo>
                  <a:cubicBezTo>
                    <a:pt x="922" y="189"/>
                    <a:pt x="918" y="175"/>
                    <a:pt x="914" y="160"/>
                  </a:cubicBezTo>
                  <a:cubicBezTo>
                    <a:pt x="910" y="148"/>
                    <a:pt x="906" y="135"/>
                    <a:pt x="903" y="122"/>
                  </a:cubicBezTo>
                  <a:cubicBezTo>
                    <a:pt x="898" y="104"/>
                    <a:pt x="903" y="80"/>
                    <a:pt x="915" y="64"/>
                  </a:cubicBezTo>
                  <a:cubicBezTo>
                    <a:pt x="926" y="49"/>
                    <a:pt x="941" y="42"/>
                    <a:pt x="960" y="41"/>
                  </a:cubicBezTo>
                  <a:cubicBezTo>
                    <a:pt x="979" y="41"/>
                    <a:pt x="996" y="49"/>
                    <a:pt x="1008" y="64"/>
                  </a:cubicBezTo>
                  <a:cubicBezTo>
                    <a:pt x="1020" y="80"/>
                    <a:pt x="1025" y="102"/>
                    <a:pt x="1019" y="123"/>
                  </a:cubicBezTo>
                  <a:cubicBezTo>
                    <a:pt x="1017" y="133"/>
                    <a:pt x="1014" y="143"/>
                    <a:pt x="1010" y="154"/>
                  </a:cubicBezTo>
                  <a:cubicBezTo>
                    <a:pt x="1006" y="167"/>
                    <a:pt x="1002" y="180"/>
                    <a:pt x="999" y="194"/>
                  </a:cubicBezTo>
                  <a:cubicBezTo>
                    <a:pt x="982" y="266"/>
                    <a:pt x="998" y="279"/>
                    <a:pt x="1051" y="301"/>
                  </a:cubicBezTo>
                  <a:cubicBezTo>
                    <a:pt x="1087" y="317"/>
                    <a:pt x="1087" y="318"/>
                    <a:pt x="1087" y="356"/>
                  </a:cubicBezTo>
                  <a:cubicBezTo>
                    <a:pt x="1086" y="421"/>
                    <a:pt x="1086" y="504"/>
                    <a:pt x="1087" y="577"/>
                  </a:cubicBezTo>
                  <a:cubicBezTo>
                    <a:pt x="1087" y="608"/>
                    <a:pt x="1087" y="638"/>
                    <a:pt x="1087" y="665"/>
                  </a:cubicBezTo>
                  <a:cubicBezTo>
                    <a:pt x="1087" y="676"/>
                    <a:pt x="1096" y="685"/>
                    <a:pt x="1107" y="685"/>
                  </a:cubicBezTo>
                  <a:cubicBezTo>
                    <a:pt x="1118" y="685"/>
                    <a:pt x="1127" y="676"/>
                    <a:pt x="1127" y="665"/>
                  </a:cubicBezTo>
                  <a:cubicBezTo>
                    <a:pt x="1127" y="638"/>
                    <a:pt x="1127" y="608"/>
                    <a:pt x="1127" y="577"/>
                  </a:cubicBezTo>
                  <a:cubicBezTo>
                    <a:pt x="1126" y="504"/>
                    <a:pt x="1126" y="422"/>
                    <a:pt x="1127" y="3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sp>
          <p:nvSpPr>
            <p:cNvPr id="4" name="Freeform 3">
              <a:extLst>
                <a:ext uri="{FF2B5EF4-FFF2-40B4-BE49-F238E27FC236}">
                  <a16:creationId xmlns:a16="http://schemas.microsoft.com/office/drawing/2014/main" xmlns="" id="{972A7353-4F31-457B-851C-91678B1E20D4}"/>
                </a:ext>
              </a:extLst>
            </p:cNvPr>
            <p:cNvSpPr>
              <a:spLocks noEditPoints="1"/>
            </p:cNvSpPr>
            <p:nvPr/>
          </p:nvSpPr>
          <p:spPr bwMode="auto">
            <a:xfrm>
              <a:off x="6561" y="1403"/>
              <a:ext cx="379" cy="246"/>
            </a:xfrm>
            <a:custGeom>
              <a:avLst/>
              <a:gdLst>
                <a:gd name="T0" fmla="*/ 40 w 626"/>
                <a:gd name="T1" fmla="*/ 69 h 408"/>
                <a:gd name="T2" fmla="*/ 40 w 626"/>
                <a:gd name="T3" fmla="*/ 69 h 408"/>
                <a:gd name="T4" fmla="*/ 70 w 626"/>
                <a:gd name="T5" fmla="*/ 40 h 408"/>
                <a:gd name="T6" fmla="*/ 557 w 626"/>
                <a:gd name="T7" fmla="*/ 40 h 408"/>
                <a:gd name="T8" fmla="*/ 586 w 626"/>
                <a:gd name="T9" fmla="*/ 69 h 408"/>
                <a:gd name="T10" fmla="*/ 586 w 626"/>
                <a:gd name="T11" fmla="*/ 252 h 408"/>
                <a:gd name="T12" fmla="*/ 542 w 626"/>
                <a:gd name="T13" fmla="*/ 296 h 408"/>
                <a:gd name="T14" fmla="*/ 380 w 626"/>
                <a:gd name="T15" fmla="*/ 296 h 408"/>
                <a:gd name="T16" fmla="*/ 365 w 626"/>
                <a:gd name="T17" fmla="*/ 302 h 408"/>
                <a:gd name="T18" fmla="*/ 313 w 626"/>
                <a:gd name="T19" fmla="*/ 359 h 408"/>
                <a:gd name="T20" fmla="*/ 256 w 626"/>
                <a:gd name="T21" fmla="*/ 302 h 408"/>
                <a:gd name="T22" fmla="*/ 242 w 626"/>
                <a:gd name="T23" fmla="*/ 296 h 408"/>
                <a:gd name="T24" fmla="*/ 84 w 626"/>
                <a:gd name="T25" fmla="*/ 296 h 408"/>
                <a:gd name="T26" fmla="*/ 40 w 626"/>
                <a:gd name="T27" fmla="*/ 252 h 408"/>
                <a:gd name="T28" fmla="*/ 40 w 626"/>
                <a:gd name="T29" fmla="*/ 69 h 408"/>
                <a:gd name="T30" fmla="*/ 84 w 626"/>
                <a:gd name="T31" fmla="*/ 336 h 408"/>
                <a:gd name="T32" fmla="*/ 84 w 626"/>
                <a:gd name="T33" fmla="*/ 336 h 408"/>
                <a:gd name="T34" fmla="*/ 234 w 626"/>
                <a:gd name="T35" fmla="*/ 336 h 408"/>
                <a:gd name="T36" fmla="*/ 299 w 626"/>
                <a:gd name="T37" fmla="*/ 402 h 408"/>
                <a:gd name="T38" fmla="*/ 313 w 626"/>
                <a:gd name="T39" fmla="*/ 408 h 408"/>
                <a:gd name="T40" fmla="*/ 313 w 626"/>
                <a:gd name="T41" fmla="*/ 408 h 408"/>
                <a:gd name="T42" fmla="*/ 328 w 626"/>
                <a:gd name="T43" fmla="*/ 401 h 408"/>
                <a:gd name="T44" fmla="*/ 389 w 626"/>
                <a:gd name="T45" fmla="*/ 336 h 408"/>
                <a:gd name="T46" fmla="*/ 542 w 626"/>
                <a:gd name="T47" fmla="*/ 336 h 408"/>
                <a:gd name="T48" fmla="*/ 626 w 626"/>
                <a:gd name="T49" fmla="*/ 252 h 408"/>
                <a:gd name="T50" fmla="*/ 626 w 626"/>
                <a:gd name="T51" fmla="*/ 69 h 408"/>
                <a:gd name="T52" fmla="*/ 557 w 626"/>
                <a:gd name="T53" fmla="*/ 0 h 408"/>
                <a:gd name="T54" fmla="*/ 70 w 626"/>
                <a:gd name="T55" fmla="*/ 0 h 408"/>
                <a:gd name="T56" fmla="*/ 0 w 626"/>
                <a:gd name="T57" fmla="*/ 69 h 408"/>
                <a:gd name="T58" fmla="*/ 0 w 626"/>
                <a:gd name="T59" fmla="*/ 252 h 408"/>
                <a:gd name="T60" fmla="*/ 84 w 626"/>
                <a:gd name="T61"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6" h="408">
                  <a:moveTo>
                    <a:pt x="40" y="69"/>
                  </a:moveTo>
                  <a:lnTo>
                    <a:pt x="40" y="69"/>
                  </a:lnTo>
                  <a:cubicBezTo>
                    <a:pt x="40" y="53"/>
                    <a:pt x="53" y="40"/>
                    <a:pt x="70" y="40"/>
                  </a:cubicBezTo>
                  <a:lnTo>
                    <a:pt x="557" y="40"/>
                  </a:lnTo>
                  <a:cubicBezTo>
                    <a:pt x="573" y="40"/>
                    <a:pt x="586" y="53"/>
                    <a:pt x="586" y="69"/>
                  </a:cubicBezTo>
                  <a:lnTo>
                    <a:pt x="586" y="252"/>
                  </a:lnTo>
                  <a:cubicBezTo>
                    <a:pt x="586" y="276"/>
                    <a:pt x="567" y="296"/>
                    <a:pt x="542" y="296"/>
                  </a:cubicBezTo>
                  <a:lnTo>
                    <a:pt x="380" y="296"/>
                  </a:lnTo>
                  <a:cubicBezTo>
                    <a:pt x="374" y="296"/>
                    <a:pt x="369" y="298"/>
                    <a:pt x="365" y="302"/>
                  </a:cubicBezTo>
                  <a:lnTo>
                    <a:pt x="313" y="359"/>
                  </a:lnTo>
                  <a:lnTo>
                    <a:pt x="256" y="302"/>
                  </a:lnTo>
                  <a:cubicBezTo>
                    <a:pt x="253" y="298"/>
                    <a:pt x="247" y="296"/>
                    <a:pt x="242" y="296"/>
                  </a:cubicBezTo>
                  <a:lnTo>
                    <a:pt x="84" y="296"/>
                  </a:lnTo>
                  <a:cubicBezTo>
                    <a:pt x="60" y="296"/>
                    <a:pt x="40" y="276"/>
                    <a:pt x="40" y="252"/>
                  </a:cubicBezTo>
                  <a:lnTo>
                    <a:pt x="40" y="69"/>
                  </a:lnTo>
                  <a:close/>
                  <a:moveTo>
                    <a:pt x="84" y="336"/>
                  </a:moveTo>
                  <a:lnTo>
                    <a:pt x="84" y="336"/>
                  </a:lnTo>
                  <a:lnTo>
                    <a:pt x="234" y="336"/>
                  </a:lnTo>
                  <a:lnTo>
                    <a:pt x="299" y="402"/>
                  </a:lnTo>
                  <a:cubicBezTo>
                    <a:pt x="303" y="406"/>
                    <a:pt x="308" y="408"/>
                    <a:pt x="313" y="408"/>
                  </a:cubicBezTo>
                  <a:lnTo>
                    <a:pt x="313" y="408"/>
                  </a:lnTo>
                  <a:cubicBezTo>
                    <a:pt x="319" y="408"/>
                    <a:pt x="324" y="405"/>
                    <a:pt x="328" y="401"/>
                  </a:cubicBezTo>
                  <a:lnTo>
                    <a:pt x="389" y="336"/>
                  </a:lnTo>
                  <a:lnTo>
                    <a:pt x="542" y="336"/>
                  </a:lnTo>
                  <a:cubicBezTo>
                    <a:pt x="589" y="336"/>
                    <a:pt x="626" y="298"/>
                    <a:pt x="626" y="252"/>
                  </a:cubicBezTo>
                  <a:lnTo>
                    <a:pt x="626" y="69"/>
                  </a:lnTo>
                  <a:cubicBezTo>
                    <a:pt x="626" y="31"/>
                    <a:pt x="595" y="0"/>
                    <a:pt x="557" y="0"/>
                  </a:cubicBezTo>
                  <a:lnTo>
                    <a:pt x="70" y="0"/>
                  </a:lnTo>
                  <a:cubicBezTo>
                    <a:pt x="31" y="0"/>
                    <a:pt x="0" y="31"/>
                    <a:pt x="0" y="69"/>
                  </a:cubicBezTo>
                  <a:lnTo>
                    <a:pt x="0" y="252"/>
                  </a:lnTo>
                  <a:cubicBezTo>
                    <a:pt x="0" y="298"/>
                    <a:pt x="38" y="336"/>
                    <a:pt x="84" y="3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grpSp>
      <p:sp>
        <p:nvSpPr>
          <p:cNvPr id="5" name="Rectangle 4"/>
          <p:cNvSpPr/>
          <p:nvPr/>
        </p:nvSpPr>
        <p:spPr>
          <a:xfrm>
            <a:off x="837234" y="1716413"/>
            <a:ext cx="8071635" cy="2369880"/>
          </a:xfrm>
          <a:prstGeom prst="rect">
            <a:avLst/>
          </a:prstGeom>
        </p:spPr>
        <p:txBody>
          <a:bodyPr wrap="square">
            <a:spAutoFit/>
          </a:bodyPr>
          <a:lstStyle/>
          <a:p>
            <a:pPr defTabSz="605058"/>
            <a:r>
              <a:rPr lang="en-GB" altLang="en-US" sz="4400" b="1" dirty="0">
                <a:solidFill>
                  <a:srgbClr val="478FBF"/>
                </a:solidFill>
                <a:latin typeface="AmplitudeTF"/>
                <a:ea typeface="LF_Kai"/>
              </a:rPr>
              <a:t>Module 2</a:t>
            </a:r>
          </a:p>
          <a:p>
            <a:pPr defTabSz="605058"/>
            <a:r>
              <a:rPr lang="en-GB" sz="2000" dirty="0">
                <a:solidFill>
                  <a:srgbClr val="6D6E6A"/>
                </a:solidFill>
                <a:latin typeface="AmplitudeTF"/>
                <a:ea typeface="LF_Kai"/>
              </a:rPr>
              <a:t>Scenario Brief and Polling Discussion</a:t>
            </a:r>
          </a:p>
          <a:p>
            <a:pPr defTabSz="605058"/>
            <a:r>
              <a:rPr lang="en-GB" sz="2000" dirty="0" smtClean="0">
                <a:solidFill>
                  <a:srgbClr val="6D6E6A"/>
                </a:solidFill>
                <a:latin typeface="AmplitudeTF"/>
                <a:ea typeface="LF_Kai"/>
              </a:rPr>
              <a:t>Monday, September 21, </a:t>
            </a:r>
            <a:r>
              <a:rPr lang="en-GB" sz="2000" dirty="0">
                <a:solidFill>
                  <a:srgbClr val="6D6E6A"/>
                </a:solidFill>
                <a:latin typeface="AmplitudeTF"/>
                <a:ea typeface="LF_Kai"/>
              </a:rPr>
              <a:t>2020</a:t>
            </a:r>
          </a:p>
          <a:p>
            <a:pPr defTabSz="605058"/>
            <a:endParaRPr lang="en-GB" sz="2000" dirty="0">
              <a:solidFill>
                <a:srgbClr val="6D6E6A"/>
              </a:solidFill>
              <a:latin typeface="AmplitudeTF"/>
              <a:ea typeface="LF_Kai"/>
            </a:endParaRPr>
          </a:p>
          <a:p>
            <a:pPr defTabSz="605058"/>
            <a:endParaRPr lang="en-GB" altLang="en-US" sz="4400" b="1" dirty="0">
              <a:solidFill>
                <a:srgbClr val="478FBF"/>
              </a:solidFill>
              <a:latin typeface="AmplitudeTF"/>
              <a:ea typeface="LF_Kai"/>
            </a:endParaRPr>
          </a:p>
        </p:txBody>
      </p:sp>
      <p:sp>
        <p:nvSpPr>
          <p:cNvPr id="6" name="Slide Number Placeholder 5"/>
          <p:cNvSpPr>
            <a:spLocks noGrp="1"/>
          </p:cNvSpPr>
          <p:nvPr>
            <p:ph type="sldNum" sz="quarter" idx="12"/>
          </p:nvPr>
        </p:nvSpPr>
        <p:spPr/>
        <p:txBody>
          <a:bodyPr/>
          <a:lstStyle/>
          <a:p>
            <a:fld id="{DE6ECF0F-DA4E-4743-8955-ADA7D27EA82F}" type="slidenum">
              <a:rPr lang="en-US" smtClean="0"/>
              <a:t>20</a:t>
            </a:fld>
            <a:endParaRPr lang="en-US"/>
          </a:p>
        </p:txBody>
      </p:sp>
    </p:spTree>
    <p:extLst>
      <p:ext uri="{BB962C8B-B14F-4D97-AF65-F5344CB8AC3E}">
        <p14:creationId xmlns:p14="http://schemas.microsoft.com/office/powerpoint/2010/main" val="262729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0"/>
          <p:cNvSpPr>
            <a:spLocks noEditPoints="1"/>
          </p:cNvSpPr>
          <p:nvPr/>
        </p:nvSpPr>
        <p:spPr bwMode="auto">
          <a:xfrm>
            <a:off x="4128810" y="1555330"/>
            <a:ext cx="2598561" cy="2176520"/>
          </a:xfrm>
          <a:custGeom>
            <a:avLst/>
            <a:gdLst>
              <a:gd name="T0" fmla="*/ 151 w 162"/>
              <a:gd name="T1" fmla="*/ 70 h 164"/>
              <a:gd name="T2" fmla="*/ 132 w 162"/>
              <a:gd name="T3" fmla="*/ 65 h 164"/>
              <a:gd name="T4" fmla="*/ 106 w 162"/>
              <a:gd name="T5" fmla="*/ 41 h 164"/>
              <a:gd name="T6" fmla="*/ 98 w 162"/>
              <a:gd name="T7" fmla="*/ 39 h 164"/>
              <a:gd name="T8" fmla="*/ 49 w 162"/>
              <a:gd name="T9" fmla="*/ 66 h 164"/>
              <a:gd name="T10" fmla="*/ 39 w 162"/>
              <a:gd name="T11" fmla="*/ 92 h 164"/>
              <a:gd name="T12" fmla="*/ 35 w 162"/>
              <a:gd name="T13" fmla="*/ 106 h 164"/>
              <a:gd name="T14" fmla="*/ 11 w 162"/>
              <a:gd name="T15" fmla="*/ 110 h 164"/>
              <a:gd name="T16" fmla="*/ 6 w 162"/>
              <a:gd name="T17" fmla="*/ 152 h 164"/>
              <a:gd name="T18" fmla="*/ 15 w 162"/>
              <a:gd name="T19" fmla="*/ 154 h 164"/>
              <a:gd name="T20" fmla="*/ 38 w 162"/>
              <a:gd name="T21" fmla="*/ 142 h 164"/>
              <a:gd name="T22" fmla="*/ 55 w 162"/>
              <a:gd name="T23" fmla="*/ 89 h 164"/>
              <a:gd name="T24" fmla="*/ 71 w 162"/>
              <a:gd name="T25" fmla="*/ 66 h 164"/>
              <a:gd name="T26" fmla="*/ 83 w 162"/>
              <a:gd name="T27" fmla="*/ 62 h 164"/>
              <a:gd name="T28" fmla="*/ 87 w 162"/>
              <a:gd name="T29" fmla="*/ 107 h 164"/>
              <a:gd name="T30" fmla="*/ 70 w 162"/>
              <a:gd name="T31" fmla="*/ 137 h 164"/>
              <a:gd name="T32" fmla="*/ 61 w 162"/>
              <a:gd name="T33" fmla="*/ 155 h 164"/>
              <a:gd name="T34" fmla="*/ 102 w 162"/>
              <a:gd name="T35" fmla="*/ 125 h 164"/>
              <a:gd name="T36" fmla="*/ 108 w 162"/>
              <a:gd name="T37" fmla="*/ 154 h 164"/>
              <a:gd name="T38" fmla="*/ 128 w 162"/>
              <a:gd name="T39" fmla="*/ 154 h 164"/>
              <a:gd name="T40" fmla="*/ 114 w 162"/>
              <a:gd name="T41" fmla="*/ 101 h 164"/>
              <a:gd name="T42" fmla="*/ 139 w 162"/>
              <a:gd name="T43" fmla="*/ 90 h 164"/>
              <a:gd name="T44" fmla="*/ 28 w 162"/>
              <a:gd name="T45" fmla="*/ 158 h 164"/>
              <a:gd name="T46" fmla="*/ 23 w 162"/>
              <a:gd name="T47" fmla="*/ 146 h 164"/>
              <a:gd name="T48" fmla="*/ 28 w 162"/>
              <a:gd name="T49" fmla="*/ 158 h 164"/>
              <a:gd name="T50" fmla="*/ 33 w 162"/>
              <a:gd name="T51" fmla="*/ 137 h 164"/>
              <a:gd name="T52" fmla="*/ 14 w 162"/>
              <a:gd name="T53" fmla="*/ 147 h 164"/>
              <a:gd name="T54" fmla="*/ 8 w 162"/>
              <a:gd name="T55" fmla="*/ 144 h 164"/>
              <a:gd name="T56" fmla="*/ 19 w 162"/>
              <a:gd name="T57" fmla="*/ 111 h 164"/>
              <a:gd name="T58" fmla="*/ 36 w 162"/>
              <a:gd name="T59" fmla="*/ 113 h 164"/>
              <a:gd name="T60" fmla="*/ 42 w 162"/>
              <a:gd name="T61" fmla="*/ 104 h 164"/>
              <a:gd name="T62" fmla="*/ 46 w 162"/>
              <a:gd name="T63" fmla="*/ 94 h 164"/>
              <a:gd name="T64" fmla="*/ 49 w 162"/>
              <a:gd name="T65" fmla="*/ 87 h 164"/>
              <a:gd name="T66" fmla="*/ 66 w 162"/>
              <a:gd name="T67" fmla="*/ 148 h 164"/>
              <a:gd name="T68" fmla="*/ 93 w 162"/>
              <a:gd name="T69" fmla="*/ 114 h 164"/>
              <a:gd name="T70" fmla="*/ 70 w 162"/>
              <a:gd name="T71" fmla="*/ 152 h 164"/>
              <a:gd name="T72" fmla="*/ 139 w 162"/>
              <a:gd name="T73" fmla="*/ 83 h 164"/>
              <a:gd name="T74" fmla="*/ 113 w 162"/>
              <a:gd name="T75" fmla="*/ 60 h 164"/>
              <a:gd name="T76" fmla="*/ 107 w 162"/>
              <a:gd name="T77" fmla="*/ 101 h 164"/>
              <a:gd name="T78" fmla="*/ 119 w 162"/>
              <a:gd name="T79" fmla="*/ 155 h 164"/>
              <a:gd name="T80" fmla="*/ 115 w 162"/>
              <a:gd name="T81" fmla="*/ 155 h 164"/>
              <a:gd name="T82" fmla="*/ 114 w 162"/>
              <a:gd name="T83" fmla="*/ 145 h 164"/>
              <a:gd name="T84" fmla="*/ 92 w 162"/>
              <a:gd name="T85" fmla="*/ 101 h 164"/>
              <a:gd name="T86" fmla="*/ 89 w 162"/>
              <a:gd name="T87" fmla="*/ 63 h 164"/>
              <a:gd name="T88" fmla="*/ 91 w 162"/>
              <a:gd name="T89" fmla="*/ 53 h 164"/>
              <a:gd name="T90" fmla="*/ 67 w 162"/>
              <a:gd name="T91" fmla="*/ 62 h 164"/>
              <a:gd name="T92" fmla="*/ 52 w 162"/>
              <a:gd name="T93" fmla="*/ 76 h 164"/>
              <a:gd name="T94" fmla="*/ 56 w 162"/>
              <a:gd name="T95" fmla="*/ 67 h 164"/>
              <a:gd name="T96" fmla="*/ 97 w 162"/>
              <a:gd name="T97" fmla="*/ 46 h 164"/>
              <a:gd name="T98" fmla="*/ 105 w 162"/>
              <a:gd name="T99" fmla="*/ 47 h 164"/>
              <a:gd name="T100" fmla="*/ 126 w 162"/>
              <a:gd name="T101" fmla="*/ 68 h 164"/>
              <a:gd name="T102" fmla="*/ 154 w 162"/>
              <a:gd name="T103" fmla="*/ 77 h 164"/>
              <a:gd name="T104" fmla="*/ 108 w 162"/>
              <a:gd name="T105" fmla="*/ 39 h 164"/>
              <a:gd name="T106" fmla="*/ 110 w 162"/>
              <a:gd name="T107" fmla="*/ 1 h 164"/>
              <a:gd name="T108" fmla="*/ 95 w 162"/>
              <a:gd name="T109" fmla="*/ 31 h 164"/>
              <a:gd name="T110" fmla="*/ 110 w 162"/>
              <a:gd name="T111" fmla="*/ 8 h 164"/>
              <a:gd name="T112" fmla="*/ 108 w 162"/>
              <a:gd name="T113" fmla="*/ 33 h 164"/>
              <a:gd name="T114" fmla="*/ 109 w 162"/>
              <a:gd name="T115"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 h="164">
                <a:moveTo>
                  <a:pt x="161" y="76"/>
                </a:moveTo>
                <a:cubicBezTo>
                  <a:pt x="160" y="74"/>
                  <a:pt x="159" y="69"/>
                  <a:pt x="151" y="69"/>
                </a:cubicBezTo>
                <a:cubicBezTo>
                  <a:pt x="151" y="70"/>
                  <a:pt x="151" y="70"/>
                  <a:pt x="151" y="70"/>
                </a:cubicBezTo>
                <a:cubicBezTo>
                  <a:pt x="148" y="70"/>
                  <a:pt x="145" y="70"/>
                  <a:pt x="142" y="70"/>
                </a:cubicBezTo>
                <a:cubicBezTo>
                  <a:pt x="142" y="70"/>
                  <a:pt x="142" y="70"/>
                  <a:pt x="142" y="70"/>
                </a:cubicBezTo>
                <a:cubicBezTo>
                  <a:pt x="138" y="71"/>
                  <a:pt x="134" y="69"/>
                  <a:pt x="132" y="65"/>
                </a:cubicBezTo>
                <a:cubicBezTo>
                  <a:pt x="130" y="60"/>
                  <a:pt x="128" y="57"/>
                  <a:pt x="125" y="53"/>
                </a:cubicBezTo>
                <a:cubicBezTo>
                  <a:pt x="125" y="53"/>
                  <a:pt x="125" y="53"/>
                  <a:pt x="125" y="53"/>
                </a:cubicBezTo>
                <a:cubicBezTo>
                  <a:pt x="122" y="48"/>
                  <a:pt x="116" y="41"/>
                  <a:pt x="106" y="41"/>
                </a:cubicBezTo>
                <a:cubicBezTo>
                  <a:pt x="106" y="41"/>
                  <a:pt x="106" y="41"/>
                  <a:pt x="105" y="41"/>
                </a:cubicBezTo>
                <a:cubicBezTo>
                  <a:pt x="104" y="41"/>
                  <a:pt x="102" y="40"/>
                  <a:pt x="101" y="40"/>
                </a:cubicBezTo>
                <a:cubicBezTo>
                  <a:pt x="100" y="40"/>
                  <a:pt x="99" y="40"/>
                  <a:pt x="98" y="39"/>
                </a:cubicBezTo>
                <a:cubicBezTo>
                  <a:pt x="82" y="37"/>
                  <a:pt x="69" y="42"/>
                  <a:pt x="59" y="52"/>
                </a:cubicBezTo>
                <a:cubicBezTo>
                  <a:pt x="55" y="56"/>
                  <a:pt x="53" y="60"/>
                  <a:pt x="50" y="64"/>
                </a:cubicBezTo>
                <a:cubicBezTo>
                  <a:pt x="50" y="65"/>
                  <a:pt x="49" y="66"/>
                  <a:pt x="49" y="66"/>
                </a:cubicBezTo>
                <a:cubicBezTo>
                  <a:pt x="46" y="70"/>
                  <a:pt x="45" y="75"/>
                  <a:pt x="46" y="79"/>
                </a:cubicBezTo>
                <a:cubicBezTo>
                  <a:pt x="44" y="80"/>
                  <a:pt x="42" y="82"/>
                  <a:pt x="41" y="85"/>
                </a:cubicBezTo>
                <a:cubicBezTo>
                  <a:pt x="40" y="87"/>
                  <a:pt x="40" y="90"/>
                  <a:pt x="39" y="92"/>
                </a:cubicBezTo>
                <a:cubicBezTo>
                  <a:pt x="39" y="94"/>
                  <a:pt x="38" y="97"/>
                  <a:pt x="37" y="99"/>
                </a:cubicBezTo>
                <a:cubicBezTo>
                  <a:pt x="37" y="100"/>
                  <a:pt x="36" y="101"/>
                  <a:pt x="36" y="102"/>
                </a:cubicBezTo>
                <a:cubicBezTo>
                  <a:pt x="36" y="104"/>
                  <a:pt x="35" y="105"/>
                  <a:pt x="35" y="106"/>
                </a:cubicBezTo>
                <a:cubicBezTo>
                  <a:pt x="31" y="106"/>
                  <a:pt x="27" y="105"/>
                  <a:pt x="23" y="105"/>
                </a:cubicBezTo>
                <a:cubicBezTo>
                  <a:pt x="21" y="104"/>
                  <a:pt x="21" y="104"/>
                  <a:pt x="21" y="104"/>
                </a:cubicBezTo>
                <a:cubicBezTo>
                  <a:pt x="16" y="104"/>
                  <a:pt x="12" y="106"/>
                  <a:pt x="11" y="110"/>
                </a:cubicBezTo>
                <a:cubicBezTo>
                  <a:pt x="8" y="120"/>
                  <a:pt x="5" y="130"/>
                  <a:pt x="2" y="142"/>
                </a:cubicBezTo>
                <a:cubicBezTo>
                  <a:pt x="0" y="146"/>
                  <a:pt x="2" y="150"/>
                  <a:pt x="6" y="152"/>
                </a:cubicBezTo>
                <a:cubicBezTo>
                  <a:pt x="6" y="152"/>
                  <a:pt x="6" y="152"/>
                  <a:pt x="6" y="152"/>
                </a:cubicBezTo>
                <a:cubicBezTo>
                  <a:pt x="6" y="152"/>
                  <a:pt x="7" y="152"/>
                  <a:pt x="8" y="153"/>
                </a:cubicBezTo>
                <a:cubicBezTo>
                  <a:pt x="9" y="153"/>
                  <a:pt x="11" y="154"/>
                  <a:pt x="13" y="154"/>
                </a:cubicBezTo>
                <a:cubicBezTo>
                  <a:pt x="14" y="154"/>
                  <a:pt x="14" y="154"/>
                  <a:pt x="15" y="154"/>
                </a:cubicBezTo>
                <a:cubicBezTo>
                  <a:pt x="17" y="160"/>
                  <a:pt x="22" y="164"/>
                  <a:pt x="28" y="164"/>
                </a:cubicBezTo>
                <a:cubicBezTo>
                  <a:pt x="35" y="164"/>
                  <a:pt x="41" y="158"/>
                  <a:pt x="41" y="150"/>
                </a:cubicBezTo>
                <a:cubicBezTo>
                  <a:pt x="41" y="147"/>
                  <a:pt x="40" y="144"/>
                  <a:pt x="38" y="142"/>
                </a:cubicBezTo>
                <a:cubicBezTo>
                  <a:pt x="39" y="140"/>
                  <a:pt x="40" y="139"/>
                  <a:pt x="40" y="139"/>
                </a:cubicBezTo>
                <a:cubicBezTo>
                  <a:pt x="40" y="138"/>
                  <a:pt x="40" y="138"/>
                  <a:pt x="40" y="138"/>
                </a:cubicBezTo>
                <a:cubicBezTo>
                  <a:pt x="45" y="121"/>
                  <a:pt x="50" y="105"/>
                  <a:pt x="55" y="89"/>
                </a:cubicBezTo>
                <a:cubicBezTo>
                  <a:pt x="56" y="87"/>
                  <a:pt x="56" y="85"/>
                  <a:pt x="55" y="83"/>
                </a:cubicBezTo>
                <a:cubicBezTo>
                  <a:pt x="58" y="83"/>
                  <a:pt x="60" y="81"/>
                  <a:pt x="62" y="78"/>
                </a:cubicBezTo>
                <a:cubicBezTo>
                  <a:pt x="65" y="74"/>
                  <a:pt x="68" y="70"/>
                  <a:pt x="71" y="66"/>
                </a:cubicBezTo>
                <a:cubicBezTo>
                  <a:pt x="75" y="63"/>
                  <a:pt x="78" y="61"/>
                  <a:pt x="83" y="60"/>
                </a:cubicBezTo>
                <a:cubicBezTo>
                  <a:pt x="83" y="61"/>
                  <a:pt x="83" y="61"/>
                  <a:pt x="83" y="62"/>
                </a:cubicBezTo>
                <a:cubicBezTo>
                  <a:pt x="83" y="62"/>
                  <a:pt x="83" y="62"/>
                  <a:pt x="83" y="62"/>
                </a:cubicBezTo>
                <a:cubicBezTo>
                  <a:pt x="82" y="69"/>
                  <a:pt x="82" y="77"/>
                  <a:pt x="82" y="83"/>
                </a:cubicBezTo>
                <a:cubicBezTo>
                  <a:pt x="82" y="87"/>
                  <a:pt x="82" y="91"/>
                  <a:pt x="82" y="94"/>
                </a:cubicBezTo>
                <a:cubicBezTo>
                  <a:pt x="82" y="99"/>
                  <a:pt x="84" y="104"/>
                  <a:pt x="87" y="107"/>
                </a:cubicBezTo>
                <a:cubicBezTo>
                  <a:pt x="88" y="107"/>
                  <a:pt x="88" y="107"/>
                  <a:pt x="88" y="107"/>
                </a:cubicBezTo>
                <a:cubicBezTo>
                  <a:pt x="87" y="111"/>
                  <a:pt x="87" y="111"/>
                  <a:pt x="87" y="111"/>
                </a:cubicBezTo>
                <a:cubicBezTo>
                  <a:pt x="83" y="121"/>
                  <a:pt x="77" y="129"/>
                  <a:pt x="70" y="137"/>
                </a:cubicBezTo>
                <a:cubicBezTo>
                  <a:pt x="68" y="138"/>
                  <a:pt x="67" y="139"/>
                  <a:pt x="66" y="140"/>
                </a:cubicBezTo>
                <a:cubicBezTo>
                  <a:pt x="64" y="141"/>
                  <a:pt x="63" y="143"/>
                  <a:pt x="62" y="144"/>
                </a:cubicBezTo>
                <a:cubicBezTo>
                  <a:pt x="57" y="149"/>
                  <a:pt x="58" y="153"/>
                  <a:pt x="61" y="155"/>
                </a:cubicBezTo>
                <a:cubicBezTo>
                  <a:pt x="62" y="157"/>
                  <a:pt x="65" y="160"/>
                  <a:pt x="68" y="160"/>
                </a:cubicBezTo>
                <a:cubicBezTo>
                  <a:pt x="70" y="160"/>
                  <a:pt x="71" y="159"/>
                  <a:pt x="73" y="158"/>
                </a:cubicBezTo>
                <a:cubicBezTo>
                  <a:pt x="82" y="153"/>
                  <a:pt x="92" y="142"/>
                  <a:pt x="102" y="125"/>
                </a:cubicBezTo>
                <a:cubicBezTo>
                  <a:pt x="104" y="130"/>
                  <a:pt x="106" y="133"/>
                  <a:pt x="107" y="138"/>
                </a:cubicBezTo>
                <a:cubicBezTo>
                  <a:pt x="107" y="140"/>
                  <a:pt x="107" y="143"/>
                  <a:pt x="107" y="145"/>
                </a:cubicBezTo>
                <a:cubicBezTo>
                  <a:pt x="107" y="148"/>
                  <a:pt x="108" y="151"/>
                  <a:pt x="108" y="154"/>
                </a:cubicBezTo>
                <a:cubicBezTo>
                  <a:pt x="109" y="160"/>
                  <a:pt x="112" y="162"/>
                  <a:pt x="117" y="162"/>
                </a:cubicBezTo>
                <a:cubicBezTo>
                  <a:pt x="118" y="162"/>
                  <a:pt x="119" y="162"/>
                  <a:pt x="119" y="162"/>
                </a:cubicBezTo>
                <a:cubicBezTo>
                  <a:pt x="124" y="162"/>
                  <a:pt x="128" y="160"/>
                  <a:pt x="128" y="154"/>
                </a:cubicBezTo>
                <a:cubicBezTo>
                  <a:pt x="129" y="139"/>
                  <a:pt x="128" y="119"/>
                  <a:pt x="115" y="103"/>
                </a:cubicBezTo>
                <a:cubicBezTo>
                  <a:pt x="115" y="103"/>
                  <a:pt x="115" y="103"/>
                  <a:pt x="115" y="103"/>
                </a:cubicBezTo>
                <a:cubicBezTo>
                  <a:pt x="114" y="102"/>
                  <a:pt x="114" y="101"/>
                  <a:pt x="114" y="101"/>
                </a:cubicBezTo>
                <a:cubicBezTo>
                  <a:pt x="115" y="94"/>
                  <a:pt x="115" y="86"/>
                  <a:pt x="116" y="78"/>
                </a:cubicBezTo>
                <a:cubicBezTo>
                  <a:pt x="117" y="79"/>
                  <a:pt x="118" y="80"/>
                  <a:pt x="119" y="81"/>
                </a:cubicBezTo>
                <a:cubicBezTo>
                  <a:pt x="124" y="87"/>
                  <a:pt x="130" y="90"/>
                  <a:pt x="139" y="90"/>
                </a:cubicBezTo>
                <a:cubicBezTo>
                  <a:pt x="144" y="90"/>
                  <a:pt x="149" y="89"/>
                  <a:pt x="155" y="86"/>
                </a:cubicBezTo>
                <a:cubicBezTo>
                  <a:pt x="160" y="84"/>
                  <a:pt x="162" y="81"/>
                  <a:pt x="161" y="76"/>
                </a:cubicBezTo>
                <a:close/>
                <a:moveTo>
                  <a:pt x="28" y="158"/>
                </a:moveTo>
                <a:cubicBezTo>
                  <a:pt x="25" y="158"/>
                  <a:pt x="21" y="155"/>
                  <a:pt x="21" y="151"/>
                </a:cubicBezTo>
                <a:cubicBezTo>
                  <a:pt x="21" y="150"/>
                  <a:pt x="21" y="150"/>
                  <a:pt x="21" y="150"/>
                </a:cubicBezTo>
                <a:cubicBezTo>
                  <a:pt x="21" y="149"/>
                  <a:pt x="22" y="147"/>
                  <a:pt x="23" y="146"/>
                </a:cubicBezTo>
                <a:cubicBezTo>
                  <a:pt x="24" y="145"/>
                  <a:pt x="26" y="144"/>
                  <a:pt x="28" y="144"/>
                </a:cubicBezTo>
                <a:cubicBezTo>
                  <a:pt x="32" y="144"/>
                  <a:pt x="35" y="147"/>
                  <a:pt x="35" y="150"/>
                </a:cubicBezTo>
                <a:cubicBezTo>
                  <a:pt x="35" y="154"/>
                  <a:pt x="32" y="158"/>
                  <a:pt x="28" y="158"/>
                </a:cubicBezTo>
                <a:close/>
                <a:moveTo>
                  <a:pt x="49" y="87"/>
                </a:moveTo>
                <a:cubicBezTo>
                  <a:pt x="44" y="103"/>
                  <a:pt x="39" y="119"/>
                  <a:pt x="34" y="136"/>
                </a:cubicBezTo>
                <a:cubicBezTo>
                  <a:pt x="33" y="136"/>
                  <a:pt x="33" y="137"/>
                  <a:pt x="33" y="137"/>
                </a:cubicBezTo>
                <a:cubicBezTo>
                  <a:pt x="33" y="137"/>
                  <a:pt x="33" y="137"/>
                  <a:pt x="33" y="137"/>
                </a:cubicBezTo>
                <a:cubicBezTo>
                  <a:pt x="31" y="137"/>
                  <a:pt x="29" y="136"/>
                  <a:pt x="28" y="136"/>
                </a:cubicBezTo>
                <a:cubicBezTo>
                  <a:pt x="19" y="136"/>
                  <a:pt x="17" y="141"/>
                  <a:pt x="14" y="147"/>
                </a:cubicBezTo>
                <a:cubicBezTo>
                  <a:pt x="12" y="147"/>
                  <a:pt x="11" y="147"/>
                  <a:pt x="10" y="147"/>
                </a:cubicBezTo>
                <a:cubicBezTo>
                  <a:pt x="10" y="146"/>
                  <a:pt x="9" y="146"/>
                  <a:pt x="8" y="146"/>
                </a:cubicBezTo>
                <a:cubicBezTo>
                  <a:pt x="8" y="146"/>
                  <a:pt x="8" y="145"/>
                  <a:pt x="8" y="144"/>
                </a:cubicBezTo>
                <a:cubicBezTo>
                  <a:pt x="11" y="131"/>
                  <a:pt x="14" y="122"/>
                  <a:pt x="17" y="112"/>
                </a:cubicBezTo>
                <a:cubicBezTo>
                  <a:pt x="17" y="112"/>
                  <a:pt x="17" y="112"/>
                  <a:pt x="17" y="112"/>
                </a:cubicBezTo>
                <a:cubicBezTo>
                  <a:pt x="17" y="111"/>
                  <a:pt x="18" y="111"/>
                  <a:pt x="19" y="111"/>
                </a:cubicBezTo>
                <a:cubicBezTo>
                  <a:pt x="20" y="111"/>
                  <a:pt x="20" y="111"/>
                  <a:pt x="20" y="111"/>
                </a:cubicBezTo>
                <a:cubicBezTo>
                  <a:pt x="22" y="111"/>
                  <a:pt x="22" y="111"/>
                  <a:pt x="22" y="111"/>
                </a:cubicBezTo>
                <a:cubicBezTo>
                  <a:pt x="27" y="112"/>
                  <a:pt x="31" y="113"/>
                  <a:pt x="36" y="113"/>
                </a:cubicBezTo>
                <a:cubicBezTo>
                  <a:pt x="38" y="113"/>
                  <a:pt x="38" y="113"/>
                  <a:pt x="38" y="113"/>
                </a:cubicBezTo>
                <a:cubicBezTo>
                  <a:pt x="39" y="112"/>
                  <a:pt x="39" y="112"/>
                  <a:pt x="39" y="112"/>
                </a:cubicBezTo>
                <a:cubicBezTo>
                  <a:pt x="41" y="109"/>
                  <a:pt x="41" y="107"/>
                  <a:pt x="42" y="104"/>
                </a:cubicBezTo>
                <a:cubicBezTo>
                  <a:pt x="43" y="103"/>
                  <a:pt x="43" y="102"/>
                  <a:pt x="43" y="101"/>
                </a:cubicBezTo>
                <a:cubicBezTo>
                  <a:pt x="43" y="101"/>
                  <a:pt x="43" y="101"/>
                  <a:pt x="43" y="101"/>
                </a:cubicBezTo>
                <a:cubicBezTo>
                  <a:pt x="44" y="99"/>
                  <a:pt x="45" y="96"/>
                  <a:pt x="46" y="94"/>
                </a:cubicBezTo>
                <a:cubicBezTo>
                  <a:pt x="46" y="91"/>
                  <a:pt x="47" y="89"/>
                  <a:pt x="47" y="87"/>
                </a:cubicBezTo>
                <a:cubicBezTo>
                  <a:pt x="48" y="85"/>
                  <a:pt x="48" y="84"/>
                  <a:pt x="49" y="84"/>
                </a:cubicBezTo>
                <a:cubicBezTo>
                  <a:pt x="49" y="85"/>
                  <a:pt x="49" y="86"/>
                  <a:pt x="49" y="87"/>
                </a:cubicBezTo>
                <a:close/>
                <a:moveTo>
                  <a:pt x="70" y="152"/>
                </a:moveTo>
                <a:cubicBezTo>
                  <a:pt x="68" y="153"/>
                  <a:pt x="68" y="154"/>
                  <a:pt x="66" y="151"/>
                </a:cubicBezTo>
                <a:cubicBezTo>
                  <a:pt x="65" y="150"/>
                  <a:pt x="65" y="150"/>
                  <a:pt x="66" y="148"/>
                </a:cubicBezTo>
                <a:cubicBezTo>
                  <a:pt x="68" y="147"/>
                  <a:pt x="69" y="146"/>
                  <a:pt x="70" y="145"/>
                </a:cubicBezTo>
                <a:cubicBezTo>
                  <a:pt x="71" y="144"/>
                  <a:pt x="73" y="143"/>
                  <a:pt x="74" y="141"/>
                </a:cubicBezTo>
                <a:cubicBezTo>
                  <a:pt x="83" y="133"/>
                  <a:pt x="89" y="124"/>
                  <a:pt x="93" y="114"/>
                </a:cubicBezTo>
                <a:cubicBezTo>
                  <a:pt x="93" y="112"/>
                  <a:pt x="93" y="112"/>
                  <a:pt x="93" y="112"/>
                </a:cubicBezTo>
                <a:cubicBezTo>
                  <a:pt x="95" y="115"/>
                  <a:pt x="97" y="116"/>
                  <a:pt x="99" y="119"/>
                </a:cubicBezTo>
                <a:cubicBezTo>
                  <a:pt x="88" y="136"/>
                  <a:pt x="78" y="147"/>
                  <a:pt x="70" y="152"/>
                </a:cubicBezTo>
                <a:close/>
                <a:moveTo>
                  <a:pt x="153" y="80"/>
                </a:moveTo>
                <a:cubicBezTo>
                  <a:pt x="153" y="80"/>
                  <a:pt x="153" y="80"/>
                  <a:pt x="153" y="80"/>
                </a:cubicBezTo>
                <a:cubicBezTo>
                  <a:pt x="148" y="82"/>
                  <a:pt x="144" y="83"/>
                  <a:pt x="139" y="83"/>
                </a:cubicBezTo>
                <a:cubicBezTo>
                  <a:pt x="132" y="83"/>
                  <a:pt x="128" y="81"/>
                  <a:pt x="124" y="77"/>
                </a:cubicBezTo>
                <a:cubicBezTo>
                  <a:pt x="122" y="74"/>
                  <a:pt x="120" y="71"/>
                  <a:pt x="117" y="67"/>
                </a:cubicBezTo>
                <a:cubicBezTo>
                  <a:pt x="113" y="60"/>
                  <a:pt x="113" y="60"/>
                  <a:pt x="113" y="60"/>
                </a:cubicBezTo>
                <a:cubicBezTo>
                  <a:pt x="111" y="69"/>
                  <a:pt x="111" y="69"/>
                  <a:pt x="111" y="69"/>
                </a:cubicBezTo>
                <a:cubicBezTo>
                  <a:pt x="109" y="80"/>
                  <a:pt x="108" y="91"/>
                  <a:pt x="107" y="100"/>
                </a:cubicBezTo>
                <a:cubicBezTo>
                  <a:pt x="107" y="101"/>
                  <a:pt x="107" y="101"/>
                  <a:pt x="107" y="101"/>
                </a:cubicBezTo>
                <a:cubicBezTo>
                  <a:pt x="107" y="104"/>
                  <a:pt x="109" y="106"/>
                  <a:pt x="110" y="107"/>
                </a:cubicBezTo>
                <a:cubicBezTo>
                  <a:pt x="122" y="122"/>
                  <a:pt x="122" y="139"/>
                  <a:pt x="122" y="154"/>
                </a:cubicBezTo>
                <a:cubicBezTo>
                  <a:pt x="121" y="155"/>
                  <a:pt x="121" y="155"/>
                  <a:pt x="119" y="155"/>
                </a:cubicBezTo>
                <a:cubicBezTo>
                  <a:pt x="119" y="155"/>
                  <a:pt x="118" y="155"/>
                  <a:pt x="118" y="155"/>
                </a:cubicBezTo>
                <a:cubicBezTo>
                  <a:pt x="117" y="155"/>
                  <a:pt x="117" y="155"/>
                  <a:pt x="117" y="155"/>
                </a:cubicBezTo>
                <a:cubicBezTo>
                  <a:pt x="116" y="155"/>
                  <a:pt x="115" y="155"/>
                  <a:pt x="115" y="155"/>
                </a:cubicBezTo>
                <a:cubicBezTo>
                  <a:pt x="115" y="155"/>
                  <a:pt x="115" y="155"/>
                  <a:pt x="115" y="153"/>
                </a:cubicBezTo>
                <a:cubicBezTo>
                  <a:pt x="115" y="153"/>
                  <a:pt x="115" y="153"/>
                  <a:pt x="115" y="153"/>
                </a:cubicBezTo>
                <a:cubicBezTo>
                  <a:pt x="115" y="150"/>
                  <a:pt x="114" y="147"/>
                  <a:pt x="114" y="145"/>
                </a:cubicBezTo>
                <a:cubicBezTo>
                  <a:pt x="114" y="142"/>
                  <a:pt x="114" y="139"/>
                  <a:pt x="113" y="137"/>
                </a:cubicBezTo>
                <a:cubicBezTo>
                  <a:pt x="113" y="136"/>
                  <a:pt x="113" y="136"/>
                  <a:pt x="113" y="136"/>
                </a:cubicBezTo>
                <a:cubicBezTo>
                  <a:pt x="109" y="122"/>
                  <a:pt x="102" y="110"/>
                  <a:pt x="92" y="101"/>
                </a:cubicBezTo>
                <a:cubicBezTo>
                  <a:pt x="89" y="99"/>
                  <a:pt x="88" y="98"/>
                  <a:pt x="88" y="94"/>
                </a:cubicBezTo>
                <a:cubicBezTo>
                  <a:pt x="88" y="91"/>
                  <a:pt x="88" y="87"/>
                  <a:pt x="88" y="83"/>
                </a:cubicBezTo>
                <a:cubicBezTo>
                  <a:pt x="88" y="77"/>
                  <a:pt x="88" y="70"/>
                  <a:pt x="89" y="63"/>
                </a:cubicBezTo>
                <a:cubicBezTo>
                  <a:pt x="90" y="62"/>
                  <a:pt x="90" y="61"/>
                  <a:pt x="90" y="60"/>
                </a:cubicBezTo>
                <a:cubicBezTo>
                  <a:pt x="90" y="59"/>
                  <a:pt x="90" y="58"/>
                  <a:pt x="90" y="57"/>
                </a:cubicBezTo>
                <a:cubicBezTo>
                  <a:pt x="91" y="53"/>
                  <a:pt x="91" y="53"/>
                  <a:pt x="91" y="53"/>
                </a:cubicBezTo>
                <a:cubicBezTo>
                  <a:pt x="86" y="53"/>
                  <a:pt x="86" y="53"/>
                  <a:pt x="86" y="53"/>
                </a:cubicBezTo>
                <a:cubicBezTo>
                  <a:pt x="78" y="54"/>
                  <a:pt x="72" y="57"/>
                  <a:pt x="67" y="61"/>
                </a:cubicBezTo>
                <a:cubicBezTo>
                  <a:pt x="67" y="62"/>
                  <a:pt x="67" y="62"/>
                  <a:pt x="67" y="62"/>
                </a:cubicBezTo>
                <a:cubicBezTo>
                  <a:pt x="63" y="66"/>
                  <a:pt x="60" y="69"/>
                  <a:pt x="56" y="74"/>
                </a:cubicBezTo>
                <a:cubicBezTo>
                  <a:pt x="55" y="76"/>
                  <a:pt x="54" y="77"/>
                  <a:pt x="53" y="77"/>
                </a:cubicBezTo>
                <a:cubicBezTo>
                  <a:pt x="52" y="76"/>
                  <a:pt x="52" y="76"/>
                  <a:pt x="52" y="76"/>
                </a:cubicBezTo>
                <a:cubicBezTo>
                  <a:pt x="52" y="75"/>
                  <a:pt x="52" y="73"/>
                  <a:pt x="54" y="70"/>
                </a:cubicBezTo>
                <a:cubicBezTo>
                  <a:pt x="55" y="70"/>
                  <a:pt x="55" y="70"/>
                  <a:pt x="55" y="70"/>
                </a:cubicBezTo>
                <a:cubicBezTo>
                  <a:pt x="55" y="69"/>
                  <a:pt x="55" y="68"/>
                  <a:pt x="56" y="67"/>
                </a:cubicBezTo>
                <a:cubicBezTo>
                  <a:pt x="58" y="64"/>
                  <a:pt x="61" y="60"/>
                  <a:pt x="63" y="57"/>
                </a:cubicBezTo>
                <a:cubicBezTo>
                  <a:pt x="71" y="50"/>
                  <a:pt x="80" y="45"/>
                  <a:pt x="91" y="45"/>
                </a:cubicBezTo>
                <a:cubicBezTo>
                  <a:pt x="93" y="45"/>
                  <a:pt x="95" y="46"/>
                  <a:pt x="97" y="46"/>
                </a:cubicBezTo>
                <a:cubicBezTo>
                  <a:pt x="98" y="46"/>
                  <a:pt x="99" y="46"/>
                  <a:pt x="100" y="46"/>
                </a:cubicBezTo>
                <a:cubicBezTo>
                  <a:pt x="101" y="47"/>
                  <a:pt x="103" y="47"/>
                  <a:pt x="105" y="47"/>
                </a:cubicBezTo>
                <a:cubicBezTo>
                  <a:pt x="105" y="47"/>
                  <a:pt x="105" y="47"/>
                  <a:pt x="105" y="47"/>
                </a:cubicBezTo>
                <a:cubicBezTo>
                  <a:pt x="111" y="47"/>
                  <a:pt x="115" y="50"/>
                  <a:pt x="120" y="56"/>
                </a:cubicBezTo>
                <a:cubicBezTo>
                  <a:pt x="122" y="60"/>
                  <a:pt x="124" y="64"/>
                  <a:pt x="126" y="68"/>
                </a:cubicBezTo>
                <a:cubicBezTo>
                  <a:pt x="126" y="68"/>
                  <a:pt x="126" y="68"/>
                  <a:pt x="126" y="68"/>
                </a:cubicBezTo>
                <a:cubicBezTo>
                  <a:pt x="130" y="75"/>
                  <a:pt x="135" y="77"/>
                  <a:pt x="142" y="77"/>
                </a:cubicBezTo>
                <a:cubicBezTo>
                  <a:pt x="145" y="77"/>
                  <a:pt x="148" y="76"/>
                  <a:pt x="152" y="76"/>
                </a:cubicBezTo>
                <a:cubicBezTo>
                  <a:pt x="154" y="76"/>
                  <a:pt x="154" y="77"/>
                  <a:pt x="154" y="77"/>
                </a:cubicBezTo>
                <a:cubicBezTo>
                  <a:pt x="154" y="78"/>
                  <a:pt x="154" y="78"/>
                  <a:pt x="154" y="78"/>
                </a:cubicBezTo>
                <a:cubicBezTo>
                  <a:pt x="154" y="79"/>
                  <a:pt x="154" y="79"/>
                  <a:pt x="153" y="80"/>
                </a:cubicBezTo>
                <a:close/>
                <a:moveTo>
                  <a:pt x="108" y="39"/>
                </a:moveTo>
                <a:cubicBezTo>
                  <a:pt x="112" y="39"/>
                  <a:pt x="115" y="38"/>
                  <a:pt x="118" y="35"/>
                </a:cubicBezTo>
                <a:cubicBezTo>
                  <a:pt x="124" y="29"/>
                  <a:pt x="127" y="22"/>
                  <a:pt x="125" y="14"/>
                </a:cubicBezTo>
                <a:cubicBezTo>
                  <a:pt x="124" y="6"/>
                  <a:pt x="117" y="1"/>
                  <a:pt x="110" y="1"/>
                </a:cubicBezTo>
                <a:cubicBezTo>
                  <a:pt x="110" y="1"/>
                  <a:pt x="110" y="1"/>
                  <a:pt x="110" y="1"/>
                </a:cubicBezTo>
                <a:cubicBezTo>
                  <a:pt x="100" y="0"/>
                  <a:pt x="92" y="8"/>
                  <a:pt x="92" y="20"/>
                </a:cubicBezTo>
                <a:cubicBezTo>
                  <a:pt x="92" y="25"/>
                  <a:pt x="93" y="28"/>
                  <a:pt x="95" y="31"/>
                </a:cubicBezTo>
                <a:cubicBezTo>
                  <a:pt x="98" y="36"/>
                  <a:pt x="102" y="39"/>
                  <a:pt x="108" y="39"/>
                </a:cubicBezTo>
                <a:close/>
                <a:moveTo>
                  <a:pt x="109" y="8"/>
                </a:moveTo>
                <a:cubicBezTo>
                  <a:pt x="109" y="8"/>
                  <a:pt x="109" y="8"/>
                  <a:pt x="110" y="8"/>
                </a:cubicBezTo>
                <a:cubicBezTo>
                  <a:pt x="114" y="8"/>
                  <a:pt x="118" y="11"/>
                  <a:pt x="119" y="15"/>
                </a:cubicBezTo>
                <a:cubicBezTo>
                  <a:pt x="120" y="21"/>
                  <a:pt x="118" y="26"/>
                  <a:pt x="114" y="30"/>
                </a:cubicBezTo>
                <a:cubicBezTo>
                  <a:pt x="112" y="32"/>
                  <a:pt x="110" y="33"/>
                  <a:pt x="108" y="33"/>
                </a:cubicBezTo>
                <a:cubicBezTo>
                  <a:pt x="105" y="33"/>
                  <a:pt x="102" y="31"/>
                  <a:pt x="100" y="28"/>
                </a:cubicBezTo>
                <a:cubicBezTo>
                  <a:pt x="100" y="26"/>
                  <a:pt x="99" y="23"/>
                  <a:pt x="99" y="20"/>
                </a:cubicBezTo>
                <a:cubicBezTo>
                  <a:pt x="99" y="17"/>
                  <a:pt x="100" y="8"/>
                  <a:pt x="109" y="8"/>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sp>
        <p:nvSpPr>
          <p:cNvPr id="3" name="Rectangle 2"/>
          <p:cNvSpPr/>
          <p:nvPr/>
        </p:nvSpPr>
        <p:spPr>
          <a:xfrm>
            <a:off x="2860766" y="1758313"/>
            <a:ext cx="5741126" cy="1831271"/>
          </a:xfrm>
          <a:prstGeom prst="rect">
            <a:avLst/>
          </a:prstGeom>
        </p:spPr>
        <p:txBody>
          <a:bodyPr wrap="square">
            <a:spAutoFit/>
          </a:bodyPr>
          <a:lstStyle/>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rPr>
              <a:t>The Clean Company calls ABC Group and notes they should be receiving a new invoice soon for a required payment related to their upcoming re-stock of cleaning supplies</a:t>
            </a:r>
          </a:p>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rPr>
              <a:t>The ABC Group employee notes in their records that a payment of $55,000 was </a:t>
            </a:r>
            <a:r>
              <a:rPr lang="en-US" altLang="en-US" sz="1200" dirty="0" smtClean="0">
                <a:solidFill>
                  <a:srgbClr val="6D6E6A"/>
                </a:solidFill>
                <a:latin typeface="AmplitudeTF"/>
                <a:ea typeface="LF_Kai"/>
              </a:rPr>
              <a:t>just </a:t>
            </a:r>
            <a:r>
              <a:rPr lang="en-US" altLang="en-US" sz="1200" dirty="0">
                <a:solidFill>
                  <a:srgbClr val="6D6E6A"/>
                </a:solidFill>
                <a:latin typeface="AmplitudeTF"/>
                <a:ea typeface="LF_Kai"/>
              </a:rPr>
              <a:t>made to The Clean Company </a:t>
            </a:r>
            <a:r>
              <a:rPr lang="en-US" altLang="en-US" sz="1200" dirty="0" smtClean="0">
                <a:solidFill>
                  <a:srgbClr val="6D6E6A"/>
                </a:solidFill>
                <a:latin typeface="AmplitudeTF"/>
                <a:ea typeface="LF_Kai"/>
              </a:rPr>
              <a:t>last Monday at </a:t>
            </a:r>
            <a:r>
              <a:rPr lang="en-US" altLang="en-US" sz="1200" dirty="0">
                <a:solidFill>
                  <a:srgbClr val="6D6E6A"/>
                </a:solidFill>
                <a:latin typeface="AmplitudeTF"/>
                <a:ea typeface="LF_Kai"/>
              </a:rPr>
              <a:t>10:30 AM. The Clean Company states that they did not receive any funds and verifies the account number to help locate the payment</a:t>
            </a:r>
          </a:p>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rPr>
              <a:t>The ABC Group employee researches the payment and determines it was sent to a different, incorrect account number. The issue is escalated to management as fraud to see if the payment can be reversed</a:t>
            </a:r>
          </a:p>
        </p:txBody>
      </p:sp>
      <p:sp>
        <p:nvSpPr>
          <p:cNvPr id="4" name="Rectangle 3"/>
          <p:cNvSpPr/>
          <p:nvPr/>
        </p:nvSpPr>
        <p:spPr>
          <a:xfrm>
            <a:off x="836908" y="2180956"/>
            <a:ext cx="1733488" cy="925268"/>
          </a:xfrm>
          <a:prstGeom prst="rect">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1:00PM</a:t>
            </a:r>
            <a:endParaRPr kumimoji="0" lang="en-GB" sz="3200" b="0" i="0" u="none" strike="noStrike" kern="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Rectangle 4"/>
          <p:cNvSpPr/>
          <p:nvPr/>
        </p:nvSpPr>
        <p:spPr>
          <a:xfrm>
            <a:off x="796049" y="2144686"/>
            <a:ext cx="1798599" cy="997808"/>
          </a:xfrm>
          <a:prstGeom prst="rect">
            <a:avLst/>
          </a:prstGeom>
          <a:no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6" name="Text Placeholder 1"/>
          <p:cNvSpPr txBox="1">
            <a:spLocks/>
          </p:cNvSpPr>
          <p:nvPr/>
        </p:nvSpPr>
        <p:spPr>
          <a:xfrm>
            <a:off x="687388" y="721612"/>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Monday, September 21, 2020</a:t>
            </a:r>
            <a:endParaRPr lang="en-US" sz="2400" b="1" dirty="0">
              <a:solidFill>
                <a:srgbClr val="478FBF"/>
              </a:solidFill>
              <a:latin typeface="AmplitudeTF"/>
              <a:ea typeface="LF_Kai"/>
            </a:endParaRPr>
          </a:p>
        </p:txBody>
      </p:sp>
      <p:sp>
        <p:nvSpPr>
          <p:cNvPr id="8" name="Slide Number Placeholder 7"/>
          <p:cNvSpPr>
            <a:spLocks noGrp="1"/>
          </p:cNvSpPr>
          <p:nvPr>
            <p:ph type="sldNum" sz="quarter" idx="12"/>
          </p:nvPr>
        </p:nvSpPr>
        <p:spPr/>
        <p:txBody>
          <a:bodyPr/>
          <a:lstStyle/>
          <a:p>
            <a:fld id="{DE6ECF0F-DA4E-4743-8955-ADA7D27EA82F}" type="slidenum">
              <a:rPr lang="en-US" smtClean="0"/>
              <a:t>21</a:t>
            </a:fld>
            <a:endParaRPr lang="en-US"/>
          </a:p>
        </p:txBody>
      </p:sp>
    </p:spTree>
    <p:extLst>
      <p:ext uri="{BB962C8B-B14F-4D97-AF65-F5344CB8AC3E}">
        <p14:creationId xmlns:p14="http://schemas.microsoft.com/office/powerpoint/2010/main" val="121033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AC119DC-C0D7-4281-9887-C1AB4EA2716E}"/>
              </a:ext>
            </a:extLst>
          </p:cNvPr>
          <p:cNvGrpSpPr/>
          <p:nvPr/>
        </p:nvGrpSpPr>
        <p:grpSpPr>
          <a:xfrm>
            <a:off x="4480054" y="1274575"/>
            <a:ext cx="2391008" cy="2357549"/>
            <a:chOff x="9579430" y="2412713"/>
            <a:chExt cx="774245" cy="745496"/>
          </a:xfrm>
          <a:solidFill>
            <a:srgbClr val="FFFFFF">
              <a:lumMod val="95000"/>
            </a:srgbClr>
          </a:solidFill>
        </p:grpSpPr>
        <p:sp>
          <p:nvSpPr>
            <p:cNvPr id="3" name="Freeform 19">
              <a:extLst>
                <a:ext uri="{FF2B5EF4-FFF2-40B4-BE49-F238E27FC236}">
                  <a16:creationId xmlns="" xmlns:a16="http://schemas.microsoft.com/office/drawing/2014/main" id="{F9B9D972-7376-470C-8710-6514D1218CE6}"/>
                </a:ext>
              </a:extLst>
            </p:cNvPr>
            <p:cNvSpPr>
              <a:spLocks noEditPoints="1"/>
            </p:cNvSpPr>
            <p:nvPr/>
          </p:nvSpPr>
          <p:spPr bwMode="auto">
            <a:xfrm>
              <a:off x="9579430" y="2412713"/>
              <a:ext cx="572514" cy="520880"/>
            </a:xfrm>
            <a:custGeom>
              <a:avLst/>
              <a:gdLst>
                <a:gd name="T0" fmla="*/ 1818 w 3914"/>
                <a:gd name="T1" fmla="*/ 2423 h 3561"/>
                <a:gd name="T2" fmla="*/ 1724 w 3914"/>
                <a:gd name="T3" fmla="*/ 2576 h 3561"/>
                <a:gd name="T4" fmla="*/ 1767 w 3914"/>
                <a:gd name="T5" fmla="*/ 2753 h 3561"/>
                <a:gd name="T6" fmla="*/ 1919 w 3914"/>
                <a:gd name="T7" fmla="*/ 2847 h 3561"/>
                <a:gd name="T8" fmla="*/ 2097 w 3914"/>
                <a:gd name="T9" fmla="*/ 2804 h 3561"/>
                <a:gd name="T10" fmla="*/ 2191 w 3914"/>
                <a:gd name="T11" fmla="*/ 2652 h 3561"/>
                <a:gd name="T12" fmla="*/ 2148 w 3914"/>
                <a:gd name="T13" fmla="*/ 2474 h 3561"/>
                <a:gd name="T14" fmla="*/ 1996 w 3914"/>
                <a:gd name="T15" fmla="*/ 2380 h 3561"/>
                <a:gd name="T16" fmla="*/ 1841 w 3914"/>
                <a:gd name="T17" fmla="*/ 991 h 3561"/>
                <a:gd name="T18" fmla="*/ 1731 w 3914"/>
                <a:gd name="T19" fmla="*/ 1149 h 3561"/>
                <a:gd name="T20" fmla="*/ 1758 w 3914"/>
                <a:gd name="T21" fmla="*/ 2055 h 3561"/>
                <a:gd name="T22" fmla="*/ 1916 w 3914"/>
                <a:gd name="T23" fmla="*/ 2166 h 3561"/>
                <a:gd name="T24" fmla="*/ 2106 w 3914"/>
                <a:gd name="T25" fmla="*/ 2115 h 3561"/>
                <a:gd name="T26" fmla="*/ 2188 w 3914"/>
                <a:gd name="T27" fmla="*/ 1939 h 3561"/>
                <a:gd name="T28" fmla="*/ 2134 w 3914"/>
                <a:gd name="T29" fmla="*/ 1042 h 3561"/>
                <a:gd name="T30" fmla="*/ 1958 w 3914"/>
                <a:gd name="T31" fmla="*/ 960 h 3561"/>
                <a:gd name="T32" fmla="*/ 2144 w 3914"/>
                <a:gd name="T33" fmla="*/ 365 h 3561"/>
                <a:gd name="T34" fmla="*/ 3554 w 3914"/>
                <a:gd name="T35" fmla="*/ 2708 h 3561"/>
                <a:gd name="T36" fmla="*/ 3601 w 3914"/>
                <a:gd name="T37" fmla="*/ 2943 h 3561"/>
                <a:gd name="T38" fmla="*/ 3493 w 3914"/>
                <a:gd name="T39" fmla="*/ 3160 h 3561"/>
                <a:gd name="T40" fmla="*/ 3280 w 3914"/>
                <a:gd name="T41" fmla="*/ 3265 h 3561"/>
                <a:gd name="T42" fmla="*/ 541 w 3914"/>
                <a:gd name="T43" fmla="*/ 3240 h 3561"/>
                <a:gd name="T44" fmla="*/ 361 w 3914"/>
                <a:gd name="T45" fmla="*/ 3081 h 3561"/>
                <a:gd name="T46" fmla="*/ 315 w 3914"/>
                <a:gd name="T47" fmla="*/ 2847 h 3561"/>
                <a:gd name="T48" fmla="*/ 1662 w 3914"/>
                <a:gd name="T49" fmla="*/ 460 h 3561"/>
                <a:gd name="T50" fmla="*/ 1859 w 3914"/>
                <a:gd name="T51" fmla="*/ 328 h 3561"/>
                <a:gd name="T52" fmla="*/ 1851 w 3914"/>
                <a:gd name="T53" fmla="*/ 195 h 3561"/>
                <a:gd name="T54" fmla="*/ 1629 w 3914"/>
                <a:gd name="T55" fmla="*/ 323 h 3561"/>
                <a:gd name="T56" fmla="*/ 202 w 3914"/>
                <a:gd name="T57" fmla="*/ 2796 h 3561"/>
                <a:gd name="T58" fmla="*/ 202 w 3914"/>
                <a:gd name="T59" fmla="*/ 3053 h 3561"/>
                <a:gd name="T60" fmla="*/ 347 w 3914"/>
                <a:gd name="T61" fmla="*/ 3273 h 3561"/>
                <a:gd name="T62" fmla="*/ 583 w 3914"/>
                <a:gd name="T63" fmla="*/ 3375 h 3561"/>
                <a:gd name="T64" fmla="*/ 3434 w 3914"/>
                <a:gd name="T65" fmla="*/ 3352 h 3561"/>
                <a:gd name="T66" fmla="*/ 3640 w 3914"/>
                <a:gd name="T67" fmla="*/ 3197 h 3561"/>
                <a:gd name="T68" fmla="*/ 3730 w 3914"/>
                <a:gd name="T69" fmla="*/ 2950 h 3561"/>
                <a:gd name="T70" fmla="*/ 3670 w 3914"/>
                <a:gd name="T71" fmla="*/ 2698 h 3561"/>
                <a:gd name="T72" fmla="*/ 2207 w 3914"/>
                <a:gd name="T73" fmla="*/ 257 h 3561"/>
                <a:gd name="T74" fmla="*/ 1958 w 3914"/>
                <a:gd name="T75" fmla="*/ 183 h 3561"/>
                <a:gd name="T76" fmla="*/ 2195 w 3914"/>
                <a:gd name="T77" fmla="*/ 45 h 3561"/>
                <a:gd name="T78" fmla="*/ 2437 w 3914"/>
                <a:gd name="T79" fmla="*/ 218 h 3561"/>
                <a:gd name="T80" fmla="*/ 3884 w 3914"/>
                <a:gd name="T81" fmla="*/ 2730 h 3561"/>
                <a:gd name="T82" fmla="*/ 3901 w 3914"/>
                <a:gd name="T83" fmla="*/ 3055 h 3561"/>
                <a:gd name="T84" fmla="*/ 3758 w 3914"/>
                <a:gd name="T85" fmla="*/ 3343 h 3561"/>
                <a:gd name="T86" fmla="*/ 3516 w 3914"/>
                <a:gd name="T87" fmla="*/ 3516 h 3561"/>
                <a:gd name="T88" fmla="*/ 638 w 3914"/>
                <a:gd name="T89" fmla="*/ 3561 h 3561"/>
                <a:gd name="T90" fmla="*/ 344 w 3914"/>
                <a:gd name="T91" fmla="*/ 3491 h 3561"/>
                <a:gd name="T92" fmla="*/ 120 w 3914"/>
                <a:gd name="T93" fmla="*/ 3296 h 3561"/>
                <a:gd name="T94" fmla="*/ 4 w 3914"/>
                <a:gd name="T95" fmla="*/ 2990 h 3561"/>
                <a:gd name="T96" fmla="*/ 56 w 3914"/>
                <a:gd name="T97" fmla="*/ 2667 h 3561"/>
                <a:gd name="T98" fmla="*/ 1520 w 3914"/>
                <a:gd name="T99" fmla="*/ 174 h 3561"/>
                <a:gd name="T100" fmla="*/ 1776 w 3914"/>
                <a:gd name="T101" fmla="*/ 26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4" h="3561">
                  <a:moveTo>
                    <a:pt x="1958" y="2377"/>
                  </a:moveTo>
                  <a:lnTo>
                    <a:pt x="1919" y="2380"/>
                  </a:lnTo>
                  <a:lnTo>
                    <a:pt x="1883" y="2389"/>
                  </a:lnTo>
                  <a:lnTo>
                    <a:pt x="1849" y="2404"/>
                  </a:lnTo>
                  <a:lnTo>
                    <a:pt x="1818" y="2423"/>
                  </a:lnTo>
                  <a:lnTo>
                    <a:pt x="1790" y="2446"/>
                  </a:lnTo>
                  <a:lnTo>
                    <a:pt x="1767" y="2474"/>
                  </a:lnTo>
                  <a:lnTo>
                    <a:pt x="1748" y="2505"/>
                  </a:lnTo>
                  <a:lnTo>
                    <a:pt x="1733" y="2539"/>
                  </a:lnTo>
                  <a:lnTo>
                    <a:pt x="1724" y="2576"/>
                  </a:lnTo>
                  <a:lnTo>
                    <a:pt x="1722" y="2614"/>
                  </a:lnTo>
                  <a:lnTo>
                    <a:pt x="1724" y="2652"/>
                  </a:lnTo>
                  <a:lnTo>
                    <a:pt x="1733" y="2689"/>
                  </a:lnTo>
                  <a:lnTo>
                    <a:pt x="1748" y="2722"/>
                  </a:lnTo>
                  <a:lnTo>
                    <a:pt x="1767" y="2753"/>
                  </a:lnTo>
                  <a:lnTo>
                    <a:pt x="1790" y="2780"/>
                  </a:lnTo>
                  <a:lnTo>
                    <a:pt x="1818" y="2804"/>
                  </a:lnTo>
                  <a:lnTo>
                    <a:pt x="1849" y="2824"/>
                  </a:lnTo>
                  <a:lnTo>
                    <a:pt x="1883" y="2838"/>
                  </a:lnTo>
                  <a:lnTo>
                    <a:pt x="1919" y="2847"/>
                  </a:lnTo>
                  <a:lnTo>
                    <a:pt x="1958" y="2850"/>
                  </a:lnTo>
                  <a:lnTo>
                    <a:pt x="1996" y="2847"/>
                  </a:lnTo>
                  <a:lnTo>
                    <a:pt x="2031" y="2838"/>
                  </a:lnTo>
                  <a:lnTo>
                    <a:pt x="2066" y="2824"/>
                  </a:lnTo>
                  <a:lnTo>
                    <a:pt x="2097" y="2804"/>
                  </a:lnTo>
                  <a:lnTo>
                    <a:pt x="2124" y="2780"/>
                  </a:lnTo>
                  <a:lnTo>
                    <a:pt x="2148" y="2753"/>
                  </a:lnTo>
                  <a:lnTo>
                    <a:pt x="2167" y="2722"/>
                  </a:lnTo>
                  <a:lnTo>
                    <a:pt x="2181" y="2689"/>
                  </a:lnTo>
                  <a:lnTo>
                    <a:pt x="2191" y="2652"/>
                  </a:lnTo>
                  <a:lnTo>
                    <a:pt x="2194" y="2614"/>
                  </a:lnTo>
                  <a:lnTo>
                    <a:pt x="2191" y="2576"/>
                  </a:lnTo>
                  <a:lnTo>
                    <a:pt x="2181" y="2539"/>
                  </a:lnTo>
                  <a:lnTo>
                    <a:pt x="2167" y="2505"/>
                  </a:lnTo>
                  <a:lnTo>
                    <a:pt x="2148" y="2474"/>
                  </a:lnTo>
                  <a:lnTo>
                    <a:pt x="2124" y="2446"/>
                  </a:lnTo>
                  <a:lnTo>
                    <a:pt x="2097" y="2423"/>
                  </a:lnTo>
                  <a:lnTo>
                    <a:pt x="2066" y="2404"/>
                  </a:lnTo>
                  <a:lnTo>
                    <a:pt x="2031" y="2389"/>
                  </a:lnTo>
                  <a:lnTo>
                    <a:pt x="1996" y="2380"/>
                  </a:lnTo>
                  <a:lnTo>
                    <a:pt x="1958" y="2377"/>
                  </a:lnTo>
                  <a:close/>
                  <a:moveTo>
                    <a:pt x="1958" y="960"/>
                  </a:moveTo>
                  <a:lnTo>
                    <a:pt x="1916" y="964"/>
                  </a:lnTo>
                  <a:lnTo>
                    <a:pt x="1877" y="974"/>
                  </a:lnTo>
                  <a:lnTo>
                    <a:pt x="1841" y="991"/>
                  </a:lnTo>
                  <a:lnTo>
                    <a:pt x="1809" y="1014"/>
                  </a:lnTo>
                  <a:lnTo>
                    <a:pt x="1781" y="1042"/>
                  </a:lnTo>
                  <a:lnTo>
                    <a:pt x="1758" y="1074"/>
                  </a:lnTo>
                  <a:lnTo>
                    <a:pt x="1742" y="1110"/>
                  </a:lnTo>
                  <a:lnTo>
                    <a:pt x="1731" y="1149"/>
                  </a:lnTo>
                  <a:lnTo>
                    <a:pt x="1727" y="1191"/>
                  </a:lnTo>
                  <a:lnTo>
                    <a:pt x="1727" y="1939"/>
                  </a:lnTo>
                  <a:lnTo>
                    <a:pt x="1731" y="1981"/>
                  </a:lnTo>
                  <a:lnTo>
                    <a:pt x="1742" y="2020"/>
                  </a:lnTo>
                  <a:lnTo>
                    <a:pt x="1758" y="2055"/>
                  </a:lnTo>
                  <a:lnTo>
                    <a:pt x="1781" y="2088"/>
                  </a:lnTo>
                  <a:lnTo>
                    <a:pt x="1809" y="2115"/>
                  </a:lnTo>
                  <a:lnTo>
                    <a:pt x="1841" y="2139"/>
                  </a:lnTo>
                  <a:lnTo>
                    <a:pt x="1877" y="2155"/>
                  </a:lnTo>
                  <a:lnTo>
                    <a:pt x="1916" y="2166"/>
                  </a:lnTo>
                  <a:lnTo>
                    <a:pt x="1958" y="2169"/>
                  </a:lnTo>
                  <a:lnTo>
                    <a:pt x="1999" y="2166"/>
                  </a:lnTo>
                  <a:lnTo>
                    <a:pt x="2037" y="2155"/>
                  </a:lnTo>
                  <a:lnTo>
                    <a:pt x="2074" y="2139"/>
                  </a:lnTo>
                  <a:lnTo>
                    <a:pt x="2106" y="2115"/>
                  </a:lnTo>
                  <a:lnTo>
                    <a:pt x="2134" y="2088"/>
                  </a:lnTo>
                  <a:lnTo>
                    <a:pt x="2156" y="2055"/>
                  </a:lnTo>
                  <a:lnTo>
                    <a:pt x="2174" y="2020"/>
                  </a:lnTo>
                  <a:lnTo>
                    <a:pt x="2185" y="1981"/>
                  </a:lnTo>
                  <a:lnTo>
                    <a:pt x="2188" y="1939"/>
                  </a:lnTo>
                  <a:lnTo>
                    <a:pt x="2188" y="1191"/>
                  </a:lnTo>
                  <a:lnTo>
                    <a:pt x="2185" y="1149"/>
                  </a:lnTo>
                  <a:lnTo>
                    <a:pt x="2174" y="1110"/>
                  </a:lnTo>
                  <a:lnTo>
                    <a:pt x="2156" y="1074"/>
                  </a:lnTo>
                  <a:lnTo>
                    <a:pt x="2134" y="1042"/>
                  </a:lnTo>
                  <a:lnTo>
                    <a:pt x="2106" y="1014"/>
                  </a:lnTo>
                  <a:lnTo>
                    <a:pt x="2074" y="991"/>
                  </a:lnTo>
                  <a:lnTo>
                    <a:pt x="2037" y="974"/>
                  </a:lnTo>
                  <a:lnTo>
                    <a:pt x="1999" y="964"/>
                  </a:lnTo>
                  <a:lnTo>
                    <a:pt x="1958" y="960"/>
                  </a:lnTo>
                  <a:close/>
                  <a:moveTo>
                    <a:pt x="1958" y="315"/>
                  </a:moveTo>
                  <a:lnTo>
                    <a:pt x="2008" y="319"/>
                  </a:lnTo>
                  <a:lnTo>
                    <a:pt x="2055" y="328"/>
                  </a:lnTo>
                  <a:lnTo>
                    <a:pt x="2101" y="343"/>
                  </a:lnTo>
                  <a:lnTo>
                    <a:pt x="2144" y="365"/>
                  </a:lnTo>
                  <a:lnTo>
                    <a:pt x="2185" y="391"/>
                  </a:lnTo>
                  <a:lnTo>
                    <a:pt x="2220" y="423"/>
                  </a:lnTo>
                  <a:lnTo>
                    <a:pt x="2252" y="460"/>
                  </a:lnTo>
                  <a:lnTo>
                    <a:pt x="2281" y="501"/>
                  </a:lnTo>
                  <a:lnTo>
                    <a:pt x="3554" y="2708"/>
                  </a:lnTo>
                  <a:lnTo>
                    <a:pt x="3575" y="2753"/>
                  </a:lnTo>
                  <a:lnTo>
                    <a:pt x="3592" y="2799"/>
                  </a:lnTo>
                  <a:lnTo>
                    <a:pt x="3601" y="2847"/>
                  </a:lnTo>
                  <a:lnTo>
                    <a:pt x="3603" y="2894"/>
                  </a:lnTo>
                  <a:lnTo>
                    <a:pt x="3601" y="2943"/>
                  </a:lnTo>
                  <a:lnTo>
                    <a:pt x="3592" y="2990"/>
                  </a:lnTo>
                  <a:lnTo>
                    <a:pt x="3576" y="3037"/>
                  </a:lnTo>
                  <a:lnTo>
                    <a:pt x="3554" y="3081"/>
                  </a:lnTo>
                  <a:lnTo>
                    <a:pt x="3526" y="3122"/>
                  </a:lnTo>
                  <a:lnTo>
                    <a:pt x="3493" y="3160"/>
                  </a:lnTo>
                  <a:lnTo>
                    <a:pt x="3457" y="3191"/>
                  </a:lnTo>
                  <a:lnTo>
                    <a:pt x="3417" y="3219"/>
                  </a:lnTo>
                  <a:lnTo>
                    <a:pt x="3374" y="3240"/>
                  </a:lnTo>
                  <a:lnTo>
                    <a:pt x="3328" y="3255"/>
                  </a:lnTo>
                  <a:lnTo>
                    <a:pt x="3280" y="3265"/>
                  </a:lnTo>
                  <a:lnTo>
                    <a:pt x="3231" y="3268"/>
                  </a:lnTo>
                  <a:lnTo>
                    <a:pt x="685" y="3268"/>
                  </a:lnTo>
                  <a:lnTo>
                    <a:pt x="635" y="3265"/>
                  </a:lnTo>
                  <a:lnTo>
                    <a:pt x="587" y="3255"/>
                  </a:lnTo>
                  <a:lnTo>
                    <a:pt x="541" y="3240"/>
                  </a:lnTo>
                  <a:lnTo>
                    <a:pt x="497" y="3219"/>
                  </a:lnTo>
                  <a:lnTo>
                    <a:pt x="458" y="3191"/>
                  </a:lnTo>
                  <a:lnTo>
                    <a:pt x="421" y="3160"/>
                  </a:lnTo>
                  <a:lnTo>
                    <a:pt x="389" y="3122"/>
                  </a:lnTo>
                  <a:lnTo>
                    <a:pt x="361" y="3081"/>
                  </a:lnTo>
                  <a:lnTo>
                    <a:pt x="340" y="3037"/>
                  </a:lnTo>
                  <a:lnTo>
                    <a:pt x="324" y="2990"/>
                  </a:lnTo>
                  <a:lnTo>
                    <a:pt x="315" y="2943"/>
                  </a:lnTo>
                  <a:lnTo>
                    <a:pt x="311" y="2894"/>
                  </a:lnTo>
                  <a:lnTo>
                    <a:pt x="315" y="2847"/>
                  </a:lnTo>
                  <a:lnTo>
                    <a:pt x="324" y="2799"/>
                  </a:lnTo>
                  <a:lnTo>
                    <a:pt x="340" y="2753"/>
                  </a:lnTo>
                  <a:lnTo>
                    <a:pt x="361" y="2708"/>
                  </a:lnTo>
                  <a:lnTo>
                    <a:pt x="1635" y="501"/>
                  </a:lnTo>
                  <a:lnTo>
                    <a:pt x="1662" y="460"/>
                  </a:lnTo>
                  <a:lnTo>
                    <a:pt x="1694" y="423"/>
                  </a:lnTo>
                  <a:lnTo>
                    <a:pt x="1731" y="391"/>
                  </a:lnTo>
                  <a:lnTo>
                    <a:pt x="1770" y="365"/>
                  </a:lnTo>
                  <a:lnTo>
                    <a:pt x="1814" y="343"/>
                  </a:lnTo>
                  <a:lnTo>
                    <a:pt x="1859" y="328"/>
                  </a:lnTo>
                  <a:lnTo>
                    <a:pt x="1908" y="319"/>
                  </a:lnTo>
                  <a:lnTo>
                    <a:pt x="1958" y="315"/>
                  </a:lnTo>
                  <a:close/>
                  <a:moveTo>
                    <a:pt x="1958" y="183"/>
                  </a:moveTo>
                  <a:lnTo>
                    <a:pt x="1903" y="185"/>
                  </a:lnTo>
                  <a:lnTo>
                    <a:pt x="1851" y="195"/>
                  </a:lnTo>
                  <a:lnTo>
                    <a:pt x="1801" y="210"/>
                  </a:lnTo>
                  <a:lnTo>
                    <a:pt x="1754" y="231"/>
                  </a:lnTo>
                  <a:lnTo>
                    <a:pt x="1708" y="257"/>
                  </a:lnTo>
                  <a:lnTo>
                    <a:pt x="1667" y="288"/>
                  </a:lnTo>
                  <a:lnTo>
                    <a:pt x="1629" y="323"/>
                  </a:lnTo>
                  <a:lnTo>
                    <a:pt x="1595" y="365"/>
                  </a:lnTo>
                  <a:lnTo>
                    <a:pt x="1565" y="410"/>
                  </a:lnTo>
                  <a:lnTo>
                    <a:pt x="245" y="2698"/>
                  </a:lnTo>
                  <a:lnTo>
                    <a:pt x="221" y="2746"/>
                  </a:lnTo>
                  <a:lnTo>
                    <a:pt x="202" y="2796"/>
                  </a:lnTo>
                  <a:lnTo>
                    <a:pt x="190" y="2847"/>
                  </a:lnTo>
                  <a:lnTo>
                    <a:pt x="184" y="2899"/>
                  </a:lnTo>
                  <a:lnTo>
                    <a:pt x="184" y="2950"/>
                  </a:lnTo>
                  <a:lnTo>
                    <a:pt x="190" y="3002"/>
                  </a:lnTo>
                  <a:lnTo>
                    <a:pt x="202" y="3053"/>
                  </a:lnTo>
                  <a:lnTo>
                    <a:pt x="221" y="3103"/>
                  </a:lnTo>
                  <a:lnTo>
                    <a:pt x="245" y="3152"/>
                  </a:lnTo>
                  <a:lnTo>
                    <a:pt x="274" y="3197"/>
                  </a:lnTo>
                  <a:lnTo>
                    <a:pt x="309" y="3238"/>
                  </a:lnTo>
                  <a:lnTo>
                    <a:pt x="347" y="3273"/>
                  </a:lnTo>
                  <a:lnTo>
                    <a:pt x="388" y="3304"/>
                  </a:lnTo>
                  <a:lnTo>
                    <a:pt x="433" y="3330"/>
                  </a:lnTo>
                  <a:lnTo>
                    <a:pt x="481" y="3352"/>
                  </a:lnTo>
                  <a:lnTo>
                    <a:pt x="531" y="3366"/>
                  </a:lnTo>
                  <a:lnTo>
                    <a:pt x="583" y="3375"/>
                  </a:lnTo>
                  <a:lnTo>
                    <a:pt x="638" y="3378"/>
                  </a:lnTo>
                  <a:lnTo>
                    <a:pt x="3278" y="3378"/>
                  </a:lnTo>
                  <a:lnTo>
                    <a:pt x="3331" y="3375"/>
                  </a:lnTo>
                  <a:lnTo>
                    <a:pt x="3384" y="3366"/>
                  </a:lnTo>
                  <a:lnTo>
                    <a:pt x="3434" y="3352"/>
                  </a:lnTo>
                  <a:lnTo>
                    <a:pt x="3482" y="3330"/>
                  </a:lnTo>
                  <a:lnTo>
                    <a:pt x="3526" y="3304"/>
                  </a:lnTo>
                  <a:lnTo>
                    <a:pt x="3569" y="3273"/>
                  </a:lnTo>
                  <a:lnTo>
                    <a:pt x="3607" y="3238"/>
                  </a:lnTo>
                  <a:lnTo>
                    <a:pt x="3640" y="3197"/>
                  </a:lnTo>
                  <a:lnTo>
                    <a:pt x="3670" y="3152"/>
                  </a:lnTo>
                  <a:lnTo>
                    <a:pt x="3695" y="3103"/>
                  </a:lnTo>
                  <a:lnTo>
                    <a:pt x="3713" y="3053"/>
                  </a:lnTo>
                  <a:lnTo>
                    <a:pt x="3724" y="3002"/>
                  </a:lnTo>
                  <a:lnTo>
                    <a:pt x="3730" y="2950"/>
                  </a:lnTo>
                  <a:lnTo>
                    <a:pt x="3730" y="2899"/>
                  </a:lnTo>
                  <a:lnTo>
                    <a:pt x="3724" y="2847"/>
                  </a:lnTo>
                  <a:lnTo>
                    <a:pt x="3713" y="2796"/>
                  </a:lnTo>
                  <a:lnTo>
                    <a:pt x="3695" y="2746"/>
                  </a:lnTo>
                  <a:lnTo>
                    <a:pt x="3670" y="2698"/>
                  </a:lnTo>
                  <a:lnTo>
                    <a:pt x="2350" y="410"/>
                  </a:lnTo>
                  <a:lnTo>
                    <a:pt x="2320" y="365"/>
                  </a:lnTo>
                  <a:lnTo>
                    <a:pt x="2287" y="323"/>
                  </a:lnTo>
                  <a:lnTo>
                    <a:pt x="2249" y="288"/>
                  </a:lnTo>
                  <a:lnTo>
                    <a:pt x="2207" y="257"/>
                  </a:lnTo>
                  <a:lnTo>
                    <a:pt x="2162" y="231"/>
                  </a:lnTo>
                  <a:lnTo>
                    <a:pt x="2113" y="210"/>
                  </a:lnTo>
                  <a:lnTo>
                    <a:pt x="2063" y="195"/>
                  </a:lnTo>
                  <a:lnTo>
                    <a:pt x="2011" y="185"/>
                  </a:lnTo>
                  <a:lnTo>
                    <a:pt x="1958" y="183"/>
                  </a:lnTo>
                  <a:close/>
                  <a:moveTo>
                    <a:pt x="1958" y="0"/>
                  </a:moveTo>
                  <a:lnTo>
                    <a:pt x="2020" y="3"/>
                  </a:lnTo>
                  <a:lnTo>
                    <a:pt x="2080" y="12"/>
                  </a:lnTo>
                  <a:lnTo>
                    <a:pt x="2139" y="26"/>
                  </a:lnTo>
                  <a:lnTo>
                    <a:pt x="2195" y="45"/>
                  </a:lnTo>
                  <a:lnTo>
                    <a:pt x="2250" y="70"/>
                  </a:lnTo>
                  <a:lnTo>
                    <a:pt x="2301" y="100"/>
                  </a:lnTo>
                  <a:lnTo>
                    <a:pt x="2350" y="134"/>
                  </a:lnTo>
                  <a:lnTo>
                    <a:pt x="2396" y="174"/>
                  </a:lnTo>
                  <a:lnTo>
                    <a:pt x="2437" y="218"/>
                  </a:lnTo>
                  <a:lnTo>
                    <a:pt x="2474" y="266"/>
                  </a:lnTo>
                  <a:lnTo>
                    <a:pt x="2509" y="319"/>
                  </a:lnTo>
                  <a:lnTo>
                    <a:pt x="3829" y="2607"/>
                  </a:lnTo>
                  <a:lnTo>
                    <a:pt x="3860" y="2667"/>
                  </a:lnTo>
                  <a:lnTo>
                    <a:pt x="3884" y="2730"/>
                  </a:lnTo>
                  <a:lnTo>
                    <a:pt x="3901" y="2794"/>
                  </a:lnTo>
                  <a:lnTo>
                    <a:pt x="3911" y="2859"/>
                  </a:lnTo>
                  <a:lnTo>
                    <a:pt x="3914" y="2925"/>
                  </a:lnTo>
                  <a:lnTo>
                    <a:pt x="3911" y="2990"/>
                  </a:lnTo>
                  <a:lnTo>
                    <a:pt x="3901" y="3055"/>
                  </a:lnTo>
                  <a:lnTo>
                    <a:pt x="3884" y="3119"/>
                  </a:lnTo>
                  <a:lnTo>
                    <a:pt x="3860" y="3182"/>
                  </a:lnTo>
                  <a:lnTo>
                    <a:pt x="3829" y="3243"/>
                  </a:lnTo>
                  <a:lnTo>
                    <a:pt x="3795" y="3296"/>
                  </a:lnTo>
                  <a:lnTo>
                    <a:pt x="3758" y="3343"/>
                  </a:lnTo>
                  <a:lnTo>
                    <a:pt x="3715" y="3387"/>
                  </a:lnTo>
                  <a:lnTo>
                    <a:pt x="3670" y="3426"/>
                  </a:lnTo>
                  <a:lnTo>
                    <a:pt x="3621" y="3461"/>
                  </a:lnTo>
                  <a:lnTo>
                    <a:pt x="3570" y="3491"/>
                  </a:lnTo>
                  <a:lnTo>
                    <a:pt x="3516" y="3516"/>
                  </a:lnTo>
                  <a:lnTo>
                    <a:pt x="3459" y="3536"/>
                  </a:lnTo>
                  <a:lnTo>
                    <a:pt x="3400" y="3550"/>
                  </a:lnTo>
                  <a:lnTo>
                    <a:pt x="3340" y="3558"/>
                  </a:lnTo>
                  <a:lnTo>
                    <a:pt x="3278" y="3561"/>
                  </a:lnTo>
                  <a:lnTo>
                    <a:pt x="638" y="3561"/>
                  </a:lnTo>
                  <a:lnTo>
                    <a:pt x="575" y="3558"/>
                  </a:lnTo>
                  <a:lnTo>
                    <a:pt x="514" y="3550"/>
                  </a:lnTo>
                  <a:lnTo>
                    <a:pt x="456" y="3536"/>
                  </a:lnTo>
                  <a:lnTo>
                    <a:pt x="399" y="3516"/>
                  </a:lnTo>
                  <a:lnTo>
                    <a:pt x="344" y="3491"/>
                  </a:lnTo>
                  <a:lnTo>
                    <a:pt x="293" y="3461"/>
                  </a:lnTo>
                  <a:lnTo>
                    <a:pt x="245" y="3426"/>
                  </a:lnTo>
                  <a:lnTo>
                    <a:pt x="199" y="3387"/>
                  </a:lnTo>
                  <a:lnTo>
                    <a:pt x="158" y="3343"/>
                  </a:lnTo>
                  <a:lnTo>
                    <a:pt x="120" y="3296"/>
                  </a:lnTo>
                  <a:lnTo>
                    <a:pt x="87" y="3243"/>
                  </a:lnTo>
                  <a:lnTo>
                    <a:pt x="56" y="3182"/>
                  </a:lnTo>
                  <a:lnTo>
                    <a:pt x="31" y="3119"/>
                  </a:lnTo>
                  <a:lnTo>
                    <a:pt x="14" y="3056"/>
                  </a:lnTo>
                  <a:lnTo>
                    <a:pt x="4" y="2990"/>
                  </a:lnTo>
                  <a:lnTo>
                    <a:pt x="0" y="2925"/>
                  </a:lnTo>
                  <a:lnTo>
                    <a:pt x="4" y="2859"/>
                  </a:lnTo>
                  <a:lnTo>
                    <a:pt x="14" y="2794"/>
                  </a:lnTo>
                  <a:lnTo>
                    <a:pt x="31" y="2730"/>
                  </a:lnTo>
                  <a:lnTo>
                    <a:pt x="56" y="2667"/>
                  </a:lnTo>
                  <a:lnTo>
                    <a:pt x="87" y="2607"/>
                  </a:lnTo>
                  <a:lnTo>
                    <a:pt x="1407" y="319"/>
                  </a:lnTo>
                  <a:lnTo>
                    <a:pt x="1440" y="266"/>
                  </a:lnTo>
                  <a:lnTo>
                    <a:pt x="1478" y="218"/>
                  </a:lnTo>
                  <a:lnTo>
                    <a:pt x="1520" y="174"/>
                  </a:lnTo>
                  <a:lnTo>
                    <a:pt x="1565" y="134"/>
                  </a:lnTo>
                  <a:lnTo>
                    <a:pt x="1614" y="100"/>
                  </a:lnTo>
                  <a:lnTo>
                    <a:pt x="1665" y="70"/>
                  </a:lnTo>
                  <a:lnTo>
                    <a:pt x="1719" y="45"/>
                  </a:lnTo>
                  <a:lnTo>
                    <a:pt x="1776" y="26"/>
                  </a:lnTo>
                  <a:lnTo>
                    <a:pt x="1834" y="12"/>
                  </a:lnTo>
                  <a:lnTo>
                    <a:pt x="1895" y="3"/>
                  </a:lnTo>
                  <a:lnTo>
                    <a:pt x="195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mplitudeTF"/>
                <a:ea typeface="LF_Kai"/>
              </a:endParaRPr>
            </a:p>
          </p:txBody>
        </p:sp>
        <p:sp>
          <p:nvSpPr>
            <p:cNvPr id="4" name="Freeform 24">
              <a:extLst>
                <a:ext uri="{FF2B5EF4-FFF2-40B4-BE49-F238E27FC236}">
                  <a16:creationId xmlns="" xmlns:a16="http://schemas.microsoft.com/office/drawing/2014/main" id="{F308743B-8073-4236-9754-6B8ADBAE9C5C}"/>
                </a:ext>
              </a:extLst>
            </p:cNvPr>
            <p:cNvSpPr>
              <a:spLocks noEditPoints="1"/>
            </p:cNvSpPr>
            <p:nvPr/>
          </p:nvSpPr>
          <p:spPr bwMode="auto">
            <a:xfrm>
              <a:off x="9892037" y="2689355"/>
              <a:ext cx="461638" cy="468854"/>
            </a:xfrm>
            <a:custGeom>
              <a:avLst/>
              <a:gdLst>
                <a:gd name="T0" fmla="*/ 1033 w 3257"/>
                <a:gd name="T1" fmla="*/ 339 h 3125"/>
                <a:gd name="T2" fmla="*/ 773 w 3257"/>
                <a:gd name="T3" fmla="*/ 446 h 3125"/>
                <a:gd name="T4" fmla="*/ 552 w 3257"/>
                <a:gd name="T5" fmla="*/ 629 h 3125"/>
                <a:gd name="T6" fmla="*/ 400 w 3257"/>
                <a:gd name="T7" fmla="*/ 863 h 3125"/>
                <a:gd name="T8" fmla="*/ 329 w 3257"/>
                <a:gd name="T9" fmla="*/ 1122 h 3125"/>
                <a:gd name="T10" fmla="*/ 339 w 3257"/>
                <a:gd name="T11" fmla="*/ 1389 h 3125"/>
                <a:gd name="T12" fmla="*/ 430 w 3257"/>
                <a:gd name="T13" fmla="*/ 1643 h 3125"/>
                <a:gd name="T14" fmla="*/ 601 w 3257"/>
                <a:gd name="T15" fmla="*/ 1868 h 3125"/>
                <a:gd name="T16" fmla="*/ 836 w 3257"/>
                <a:gd name="T17" fmla="*/ 2033 h 3125"/>
                <a:gd name="T18" fmla="*/ 1101 w 3257"/>
                <a:gd name="T19" fmla="*/ 2120 h 3125"/>
                <a:gd name="T20" fmla="*/ 1379 w 3257"/>
                <a:gd name="T21" fmla="*/ 2130 h 3125"/>
                <a:gd name="T22" fmla="*/ 1648 w 3257"/>
                <a:gd name="T23" fmla="*/ 2062 h 3125"/>
                <a:gd name="T24" fmla="*/ 1892 w 3257"/>
                <a:gd name="T25" fmla="*/ 1917 h 3125"/>
                <a:gd name="T26" fmla="*/ 2083 w 3257"/>
                <a:gd name="T27" fmla="*/ 1703 h 3125"/>
                <a:gd name="T28" fmla="*/ 2194 w 3257"/>
                <a:gd name="T29" fmla="*/ 1454 h 3125"/>
                <a:gd name="T30" fmla="*/ 2224 w 3257"/>
                <a:gd name="T31" fmla="*/ 1189 h 3125"/>
                <a:gd name="T32" fmla="*/ 2174 w 3257"/>
                <a:gd name="T33" fmla="*/ 926 h 3125"/>
                <a:gd name="T34" fmla="*/ 2043 w 3257"/>
                <a:gd name="T35" fmla="*/ 684 h 3125"/>
                <a:gd name="T36" fmla="*/ 1835 w 3257"/>
                <a:gd name="T37" fmla="*/ 485 h 3125"/>
                <a:gd name="T38" fmla="*/ 1583 w 3257"/>
                <a:gd name="T39" fmla="*/ 358 h 3125"/>
                <a:gd name="T40" fmla="*/ 1309 w 3257"/>
                <a:gd name="T41" fmla="*/ 310 h 3125"/>
                <a:gd name="T42" fmla="*/ 1437 w 3257"/>
                <a:gd name="T43" fmla="*/ 10 h 3125"/>
                <a:gd name="T44" fmla="*/ 1755 w 3257"/>
                <a:gd name="T45" fmla="*/ 89 h 3125"/>
                <a:gd name="T46" fmla="*/ 2045 w 3257"/>
                <a:gd name="T47" fmla="*/ 248 h 3125"/>
                <a:gd name="T48" fmla="*/ 2287 w 3257"/>
                <a:gd name="T49" fmla="*/ 478 h 3125"/>
                <a:gd name="T50" fmla="*/ 2449 w 3257"/>
                <a:gd name="T51" fmla="*/ 749 h 3125"/>
                <a:gd name="T52" fmla="*/ 2534 w 3257"/>
                <a:gd name="T53" fmla="*/ 1044 h 3125"/>
                <a:gd name="T54" fmla="*/ 2541 w 3257"/>
                <a:gd name="T55" fmla="*/ 1347 h 3125"/>
                <a:gd name="T56" fmla="*/ 2470 w 3257"/>
                <a:gd name="T57" fmla="*/ 1644 h 3125"/>
                <a:gd name="T58" fmla="*/ 2320 w 3257"/>
                <a:gd name="T59" fmla="*/ 1920 h 3125"/>
                <a:gd name="T60" fmla="*/ 2431 w 3257"/>
                <a:gd name="T61" fmla="*/ 1969 h 3125"/>
                <a:gd name="T62" fmla="*/ 3226 w 3257"/>
                <a:gd name="T63" fmla="*/ 2745 h 3125"/>
                <a:gd name="T64" fmla="*/ 3257 w 3257"/>
                <a:gd name="T65" fmla="*/ 2885 h 3125"/>
                <a:gd name="T66" fmla="*/ 3205 w 3257"/>
                <a:gd name="T67" fmla="*/ 3021 h 3125"/>
                <a:gd name="T68" fmla="*/ 3081 w 3257"/>
                <a:gd name="T69" fmla="*/ 3110 h 3125"/>
                <a:gd name="T70" fmla="*/ 2932 w 3257"/>
                <a:gd name="T71" fmla="*/ 3121 h 3125"/>
                <a:gd name="T72" fmla="*/ 2797 w 3257"/>
                <a:gd name="T73" fmla="*/ 3050 h 3125"/>
                <a:gd name="T74" fmla="*/ 2021 w 3257"/>
                <a:gd name="T75" fmla="*/ 2282 h 3125"/>
                <a:gd name="T76" fmla="*/ 1862 w 3257"/>
                <a:gd name="T77" fmla="*/ 2307 h 3125"/>
                <a:gd name="T78" fmla="*/ 1560 w 3257"/>
                <a:gd name="T79" fmla="*/ 2413 h 3125"/>
                <a:gd name="T80" fmla="*/ 1246 w 3257"/>
                <a:gd name="T81" fmla="*/ 2445 h 3125"/>
                <a:gd name="T82" fmla="*/ 932 w 3257"/>
                <a:gd name="T83" fmla="*/ 2401 h 3125"/>
                <a:gd name="T84" fmla="*/ 636 w 3257"/>
                <a:gd name="T85" fmla="*/ 2282 h 3125"/>
                <a:gd name="T86" fmla="*/ 373 w 3257"/>
                <a:gd name="T87" fmla="*/ 2087 h 3125"/>
                <a:gd name="T88" fmla="*/ 165 w 3257"/>
                <a:gd name="T89" fmla="*/ 1826 h 3125"/>
                <a:gd name="T90" fmla="*/ 41 w 3257"/>
                <a:gd name="T91" fmla="*/ 1533 h 3125"/>
                <a:gd name="T92" fmla="*/ 0 w 3257"/>
                <a:gd name="T93" fmla="*/ 1223 h 3125"/>
                <a:gd name="T94" fmla="*/ 41 w 3257"/>
                <a:gd name="T95" fmla="*/ 912 h 3125"/>
                <a:gd name="T96" fmla="*/ 165 w 3257"/>
                <a:gd name="T97" fmla="*/ 618 h 3125"/>
                <a:gd name="T98" fmla="*/ 373 w 3257"/>
                <a:gd name="T99" fmla="*/ 357 h 3125"/>
                <a:gd name="T100" fmla="*/ 645 w 3257"/>
                <a:gd name="T101" fmla="*/ 159 h 3125"/>
                <a:gd name="T102" fmla="*/ 950 w 3257"/>
                <a:gd name="T103" fmla="*/ 40 h 3125"/>
                <a:gd name="T104" fmla="*/ 1274 w 3257"/>
                <a:gd name="T105" fmla="*/ 0 h 3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7" h="3125">
                  <a:moveTo>
                    <a:pt x="1239" y="310"/>
                  </a:moveTo>
                  <a:lnTo>
                    <a:pt x="1170" y="316"/>
                  </a:lnTo>
                  <a:lnTo>
                    <a:pt x="1101" y="325"/>
                  </a:lnTo>
                  <a:lnTo>
                    <a:pt x="1033" y="339"/>
                  </a:lnTo>
                  <a:lnTo>
                    <a:pt x="965" y="358"/>
                  </a:lnTo>
                  <a:lnTo>
                    <a:pt x="900" y="383"/>
                  </a:lnTo>
                  <a:lnTo>
                    <a:pt x="836" y="412"/>
                  </a:lnTo>
                  <a:lnTo>
                    <a:pt x="773" y="446"/>
                  </a:lnTo>
                  <a:lnTo>
                    <a:pt x="714" y="485"/>
                  </a:lnTo>
                  <a:lnTo>
                    <a:pt x="657" y="528"/>
                  </a:lnTo>
                  <a:lnTo>
                    <a:pt x="601" y="576"/>
                  </a:lnTo>
                  <a:lnTo>
                    <a:pt x="552" y="629"/>
                  </a:lnTo>
                  <a:lnTo>
                    <a:pt x="506" y="684"/>
                  </a:lnTo>
                  <a:lnTo>
                    <a:pt x="466" y="741"/>
                  </a:lnTo>
                  <a:lnTo>
                    <a:pt x="430" y="801"/>
                  </a:lnTo>
                  <a:lnTo>
                    <a:pt x="400" y="863"/>
                  </a:lnTo>
                  <a:lnTo>
                    <a:pt x="374" y="926"/>
                  </a:lnTo>
                  <a:lnTo>
                    <a:pt x="354" y="991"/>
                  </a:lnTo>
                  <a:lnTo>
                    <a:pt x="339" y="1056"/>
                  </a:lnTo>
                  <a:lnTo>
                    <a:pt x="329" y="1122"/>
                  </a:lnTo>
                  <a:lnTo>
                    <a:pt x="325" y="1189"/>
                  </a:lnTo>
                  <a:lnTo>
                    <a:pt x="325" y="1255"/>
                  </a:lnTo>
                  <a:lnTo>
                    <a:pt x="329" y="1322"/>
                  </a:lnTo>
                  <a:lnTo>
                    <a:pt x="339" y="1389"/>
                  </a:lnTo>
                  <a:lnTo>
                    <a:pt x="354" y="1454"/>
                  </a:lnTo>
                  <a:lnTo>
                    <a:pt x="374" y="1519"/>
                  </a:lnTo>
                  <a:lnTo>
                    <a:pt x="400" y="1582"/>
                  </a:lnTo>
                  <a:lnTo>
                    <a:pt x="430" y="1643"/>
                  </a:lnTo>
                  <a:lnTo>
                    <a:pt x="466" y="1703"/>
                  </a:lnTo>
                  <a:lnTo>
                    <a:pt x="506" y="1761"/>
                  </a:lnTo>
                  <a:lnTo>
                    <a:pt x="552" y="1816"/>
                  </a:lnTo>
                  <a:lnTo>
                    <a:pt x="601" y="1868"/>
                  </a:lnTo>
                  <a:lnTo>
                    <a:pt x="657" y="1917"/>
                  </a:lnTo>
                  <a:lnTo>
                    <a:pt x="714" y="1960"/>
                  </a:lnTo>
                  <a:lnTo>
                    <a:pt x="773" y="1999"/>
                  </a:lnTo>
                  <a:lnTo>
                    <a:pt x="836" y="2033"/>
                  </a:lnTo>
                  <a:lnTo>
                    <a:pt x="900" y="2062"/>
                  </a:lnTo>
                  <a:lnTo>
                    <a:pt x="965" y="2086"/>
                  </a:lnTo>
                  <a:lnTo>
                    <a:pt x="1033" y="2105"/>
                  </a:lnTo>
                  <a:lnTo>
                    <a:pt x="1101" y="2120"/>
                  </a:lnTo>
                  <a:lnTo>
                    <a:pt x="1170" y="2130"/>
                  </a:lnTo>
                  <a:lnTo>
                    <a:pt x="1239" y="2135"/>
                  </a:lnTo>
                  <a:lnTo>
                    <a:pt x="1309" y="2135"/>
                  </a:lnTo>
                  <a:lnTo>
                    <a:pt x="1379" y="2130"/>
                  </a:lnTo>
                  <a:lnTo>
                    <a:pt x="1448" y="2120"/>
                  </a:lnTo>
                  <a:lnTo>
                    <a:pt x="1516" y="2105"/>
                  </a:lnTo>
                  <a:lnTo>
                    <a:pt x="1583" y="2086"/>
                  </a:lnTo>
                  <a:lnTo>
                    <a:pt x="1648" y="2062"/>
                  </a:lnTo>
                  <a:lnTo>
                    <a:pt x="1713" y="2033"/>
                  </a:lnTo>
                  <a:lnTo>
                    <a:pt x="1775" y="1999"/>
                  </a:lnTo>
                  <a:lnTo>
                    <a:pt x="1835" y="1960"/>
                  </a:lnTo>
                  <a:lnTo>
                    <a:pt x="1892" y="1917"/>
                  </a:lnTo>
                  <a:lnTo>
                    <a:pt x="1947" y="1868"/>
                  </a:lnTo>
                  <a:lnTo>
                    <a:pt x="1997" y="1816"/>
                  </a:lnTo>
                  <a:lnTo>
                    <a:pt x="2043" y="1761"/>
                  </a:lnTo>
                  <a:lnTo>
                    <a:pt x="2083" y="1703"/>
                  </a:lnTo>
                  <a:lnTo>
                    <a:pt x="2118" y="1643"/>
                  </a:lnTo>
                  <a:lnTo>
                    <a:pt x="2149" y="1582"/>
                  </a:lnTo>
                  <a:lnTo>
                    <a:pt x="2174" y="1519"/>
                  </a:lnTo>
                  <a:lnTo>
                    <a:pt x="2194" y="1454"/>
                  </a:lnTo>
                  <a:lnTo>
                    <a:pt x="2210" y="1389"/>
                  </a:lnTo>
                  <a:lnTo>
                    <a:pt x="2219" y="1322"/>
                  </a:lnTo>
                  <a:lnTo>
                    <a:pt x="2224" y="1255"/>
                  </a:lnTo>
                  <a:lnTo>
                    <a:pt x="2224" y="1189"/>
                  </a:lnTo>
                  <a:lnTo>
                    <a:pt x="2219" y="1122"/>
                  </a:lnTo>
                  <a:lnTo>
                    <a:pt x="2210" y="1056"/>
                  </a:lnTo>
                  <a:lnTo>
                    <a:pt x="2194" y="991"/>
                  </a:lnTo>
                  <a:lnTo>
                    <a:pt x="2174" y="926"/>
                  </a:lnTo>
                  <a:lnTo>
                    <a:pt x="2149" y="863"/>
                  </a:lnTo>
                  <a:lnTo>
                    <a:pt x="2118" y="801"/>
                  </a:lnTo>
                  <a:lnTo>
                    <a:pt x="2083" y="741"/>
                  </a:lnTo>
                  <a:lnTo>
                    <a:pt x="2043" y="684"/>
                  </a:lnTo>
                  <a:lnTo>
                    <a:pt x="1997" y="629"/>
                  </a:lnTo>
                  <a:lnTo>
                    <a:pt x="1947" y="576"/>
                  </a:lnTo>
                  <a:lnTo>
                    <a:pt x="1892" y="528"/>
                  </a:lnTo>
                  <a:lnTo>
                    <a:pt x="1835" y="485"/>
                  </a:lnTo>
                  <a:lnTo>
                    <a:pt x="1775" y="446"/>
                  </a:lnTo>
                  <a:lnTo>
                    <a:pt x="1713" y="412"/>
                  </a:lnTo>
                  <a:lnTo>
                    <a:pt x="1648" y="383"/>
                  </a:lnTo>
                  <a:lnTo>
                    <a:pt x="1583" y="358"/>
                  </a:lnTo>
                  <a:lnTo>
                    <a:pt x="1516" y="339"/>
                  </a:lnTo>
                  <a:lnTo>
                    <a:pt x="1448" y="325"/>
                  </a:lnTo>
                  <a:lnTo>
                    <a:pt x="1379" y="316"/>
                  </a:lnTo>
                  <a:lnTo>
                    <a:pt x="1309" y="310"/>
                  </a:lnTo>
                  <a:lnTo>
                    <a:pt x="1239" y="310"/>
                  </a:lnTo>
                  <a:close/>
                  <a:moveTo>
                    <a:pt x="1274" y="0"/>
                  </a:moveTo>
                  <a:lnTo>
                    <a:pt x="1356" y="2"/>
                  </a:lnTo>
                  <a:lnTo>
                    <a:pt x="1437" y="10"/>
                  </a:lnTo>
                  <a:lnTo>
                    <a:pt x="1518" y="22"/>
                  </a:lnTo>
                  <a:lnTo>
                    <a:pt x="1598" y="40"/>
                  </a:lnTo>
                  <a:lnTo>
                    <a:pt x="1677" y="62"/>
                  </a:lnTo>
                  <a:lnTo>
                    <a:pt x="1755" y="89"/>
                  </a:lnTo>
                  <a:lnTo>
                    <a:pt x="1830" y="121"/>
                  </a:lnTo>
                  <a:lnTo>
                    <a:pt x="1904" y="159"/>
                  </a:lnTo>
                  <a:lnTo>
                    <a:pt x="1976" y="200"/>
                  </a:lnTo>
                  <a:lnTo>
                    <a:pt x="2045" y="248"/>
                  </a:lnTo>
                  <a:lnTo>
                    <a:pt x="2112" y="300"/>
                  </a:lnTo>
                  <a:lnTo>
                    <a:pt x="2176" y="357"/>
                  </a:lnTo>
                  <a:lnTo>
                    <a:pt x="2234" y="416"/>
                  </a:lnTo>
                  <a:lnTo>
                    <a:pt x="2287" y="478"/>
                  </a:lnTo>
                  <a:lnTo>
                    <a:pt x="2335" y="544"/>
                  </a:lnTo>
                  <a:lnTo>
                    <a:pt x="2378" y="610"/>
                  </a:lnTo>
                  <a:lnTo>
                    <a:pt x="2417" y="679"/>
                  </a:lnTo>
                  <a:lnTo>
                    <a:pt x="2449" y="749"/>
                  </a:lnTo>
                  <a:lnTo>
                    <a:pt x="2478" y="821"/>
                  </a:lnTo>
                  <a:lnTo>
                    <a:pt x="2501" y="894"/>
                  </a:lnTo>
                  <a:lnTo>
                    <a:pt x="2520" y="968"/>
                  </a:lnTo>
                  <a:lnTo>
                    <a:pt x="2534" y="1044"/>
                  </a:lnTo>
                  <a:lnTo>
                    <a:pt x="2543" y="1119"/>
                  </a:lnTo>
                  <a:lnTo>
                    <a:pt x="2547" y="1195"/>
                  </a:lnTo>
                  <a:lnTo>
                    <a:pt x="2547" y="1272"/>
                  </a:lnTo>
                  <a:lnTo>
                    <a:pt x="2541" y="1347"/>
                  </a:lnTo>
                  <a:lnTo>
                    <a:pt x="2530" y="1422"/>
                  </a:lnTo>
                  <a:lnTo>
                    <a:pt x="2515" y="1498"/>
                  </a:lnTo>
                  <a:lnTo>
                    <a:pt x="2495" y="1571"/>
                  </a:lnTo>
                  <a:lnTo>
                    <a:pt x="2470" y="1644"/>
                  </a:lnTo>
                  <a:lnTo>
                    <a:pt x="2440" y="1716"/>
                  </a:lnTo>
                  <a:lnTo>
                    <a:pt x="2405" y="1786"/>
                  </a:lnTo>
                  <a:lnTo>
                    <a:pt x="2365" y="1854"/>
                  </a:lnTo>
                  <a:lnTo>
                    <a:pt x="2320" y="1920"/>
                  </a:lnTo>
                  <a:lnTo>
                    <a:pt x="2350" y="1928"/>
                  </a:lnTo>
                  <a:lnTo>
                    <a:pt x="2377" y="1938"/>
                  </a:lnTo>
                  <a:lnTo>
                    <a:pt x="2405" y="1953"/>
                  </a:lnTo>
                  <a:lnTo>
                    <a:pt x="2431" y="1969"/>
                  </a:lnTo>
                  <a:lnTo>
                    <a:pt x="2455" y="1990"/>
                  </a:lnTo>
                  <a:lnTo>
                    <a:pt x="3178" y="2685"/>
                  </a:lnTo>
                  <a:lnTo>
                    <a:pt x="3205" y="2713"/>
                  </a:lnTo>
                  <a:lnTo>
                    <a:pt x="3226" y="2745"/>
                  </a:lnTo>
                  <a:lnTo>
                    <a:pt x="3241" y="2778"/>
                  </a:lnTo>
                  <a:lnTo>
                    <a:pt x="3251" y="2813"/>
                  </a:lnTo>
                  <a:lnTo>
                    <a:pt x="3257" y="2850"/>
                  </a:lnTo>
                  <a:lnTo>
                    <a:pt x="3257" y="2885"/>
                  </a:lnTo>
                  <a:lnTo>
                    <a:pt x="3251" y="2921"/>
                  </a:lnTo>
                  <a:lnTo>
                    <a:pt x="3241" y="2956"/>
                  </a:lnTo>
                  <a:lnTo>
                    <a:pt x="3226" y="2989"/>
                  </a:lnTo>
                  <a:lnTo>
                    <a:pt x="3205" y="3021"/>
                  </a:lnTo>
                  <a:lnTo>
                    <a:pt x="3178" y="3050"/>
                  </a:lnTo>
                  <a:lnTo>
                    <a:pt x="3148" y="3075"/>
                  </a:lnTo>
                  <a:lnTo>
                    <a:pt x="3116" y="3095"/>
                  </a:lnTo>
                  <a:lnTo>
                    <a:pt x="3081" y="3110"/>
                  </a:lnTo>
                  <a:lnTo>
                    <a:pt x="3045" y="3121"/>
                  </a:lnTo>
                  <a:lnTo>
                    <a:pt x="3007" y="3125"/>
                  </a:lnTo>
                  <a:lnTo>
                    <a:pt x="2969" y="3125"/>
                  </a:lnTo>
                  <a:lnTo>
                    <a:pt x="2932" y="3121"/>
                  </a:lnTo>
                  <a:lnTo>
                    <a:pt x="2896" y="3110"/>
                  </a:lnTo>
                  <a:lnTo>
                    <a:pt x="2861" y="3095"/>
                  </a:lnTo>
                  <a:lnTo>
                    <a:pt x="2828" y="3075"/>
                  </a:lnTo>
                  <a:lnTo>
                    <a:pt x="2797" y="3050"/>
                  </a:lnTo>
                  <a:lnTo>
                    <a:pt x="2074" y="2355"/>
                  </a:lnTo>
                  <a:lnTo>
                    <a:pt x="2053" y="2333"/>
                  </a:lnTo>
                  <a:lnTo>
                    <a:pt x="2035" y="2307"/>
                  </a:lnTo>
                  <a:lnTo>
                    <a:pt x="2021" y="2282"/>
                  </a:lnTo>
                  <a:lnTo>
                    <a:pt x="2009" y="2254"/>
                  </a:lnTo>
                  <a:lnTo>
                    <a:pt x="2001" y="2226"/>
                  </a:lnTo>
                  <a:lnTo>
                    <a:pt x="1933" y="2268"/>
                  </a:lnTo>
                  <a:lnTo>
                    <a:pt x="1862" y="2307"/>
                  </a:lnTo>
                  <a:lnTo>
                    <a:pt x="1788" y="2341"/>
                  </a:lnTo>
                  <a:lnTo>
                    <a:pt x="1714" y="2369"/>
                  </a:lnTo>
                  <a:lnTo>
                    <a:pt x="1638" y="2394"/>
                  </a:lnTo>
                  <a:lnTo>
                    <a:pt x="1560" y="2413"/>
                  </a:lnTo>
                  <a:lnTo>
                    <a:pt x="1483" y="2427"/>
                  </a:lnTo>
                  <a:lnTo>
                    <a:pt x="1404" y="2437"/>
                  </a:lnTo>
                  <a:lnTo>
                    <a:pt x="1325" y="2444"/>
                  </a:lnTo>
                  <a:lnTo>
                    <a:pt x="1246" y="2445"/>
                  </a:lnTo>
                  <a:lnTo>
                    <a:pt x="1167" y="2440"/>
                  </a:lnTo>
                  <a:lnTo>
                    <a:pt x="1088" y="2431"/>
                  </a:lnTo>
                  <a:lnTo>
                    <a:pt x="1010" y="2418"/>
                  </a:lnTo>
                  <a:lnTo>
                    <a:pt x="932" y="2401"/>
                  </a:lnTo>
                  <a:lnTo>
                    <a:pt x="856" y="2377"/>
                  </a:lnTo>
                  <a:lnTo>
                    <a:pt x="781" y="2350"/>
                  </a:lnTo>
                  <a:lnTo>
                    <a:pt x="708" y="2318"/>
                  </a:lnTo>
                  <a:lnTo>
                    <a:pt x="636" y="2282"/>
                  </a:lnTo>
                  <a:lnTo>
                    <a:pt x="566" y="2240"/>
                  </a:lnTo>
                  <a:lnTo>
                    <a:pt x="500" y="2194"/>
                  </a:lnTo>
                  <a:lnTo>
                    <a:pt x="435" y="2143"/>
                  </a:lnTo>
                  <a:lnTo>
                    <a:pt x="373" y="2087"/>
                  </a:lnTo>
                  <a:lnTo>
                    <a:pt x="313" y="2026"/>
                  </a:lnTo>
                  <a:lnTo>
                    <a:pt x="259" y="1962"/>
                  </a:lnTo>
                  <a:lnTo>
                    <a:pt x="210" y="1896"/>
                  </a:lnTo>
                  <a:lnTo>
                    <a:pt x="165" y="1826"/>
                  </a:lnTo>
                  <a:lnTo>
                    <a:pt x="127" y="1755"/>
                  </a:lnTo>
                  <a:lnTo>
                    <a:pt x="93" y="1683"/>
                  </a:lnTo>
                  <a:lnTo>
                    <a:pt x="65" y="1609"/>
                  </a:lnTo>
                  <a:lnTo>
                    <a:pt x="41" y="1533"/>
                  </a:lnTo>
                  <a:lnTo>
                    <a:pt x="23" y="1456"/>
                  </a:lnTo>
                  <a:lnTo>
                    <a:pt x="11" y="1378"/>
                  </a:lnTo>
                  <a:lnTo>
                    <a:pt x="3" y="1301"/>
                  </a:lnTo>
                  <a:lnTo>
                    <a:pt x="0" y="1223"/>
                  </a:lnTo>
                  <a:lnTo>
                    <a:pt x="3" y="1144"/>
                  </a:lnTo>
                  <a:lnTo>
                    <a:pt x="11" y="1066"/>
                  </a:lnTo>
                  <a:lnTo>
                    <a:pt x="23" y="989"/>
                  </a:lnTo>
                  <a:lnTo>
                    <a:pt x="41" y="912"/>
                  </a:lnTo>
                  <a:lnTo>
                    <a:pt x="65" y="836"/>
                  </a:lnTo>
                  <a:lnTo>
                    <a:pt x="93" y="761"/>
                  </a:lnTo>
                  <a:lnTo>
                    <a:pt x="127" y="689"/>
                  </a:lnTo>
                  <a:lnTo>
                    <a:pt x="165" y="618"/>
                  </a:lnTo>
                  <a:lnTo>
                    <a:pt x="210" y="549"/>
                  </a:lnTo>
                  <a:lnTo>
                    <a:pt x="259" y="482"/>
                  </a:lnTo>
                  <a:lnTo>
                    <a:pt x="313" y="418"/>
                  </a:lnTo>
                  <a:lnTo>
                    <a:pt x="373" y="357"/>
                  </a:lnTo>
                  <a:lnTo>
                    <a:pt x="437" y="300"/>
                  </a:lnTo>
                  <a:lnTo>
                    <a:pt x="503" y="248"/>
                  </a:lnTo>
                  <a:lnTo>
                    <a:pt x="573" y="200"/>
                  </a:lnTo>
                  <a:lnTo>
                    <a:pt x="645" y="159"/>
                  </a:lnTo>
                  <a:lnTo>
                    <a:pt x="718" y="121"/>
                  </a:lnTo>
                  <a:lnTo>
                    <a:pt x="794" y="89"/>
                  </a:lnTo>
                  <a:lnTo>
                    <a:pt x="872" y="62"/>
                  </a:lnTo>
                  <a:lnTo>
                    <a:pt x="950" y="40"/>
                  </a:lnTo>
                  <a:lnTo>
                    <a:pt x="1031" y="22"/>
                  </a:lnTo>
                  <a:lnTo>
                    <a:pt x="1112" y="10"/>
                  </a:lnTo>
                  <a:lnTo>
                    <a:pt x="1192" y="2"/>
                  </a:lnTo>
                  <a:lnTo>
                    <a:pt x="1274" y="0"/>
                  </a:lnTo>
                  <a:close/>
                </a:path>
              </a:pathLst>
            </a:custGeom>
            <a:grpFill/>
            <a:ln w="0">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mplitudeTF"/>
                <a:ea typeface="LF_Kai"/>
              </a:endParaRPr>
            </a:p>
          </p:txBody>
        </p:sp>
      </p:grpSp>
      <p:sp>
        <p:nvSpPr>
          <p:cNvPr id="5" name="Rectangle 4"/>
          <p:cNvSpPr/>
          <p:nvPr/>
        </p:nvSpPr>
        <p:spPr>
          <a:xfrm>
            <a:off x="2720640" y="1850873"/>
            <a:ext cx="5622039" cy="461665"/>
          </a:xfrm>
          <a:prstGeom prst="rect">
            <a:avLst/>
          </a:prstGeom>
        </p:spPr>
        <p:txBody>
          <a:bodyPr wrap="square">
            <a:spAutoFit/>
          </a:bodyPr>
          <a:lstStyle/>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rPr>
              <a:t>Employees at ABC Group appear to be locked out of multiple systems that contain critical data and they receive the following pop up message</a:t>
            </a:r>
          </a:p>
        </p:txBody>
      </p:sp>
      <p:grpSp>
        <p:nvGrpSpPr>
          <p:cNvPr id="6" name="Group 5"/>
          <p:cNvGrpSpPr/>
          <p:nvPr/>
        </p:nvGrpSpPr>
        <p:grpSpPr>
          <a:xfrm>
            <a:off x="4002516" y="2312538"/>
            <a:ext cx="2731541" cy="2169976"/>
            <a:chOff x="5421130" y="2583858"/>
            <a:chExt cx="2646229" cy="2175717"/>
          </a:xfrm>
        </p:grpSpPr>
        <p:sp>
          <p:nvSpPr>
            <p:cNvPr id="7" name="TextBox 6"/>
            <p:cNvSpPr txBox="1"/>
            <p:nvPr/>
          </p:nvSpPr>
          <p:spPr>
            <a:xfrm>
              <a:off x="5421130" y="2692016"/>
              <a:ext cx="2646229" cy="2067559"/>
            </a:xfrm>
            <a:prstGeom prst="rect">
              <a:avLst/>
            </a:prstGeom>
            <a:solidFill>
              <a:srgbClr val="FFFFFF">
                <a:lumMod val="85000"/>
              </a:srgbClr>
            </a:solidFill>
          </p:spPr>
          <p:txBody>
            <a:bodyPr wrap="square" rtlCol="0">
              <a:spAutoFit/>
            </a:bodyPr>
            <a:lstStyle/>
            <a:p>
              <a:pPr marL="605058" marR="0" lvl="2" indent="0" defTabSz="60505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6D6E6A"/>
                  </a:solidFill>
                  <a:effectLst/>
                  <a:uLnTx/>
                  <a:uFillTx/>
                  <a:latin typeface="AmplitudeTF"/>
                  <a:ea typeface="LF_Kai"/>
                </a:rPr>
                <a:t>Hello ABCers,</a:t>
              </a:r>
            </a:p>
            <a:p>
              <a:pPr marL="605058" marR="0" lvl="2" indent="0" defTabSz="605058"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6D6E6A"/>
                </a:solidFill>
                <a:effectLst/>
                <a:uLnTx/>
                <a:uFillTx/>
                <a:latin typeface="AmplitudeTF"/>
                <a:ea typeface="LF_Kai"/>
              </a:endParaRPr>
            </a:p>
            <a:p>
              <a:pPr marL="605058" marR="0" lvl="2" indent="0" defTabSz="60505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6D6E6A"/>
                  </a:solidFill>
                  <a:effectLst/>
                  <a:uLnTx/>
                  <a:uFillTx/>
                  <a:latin typeface="AmplitudeTF"/>
                  <a:ea typeface="LF_Kai"/>
                </a:rPr>
                <a:t>Surprise! We’ve encrypted your critical files and systems. You have 48 hours to pay us $40K USD in Bitcoin. If you pay, we will send you the decryption key to get your files back. If you don’t meet our timeline, your data will be lost forever.</a:t>
              </a:r>
            </a:p>
            <a:p>
              <a:pPr marL="605058" marR="0" lvl="2" indent="0" defTabSz="605058"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6D6E6A"/>
                </a:solidFill>
                <a:effectLst/>
                <a:uLnTx/>
                <a:uFillTx/>
                <a:latin typeface="AmplitudeTF"/>
                <a:ea typeface="LF_Kai"/>
              </a:endParaRPr>
            </a:p>
            <a:p>
              <a:pPr marL="605058" marR="0" lvl="2" indent="0" defTabSz="60505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6D6E6A"/>
                  </a:solidFill>
                  <a:effectLst/>
                  <a:uLnTx/>
                  <a:uFillTx/>
                  <a:latin typeface="AmplitudeTF"/>
                  <a:ea typeface="LF_Kai"/>
                </a:rPr>
                <a:t>Follow the link for </a:t>
              </a:r>
              <a:r>
                <a:rPr kumimoji="0" lang="en-US" sz="900" b="1" i="0" u="sng" strike="noStrike" kern="0" cap="none" spc="0" normalizeH="0" baseline="0" noProof="0" dirty="0">
                  <a:ln>
                    <a:noFill/>
                  </a:ln>
                  <a:solidFill>
                    <a:srgbClr val="6D6E6A"/>
                  </a:solidFill>
                  <a:effectLst/>
                  <a:uLnTx/>
                  <a:uFillTx/>
                  <a:latin typeface="AmplitudeTF"/>
                  <a:ea typeface="LF_Kai"/>
                </a:rPr>
                <a:t>payment instructions</a:t>
              </a:r>
              <a:r>
                <a:rPr kumimoji="0" lang="en-US" sz="900" b="0" i="0" u="none" strike="noStrike" kern="0" cap="none" spc="0" normalizeH="0" baseline="0" noProof="0" dirty="0">
                  <a:ln>
                    <a:noFill/>
                  </a:ln>
                  <a:solidFill>
                    <a:srgbClr val="6D6E6A"/>
                  </a:solidFill>
                  <a:effectLst/>
                  <a:uLnTx/>
                  <a:uFillTx/>
                  <a:latin typeface="AmplitudeTF"/>
                  <a:ea typeface="LF_Kai"/>
                </a:rPr>
                <a:t>.</a:t>
              </a:r>
            </a:p>
            <a:p>
              <a:pPr marL="605058" marR="0" lvl="2" indent="0" defTabSz="605058"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6D6E6A"/>
                </a:solidFill>
                <a:effectLst/>
                <a:uLnTx/>
                <a:uFillTx/>
                <a:latin typeface="AmplitudeTF"/>
                <a:ea typeface="LF_Kai"/>
              </a:endParaRPr>
            </a:p>
            <a:p>
              <a:pPr marL="605058" marR="0" lvl="2" indent="0" defTabSz="60505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6D6E6A"/>
                  </a:solidFill>
                  <a:effectLst/>
                  <a:uLnTx/>
                  <a:uFillTx/>
                  <a:latin typeface="AmplitudeTF"/>
                  <a:ea typeface="LF_Kai"/>
                </a:rPr>
                <a:t>Regards,</a:t>
              </a:r>
            </a:p>
            <a:p>
              <a:pPr marL="605058" marR="0" lvl="2" indent="0" defTabSz="60505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6D6E6A"/>
                  </a:solidFill>
                  <a:effectLst/>
                  <a:uLnTx/>
                  <a:uFillTx/>
                  <a:latin typeface="AmplitudeTF"/>
                  <a:ea typeface="LF_Kai"/>
                </a:rPr>
                <a:t>Kobra</a:t>
              </a:r>
            </a:p>
            <a:p>
              <a:pPr marL="302529" marR="0" lvl="1" indent="0" defTabSz="60505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AmplitudeTF"/>
                <a:ea typeface="LF_Kai"/>
              </a:endParaRPr>
            </a:p>
          </p:txBody>
        </p:sp>
        <p:grpSp>
          <p:nvGrpSpPr>
            <p:cNvPr id="8" name="Group 7"/>
            <p:cNvGrpSpPr/>
            <p:nvPr/>
          </p:nvGrpSpPr>
          <p:grpSpPr>
            <a:xfrm>
              <a:off x="5421130" y="2583858"/>
              <a:ext cx="2646229" cy="687382"/>
              <a:chOff x="5421130" y="2583858"/>
              <a:chExt cx="2646229" cy="687382"/>
            </a:xfrm>
          </p:grpSpPr>
          <p:sp>
            <p:nvSpPr>
              <p:cNvPr id="9" name="Rounded Rectangle 8"/>
              <p:cNvSpPr/>
              <p:nvPr/>
            </p:nvSpPr>
            <p:spPr>
              <a:xfrm>
                <a:off x="5421130" y="2583858"/>
                <a:ext cx="2646229" cy="123876"/>
              </a:xfrm>
              <a:prstGeom prst="roundRect">
                <a:avLst/>
              </a:prstGeom>
              <a:solidFill>
                <a:srgbClr val="6D6E6A"/>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FFFFFF"/>
                    </a:solidFill>
                    <a:effectLst/>
                    <a:uLnTx/>
                    <a:uFillTx/>
                    <a:latin typeface="AmplitudeTF"/>
                    <a:ea typeface="LF_Kai"/>
                    <a:cs typeface="+mn-cs"/>
                  </a:rPr>
                  <a:t>HACKED!</a:t>
                </a:r>
              </a:p>
            </p:txBody>
          </p:sp>
          <p:sp>
            <p:nvSpPr>
              <p:cNvPr id="10" name="Multiply 9"/>
              <p:cNvSpPr/>
              <p:nvPr/>
            </p:nvSpPr>
            <p:spPr>
              <a:xfrm>
                <a:off x="7939767" y="2593358"/>
                <a:ext cx="127591" cy="111059"/>
              </a:xfrm>
              <a:prstGeom prst="mathMultiply">
                <a:avLst/>
              </a:prstGeom>
              <a:solidFill>
                <a:srgbClr val="FFFFFF"/>
              </a:solidFill>
              <a:ln w="9525"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11" name="Isosceles Triangle 10"/>
              <p:cNvSpPr/>
              <p:nvPr/>
            </p:nvSpPr>
            <p:spPr>
              <a:xfrm>
                <a:off x="5536331" y="2889160"/>
                <a:ext cx="359113" cy="324419"/>
              </a:xfrm>
              <a:prstGeom prst="triangle">
                <a:avLst/>
              </a:prstGeom>
              <a:solidFill>
                <a:srgbClr val="FFC000"/>
              </a:solidFill>
              <a:ln w="412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12" name="TextBox 11"/>
              <p:cNvSpPr txBox="1"/>
              <p:nvPr/>
            </p:nvSpPr>
            <p:spPr>
              <a:xfrm>
                <a:off x="5594399" y="2870071"/>
                <a:ext cx="309489" cy="401169"/>
              </a:xfrm>
              <a:prstGeom prst="rect">
                <a:avLst/>
              </a:prstGeom>
              <a:noFill/>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mplitudeTF"/>
                    <a:ea typeface="LF_Kai"/>
                  </a:rPr>
                  <a:t>!</a:t>
                </a:r>
              </a:p>
            </p:txBody>
          </p:sp>
        </p:grpSp>
      </p:grpSp>
      <p:sp>
        <p:nvSpPr>
          <p:cNvPr id="13" name="Rectangle 12"/>
          <p:cNvSpPr/>
          <p:nvPr/>
        </p:nvSpPr>
        <p:spPr>
          <a:xfrm>
            <a:off x="819358" y="1627892"/>
            <a:ext cx="1733488" cy="925268"/>
          </a:xfrm>
          <a:prstGeom prst="rect">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2:30PM</a:t>
            </a:r>
            <a:endParaRPr kumimoji="0" lang="en-GB" sz="3200" b="0" i="0" u="none" strike="noStrike" kern="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Rectangle 13"/>
          <p:cNvSpPr/>
          <p:nvPr/>
        </p:nvSpPr>
        <p:spPr>
          <a:xfrm>
            <a:off x="778499" y="1591622"/>
            <a:ext cx="1798599" cy="997808"/>
          </a:xfrm>
          <a:prstGeom prst="rect">
            <a:avLst/>
          </a:prstGeom>
          <a:no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15" name="Text Placeholder 1"/>
          <p:cNvSpPr txBox="1">
            <a:spLocks/>
          </p:cNvSpPr>
          <p:nvPr/>
        </p:nvSpPr>
        <p:spPr>
          <a:xfrm>
            <a:off x="687388" y="69303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Monday, September 21, 2020</a:t>
            </a:r>
            <a:endParaRPr lang="en-US" sz="2400" b="1" dirty="0">
              <a:solidFill>
                <a:srgbClr val="478FBF"/>
              </a:solidFill>
              <a:latin typeface="AmplitudeTF"/>
              <a:ea typeface="LF_Kai"/>
            </a:endParaRPr>
          </a:p>
        </p:txBody>
      </p:sp>
      <p:sp>
        <p:nvSpPr>
          <p:cNvPr id="17" name="Slide Number Placeholder 16"/>
          <p:cNvSpPr>
            <a:spLocks noGrp="1"/>
          </p:cNvSpPr>
          <p:nvPr>
            <p:ph type="sldNum" sz="quarter" idx="12"/>
          </p:nvPr>
        </p:nvSpPr>
        <p:spPr/>
        <p:txBody>
          <a:bodyPr/>
          <a:lstStyle/>
          <a:p>
            <a:fld id="{DE6ECF0F-DA4E-4743-8955-ADA7D27EA82F}" type="slidenum">
              <a:rPr lang="en-US" smtClean="0"/>
              <a:t>22</a:t>
            </a:fld>
            <a:endParaRPr lang="en-US"/>
          </a:p>
        </p:txBody>
      </p:sp>
    </p:spTree>
    <p:extLst>
      <p:ext uri="{BB962C8B-B14F-4D97-AF65-F5344CB8AC3E}">
        <p14:creationId xmlns:p14="http://schemas.microsoft.com/office/powerpoint/2010/main" val="334815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76375" y="1461407"/>
            <a:ext cx="2515866" cy="2425827"/>
            <a:chOff x="3735061" y="1558754"/>
            <a:chExt cx="3880911" cy="3795792"/>
          </a:xfrm>
        </p:grpSpPr>
        <p:sp>
          <p:nvSpPr>
            <p:cNvPr id="3" name="Oval 2"/>
            <p:cNvSpPr/>
            <p:nvPr/>
          </p:nvSpPr>
          <p:spPr>
            <a:xfrm>
              <a:off x="3735061" y="1558754"/>
              <a:ext cx="3880911" cy="3795792"/>
            </a:xfrm>
            <a:prstGeom prst="ellipse">
              <a:avLst/>
            </a:prstGeom>
            <a:noFill/>
            <a:ln w="127000" cap="flat" cmpd="sng" algn="ctr">
              <a:solidFill>
                <a:srgbClr val="FFFFFF">
                  <a:lumMod val="9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4" name="Oval 3"/>
            <p:cNvSpPr/>
            <p:nvPr/>
          </p:nvSpPr>
          <p:spPr>
            <a:xfrm>
              <a:off x="4217783" y="2054039"/>
              <a:ext cx="2915464" cy="2805222"/>
            </a:xfrm>
            <a:prstGeom prst="ellipse">
              <a:avLst/>
            </a:prstGeom>
            <a:noFill/>
            <a:ln w="38100" cap="flat" cmpd="sng" algn="ctr">
              <a:solidFill>
                <a:srgbClr val="FFFFFF">
                  <a:lumMod val="9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5" name="Freeform 4838"/>
            <p:cNvSpPr>
              <a:spLocks noEditPoints="1"/>
            </p:cNvSpPr>
            <p:nvPr/>
          </p:nvSpPr>
          <p:spPr bwMode="auto">
            <a:xfrm>
              <a:off x="4761617" y="2180821"/>
              <a:ext cx="1827797" cy="2072840"/>
            </a:xfrm>
            <a:custGeom>
              <a:avLst/>
              <a:gdLst>
                <a:gd name="T0" fmla="*/ 24 w 340"/>
                <a:gd name="T1" fmla="*/ 266 h 338"/>
                <a:gd name="T2" fmla="*/ 18 w 340"/>
                <a:gd name="T3" fmla="*/ 270 h 338"/>
                <a:gd name="T4" fmla="*/ 14 w 340"/>
                <a:gd name="T5" fmla="*/ 276 h 338"/>
                <a:gd name="T6" fmla="*/ 16 w 340"/>
                <a:gd name="T7" fmla="*/ 280 h 338"/>
                <a:gd name="T8" fmla="*/ 20 w 340"/>
                <a:gd name="T9" fmla="*/ 286 h 338"/>
                <a:gd name="T10" fmla="*/ 316 w 340"/>
                <a:gd name="T11" fmla="*/ 286 h 338"/>
                <a:gd name="T12" fmla="*/ 320 w 340"/>
                <a:gd name="T13" fmla="*/ 286 h 338"/>
                <a:gd name="T14" fmla="*/ 324 w 340"/>
                <a:gd name="T15" fmla="*/ 280 h 338"/>
                <a:gd name="T16" fmla="*/ 326 w 340"/>
                <a:gd name="T17" fmla="*/ 276 h 338"/>
                <a:gd name="T18" fmla="*/ 322 w 340"/>
                <a:gd name="T19" fmla="*/ 270 h 338"/>
                <a:gd name="T20" fmla="*/ 316 w 340"/>
                <a:gd name="T21" fmla="*/ 266 h 338"/>
                <a:gd name="T22" fmla="*/ 298 w 340"/>
                <a:gd name="T23" fmla="*/ 192 h 338"/>
                <a:gd name="T24" fmla="*/ 316 w 340"/>
                <a:gd name="T25" fmla="*/ 192 h 338"/>
                <a:gd name="T26" fmla="*/ 322 w 340"/>
                <a:gd name="T27" fmla="*/ 190 h 338"/>
                <a:gd name="T28" fmla="*/ 326 w 340"/>
                <a:gd name="T29" fmla="*/ 182 h 338"/>
                <a:gd name="T30" fmla="*/ 324 w 340"/>
                <a:gd name="T31" fmla="*/ 178 h 338"/>
                <a:gd name="T32" fmla="*/ 320 w 340"/>
                <a:gd name="T33" fmla="*/ 172 h 338"/>
                <a:gd name="T34" fmla="*/ 24 w 340"/>
                <a:gd name="T35" fmla="*/ 172 h 338"/>
                <a:gd name="T36" fmla="*/ 20 w 340"/>
                <a:gd name="T37" fmla="*/ 172 h 338"/>
                <a:gd name="T38" fmla="*/ 16 w 340"/>
                <a:gd name="T39" fmla="*/ 178 h 338"/>
                <a:gd name="T40" fmla="*/ 14 w 340"/>
                <a:gd name="T41" fmla="*/ 182 h 338"/>
                <a:gd name="T42" fmla="*/ 18 w 340"/>
                <a:gd name="T43" fmla="*/ 190 h 338"/>
                <a:gd name="T44" fmla="*/ 24 w 340"/>
                <a:gd name="T45" fmla="*/ 192 h 338"/>
                <a:gd name="T46" fmla="*/ 42 w 340"/>
                <a:gd name="T47" fmla="*/ 266 h 338"/>
                <a:gd name="T48" fmla="*/ 248 w 340"/>
                <a:gd name="T49" fmla="*/ 266 h 338"/>
                <a:gd name="T50" fmla="*/ 230 w 340"/>
                <a:gd name="T51" fmla="*/ 192 h 338"/>
                <a:gd name="T52" fmla="*/ 248 w 340"/>
                <a:gd name="T53" fmla="*/ 266 h 338"/>
                <a:gd name="T54" fmla="*/ 162 w 340"/>
                <a:gd name="T55" fmla="*/ 266 h 338"/>
                <a:gd name="T56" fmla="*/ 178 w 340"/>
                <a:gd name="T57" fmla="*/ 192 h 338"/>
                <a:gd name="T58" fmla="*/ 110 w 340"/>
                <a:gd name="T59" fmla="*/ 266 h 338"/>
                <a:gd name="T60" fmla="*/ 92 w 340"/>
                <a:gd name="T61" fmla="*/ 192 h 338"/>
                <a:gd name="T62" fmla="*/ 110 w 340"/>
                <a:gd name="T63" fmla="*/ 266 h 338"/>
                <a:gd name="T64" fmla="*/ 340 w 340"/>
                <a:gd name="T65" fmla="*/ 322 h 338"/>
                <a:gd name="T66" fmla="*/ 334 w 340"/>
                <a:gd name="T67" fmla="*/ 334 h 338"/>
                <a:gd name="T68" fmla="*/ 324 w 340"/>
                <a:gd name="T69" fmla="*/ 338 h 338"/>
                <a:gd name="T70" fmla="*/ 16 w 340"/>
                <a:gd name="T71" fmla="*/ 338 h 338"/>
                <a:gd name="T72" fmla="*/ 6 w 340"/>
                <a:gd name="T73" fmla="*/ 334 h 338"/>
                <a:gd name="T74" fmla="*/ 0 w 340"/>
                <a:gd name="T75" fmla="*/ 322 h 338"/>
                <a:gd name="T76" fmla="*/ 2 w 340"/>
                <a:gd name="T77" fmla="*/ 316 h 338"/>
                <a:gd name="T78" fmla="*/ 10 w 340"/>
                <a:gd name="T79" fmla="*/ 308 h 338"/>
                <a:gd name="T80" fmla="*/ 324 w 340"/>
                <a:gd name="T81" fmla="*/ 306 h 338"/>
                <a:gd name="T82" fmla="*/ 330 w 340"/>
                <a:gd name="T83" fmla="*/ 308 h 338"/>
                <a:gd name="T84" fmla="*/ 338 w 340"/>
                <a:gd name="T85" fmla="*/ 316 h 338"/>
                <a:gd name="T86" fmla="*/ 340 w 340"/>
                <a:gd name="T87" fmla="*/ 322 h 338"/>
                <a:gd name="T88" fmla="*/ 82 w 340"/>
                <a:gd name="T89" fmla="*/ 154 h 338"/>
                <a:gd name="T90" fmla="*/ 84 w 340"/>
                <a:gd name="T91" fmla="*/ 136 h 338"/>
                <a:gd name="T92" fmla="*/ 98 w 340"/>
                <a:gd name="T93" fmla="*/ 104 h 338"/>
                <a:gd name="T94" fmla="*/ 120 w 340"/>
                <a:gd name="T95" fmla="*/ 80 h 338"/>
                <a:gd name="T96" fmla="*/ 152 w 340"/>
                <a:gd name="T97" fmla="*/ 68 h 338"/>
                <a:gd name="T98" fmla="*/ 170 w 340"/>
                <a:gd name="T99" fmla="*/ 66 h 338"/>
                <a:gd name="T100" fmla="*/ 204 w 340"/>
                <a:gd name="T101" fmla="*/ 72 h 338"/>
                <a:gd name="T102" fmla="*/ 232 w 340"/>
                <a:gd name="T103" fmla="*/ 92 h 338"/>
                <a:gd name="T104" fmla="*/ 250 w 340"/>
                <a:gd name="T105" fmla="*/ 118 h 338"/>
                <a:gd name="T106" fmla="*/ 258 w 340"/>
                <a:gd name="T107" fmla="*/ 154 h 338"/>
                <a:gd name="T108" fmla="*/ 192 w 340"/>
                <a:gd name="T109" fmla="*/ 54 h 338"/>
                <a:gd name="T110" fmla="*/ 148 w 340"/>
                <a:gd name="T111" fmla="*/ 26 h 338"/>
                <a:gd name="T112" fmla="*/ 192 w 340"/>
                <a:gd name="T113" fmla="*/ 26 h 338"/>
                <a:gd name="T114" fmla="*/ 192 w 340"/>
                <a:gd name="T115" fmla="*/ 5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338">
                  <a:moveTo>
                    <a:pt x="24" y="266"/>
                  </a:moveTo>
                  <a:lnTo>
                    <a:pt x="24" y="266"/>
                  </a:lnTo>
                  <a:lnTo>
                    <a:pt x="20" y="268"/>
                  </a:lnTo>
                  <a:lnTo>
                    <a:pt x="18" y="270"/>
                  </a:lnTo>
                  <a:lnTo>
                    <a:pt x="16" y="272"/>
                  </a:lnTo>
                  <a:lnTo>
                    <a:pt x="14" y="276"/>
                  </a:lnTo>
                  <a:lnTo>
                    <a:pt x="14" y="276"/>
                  </a:lnTo>
                  <a:lnTo>
                    <a:pt x="16" y="280"/>
                  </a:lnTo>
                  <a:lnTo>
                    <a:pt x="18" y="284"/>
                  </a:lnTo>
                  <a:lnTo>
                    <a:pt x="20" y="286"/>
                  </a:lnTo>
                  <a:lnTo>
                    <a:pt x="24" y="286"/>
                  </a:lnTo>
                  <a:lnTo>
                    <a:pt x="316" y="286"/>
                  </a:lnTo>
                  <a:lnTo>
                    <a:pt x="316" y="286"/>
                  </a:lnTo>
                  <a:lnTo>
                    <a:pt x="320" y="286"/>
                  </a:lnTo>
                  <a:lnTo>
                    <a:pt x="322" y="284"/>
                  </a:lnTo>
                  <a:lnTo>
                    <a:pt x="324" y="280"/>
                  </a:lnTo>
                  <a:lnTo>
                    <a:pt x="326" y="276"/>
                  </a:lnTo>
                  <a:lnTo>
                    <a:pt x="326" y="276"/>
                  </a:lnTo>
                  <a:lnTo>
                    <a:pt x="324" y="272"/>
                  </a:lnTo>
                  <a:lnTo>
                    <a:pt x="322" y="270"/>
                  </a:lnTo>
                  <a:lnTo>
                    <a:pt x="320" y="268"/>
                  </a:lnTo>
                  <a:lnTo>
                    <a:pt x="316" y="266"/>
                  </a:lnTo>
                  <a:lnTo>
                    <a:pt x="298" y="266"/>
                  </a:lnTo>
                  <a:lnTo>
                    <a:pt x="298" y="192"/>
                  </a:lnTo>
                  <a:lnTo>
                    <a:pt x="316" y="192"/>
                  </a:lnTo>
                  <a:lnTo>
                    <a:pt x="316" y="192"/>
                  </a:lnTo>
                  <a:lnTo>
                    <a:pt x="320" y="192"/>
                  </a:lnTo>
                  <a:lnTo>
                    <a:pt x="322" y="190"/>
                  </a:lnTo>
                  <a:lnTo>
                    <a:pt x="324" y="186"/>
                  </a:lnTo>
                  <a:lnTo>
                    <a:pt x="326" y="182"/>
                  </a:lnTo>
                  <a:lnTo>
                    <a:pt x="326" y="182"/>
                  </a:lnTo>
                  <a:lnTo>
                    <a:pt x="324" y="178"/>
                  </a:lnTo>
                  <a:lnTo>
                    <a:pt x="322" y="176"/>
                  </a:lnTo>
                  <a:lnTo>
                    <a:pt x="320" y="172"/>
                  </a:lnTo>
                  <a:lnTo>
                    <a:pt x="316" y="172"/>
                  </a:lnTo>
                  <a:lnTo>
                    <a:pt x="24" y="172"/>
                  </a:lnTo>
                  <a:lnTo>
                    <a:pt x="24" y="172"/>
                  </a:lnTo>
                  <a:lnTo>
                    <a:pt x="20" y="172"/>
                  </a:lnTo>
                  <a:lnTo>
                    <a:pt x="18" y="176"/>
                  </a:lnTo>
                  <a:lnTo>
                    <a:pt x="16" y="178"/>
                  </a:lnTo>
                  <a:lnTo>
                    <a:pt x="14" y="182"/>
                  </a:lnTo>
                  <a:lnTo>
                    <a:pt x="14" y="182"/>
                  </a:lnTo>
                  <a:lnTo>
                    <a:pt x="16" y="186"/>
                  </a:lnTo>
                  <a:lnTo>
                    <a:pt x="18" y="190"/>
                  </a:lnTo>
                  <a:lnTo>
                    <a:pt x="20" y="192"/>
                  </a:lnTo>
                  <a:lnTo>
                    <a:pt x="24" y="192"/>
                  </a:lnTo>
                  <a:lnTo>
                    <a:pt x="42" y="192"/>
                  </a:lnTo>
                  <a:lnTo>
                    <a:pt x="42" y="266"/>
                  </a:lnTo>
                  <a:lnTo>
                    <a:pt x="24" y="266"/>
                  </a:lnTo>
                  <a:close/>
                  <a:moveTo>
                    <a:pt x="248" y="266"/>
                  </a:moveTo>
                  <a:lnTo>
                    <a:pt x="230" y="266"/>
                  </a:lnTo>
                  <a:lnTo>
                    <a:pt x="230" y="192"/>
                  </a:lnTo>
                  <a:lnTo>
                    <a:pt x="248" y="192"/>
                  </a:lnTo>
                  <a:lnTo>
                    <a:pt x="248" y="266"/>
                  </a:lnTo>
                  <a:close/>
                  <a:moveTo>
                    <a:pt x="178" y="266"/>
                  </a:moveTo>
                  <a:lnTo>
                    <a:pt x="162" y="266"/>
                  </a:lnTo>
                  <a:lnTo>
                    <a:pt x="162" y="192"/>
                  </a:lnTo>
                  <a:lnTo>
                    <a:pt x="178" y="192"/>
                  </a:lnTo>
                  <a:lnTo>
                    <a:pt x="178" y="266"/>
                  </a:lnTo>
                  <a:close/>
                  <a:moveTo>
                    <a:pt x="110" y="266"/>
                  </a:moveTo>
                  <a:lnTo>
                    <a:pt x="92" y="266"/>
                  </a:lnTo>
                  <a:lnTo>
                    <a:pt x="92" y="192"/>
                  </a:lnTo>
                  <a:lnTo>
                    <a:pt x="110" y="192"/>
                  </a:lnTo>
                  <a:lnTo>
                    <a:pt x="110" y="266"/>
                  </a:lnTo>
                  <a:close/>
                  <a:moveTo>
                    <a:pt x="340" y="322"/>
                  </a:moveTo>
                  <a:lnTo>
                    <a:pt x="340" y="322"/>
                  </a:lnTo>
                  <a:lnTo>
                    <a:pt x="338" y="328"/>
                  </a:lnTo>
                  <a:lnTo>
                    <a:pt x="334" y="334"/>
                  </a:lnTo>
                  <a:lnTo>
                    <a:pt x="330" y="336"/>
                  </a:lnTo>
                  <a:lnTo>
                    <a:pt x="324" y="338"/>
                  </a:lnTo>
                  <a:lnTo>
                    <a:pt x="16" y="338"/>
                  </a:lnTo>
                  <a:lnTo>
                    <a:pt x="16" y="338"/>
                  </a:lnTo>
                  <a:lnTo>
                    <a:pt x="10" y="336"/>
                  </a:lnTo>
                  <a:lnTo>
                    <a:pt x="6" y="334"/>
                  </a:lnTo>
                  <a:lnTo>
                    <a:pt x="2" y="328"/>
                  </a:lnTo>
                  <a:lnTo>
                    <a:pt x="0" y="322"/>
                  </a:lnTo>
                  <a:lnTo>
                    <a:pt x="0" y="322"/>
                  </a:lnTo>
                  <a:lnTo>
                    <a:pt x="2" y="316"/>
                  </a:lnTo>
                  <a:lnTo>
                    <a:pt x="6" y="310"/>
                  </a:lnTo>
                  <a:lnTo>
                    <a:pt x="10" y="308"/>
                  </a:lnTo>
                  <a:lnTo>
                    <a:pt x="16" y="306"/>
                  </a:lnTo>
                  <a:lnTo>
                    <a:pt x="324" y="306"/>
                  </a:lnTo>
                  <a:lnTo>
                    <a:pt x="324" y="306"/>
                  </a:lnTo>
                  <a:lnTo>
                    <a:pt x="330" y="308"/>
                  </a:lnTo>
                  <a:lnTo>
                    <a:pt x="334" y="310"/>
                  </a:lnTo>
                  <a:lnTo>
                    <a:pt x="338" y="316"/>
                  </a:lnTo>
                  <a:lnTo>
                    <a:pt x="340" y="322"/>
                  </a:lnTo>
                  <a:lnTo>
                    <a:pt x="340" y="322"/>
                  </a:lnTo>
                  <a:close/>
                  <a:moveTo>
                    <a:pt x="258" y="154"/>
                  </a:moveTo>
                  <a:lnTo>
                    <a:pt x="82" y="154"/>
                  </a:lnTo>
                  <a:lnTo>
                    <a:pt x="82" y="154"/>
                  </a:lnTo>
                  <a:lnTo>
                    <a:pt x="84" y="136"/>
                  </a:lnTo>
                  <a:lnTo>
                    <a:pt x="90" y="118"/>
                  </a:lnTo>
                  <a:lnTo>
                    <a:pt x="98" y="104"/>
                  </a:lnTo>
                  <a:lnTo>
                    <a:pt x="108" y="92"/>
                  </a:lnTo>
                  <a:lnTo>
                    <a:pt x="120" y="80"/>
                  </a:lnTo>
                  <a:lnTo>
                    <a:pt x="136" y="72"/>
                  </a:lnTo>
                  <a:lnTo>
                    <a:pt x="152" y="68"/>
                  </a:lnTo>
                  <a:lnTo>
                    <a:pt x="170" y="66"/>
                  </a:lnTo>
                  <a:lnTo>
                    <a:pt x="170" y="66"/>
                  </a:lnTo>
                  <a:lnTo>
                    <a:pt x="188" y="68"/>
                  </a:lnTo>
                  <a:lnTo>
                    <a:pt x="204" y="72"/>
                  </a:lnTo>
                  <a:lnTo>
                    <a:pt x="220" y="80"/>
                  </a:lnTo>
                  <a:lnTo>
                    <a:pt x="232" y="92"/>
                  </a:lnTo>
                  <a:lnTo>
                    <a:pt x="242" y="104"/>
                  </a:lnTo>
                  <a:lnTo>
                    <a:pt x="250" y="118"/>
                  </a:lnTo>
                  <a:lnTo>
                    <a:pt x="256" y="136"/>
                  </a:lnTo>
                  <a:lnTo>
                    <a:pt x="258" y="154"/>
                  </a:lnTo>
                  <a:lnTo>
                    <a:pt x="258" y="154"/>
                  </a:lnTo>
                  <a:close/>
                  <a:moveTo>
                    <a:pt x="192" y="54"/>
                  </a:moveTo>
                  <a:lnTo>
                    <a:pt x="148" y="54"/>
                  </a:lnTo>
                  <a:lnTo>
                    <a:pt x="148" y="26"/>
                  </a:lnTo>
                  <a:lnTo>
                    <a:pt x="170" y="0"/>
                  </a:lnTo>
                  <a:lnTo>
                    <a:pt x="192" y="26"/>
                  </a:lnTo>
                  <a:lnTo>
                    <a:pt x="192" y="26"/>
                  </a:lnTo>
                  <a:lnTo>
                    <a:pt x="192" y="54"/>
                  </a:lnTo>
                  <a:close/>
                </a:path>
              </a:pathLst>
            </a:custGeom>
            <a:solidFill>
              <a:srgbClr val="FFFFFF">
                <a:lumMod val="95000"/>
              </a:srgbClr>
            </a:solidFill>
            <a:ln>
              <a:noFill/>
            </a:ln>
          </p:spPr>
          <p:txBody>
            <a:bodyPr vert="horz" wrap="square" lIns="82935" tIns="41468" rIns="82935" bIns="41468"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000000"/>
                </a:solidFill>
                <a:effectLst/>
                <a:uLnTx/>
                <a:uFillTx/>
                <a:latin typeface="AmplitudeTF"/>
                <a:ea typeface="LF_Kai"/>
              </a:endParaRPr>
            </a:p>
          </p:txBody>
        </p:sp>
      </p:grpSp>
      <p:sp>
        <p:nvSpPr>
          <p:cNvPr id="6" name="Rectangle 5"/>
          <p:cNvSpPr/>
          <p:nvPr/>
        </p:nvSpPr>
        <p:spPr>
          <a:xfrm>
            <a:off x="2813957" y="2058884"/>
            <a:ext cx="5905499" cy="1092607"/>
          </a:xfrm>
          <a:prstGeom prst="rect">
            <a:avLst/>
          </a:prstGeom>
        </p:spPr>
        <p:txBody>
          <a:bodyPr wrap="square">
            <a:spAutoFit/>
          </a:bodyPr>
          <a:lstStyle/>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cs typeface="Arial" panose="020B0604020202020204" pitchFamily="34" charset="0"/>
              </a:rPr>
              <a:t>The IT Team at ABC Group recommends a rebuild of data applications using virtual tape backups on existing hardware</a:t>
            </a:r>
          </a:p>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cs typeface="Arial" panose="020B0604020202020204" pitchFamily="34" charset="0"/>
              </a:rPr>
              <a:t>The last known good data is 4 days old and does not include critical data and information </a:t>
            </a:r>
          </a:p>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cs typeface="Arial" panose="020B0604020202020204" pitchFamily="34" charset="0"/>
              </a:rPr>
              <a:t>ABC Group has never had to restore from the backup, and IT estimates it could take between 12-72 hours</a:t>
            </a:r>
          </a:p>
        </p:txBody>
      </p:sp>
      <p:sp>
        <p:nvSpPr>
          <p:cNvPr id="7" name="Rectangle 6"/>
          <p:cNvSpPr/>
          <p:nvPr/>
        </p:nvSpPr>
        <p:spPr>
          <a:xfrm>
            <a:off x="836908" y="2095231"/>
            <a:ext cx="1733488" cy="925268"/>
          </a:xfrm>
          <a:prstGeom prst="rect">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3</a:t>
            </a:r>
            <a:r>
              <a:rPr kumimoji="0" lang="en-GB" sz="3200" b="0" i="0" u="none" strike="noStrike" kern="0" cap="none" spc="0" normalizeH="0" baseline="0" noProof="0" dirty="0" smtClean="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:30PM</a:t>
            </a:r>
            <a:endParaRPr kumimoji="0" lang="en-GB" sz="3200" b="0" i="0" u="none" strike="noStrike" kern="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 name="Rectangle 7"/>
          <p:cNvSpPr/>
          <p:nvPr/>
        </p:nvSpPr>
        <p:spPr>
          <a:xfrm>
            <a:off x="796049" y="2058961"/>
            <a:ext cx="1798599" cy="997808"/>
          </a:xfrm>
          <a:prstGeom prst="rect">
            <a:avLst/>
          </a:prstGeom>
          <a:no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9" name="Text Placeholder 1"/>
          <p:cNvSpPr txBox="1">
            <a:spLocks/>
          </p:cNvSpPr>
          <p:nvPr/>
        </p:nvSpPr>
        <p:spPr>
          <a:xfrm>
            <a:off x="687388" y="63588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Monday, September 21, 2020</a:t>
            </a:r>
            <a:endParaRPr lang="en-US" sz="2400" b="1" dirty="0">
              <a:solidFill>
                <a:srgbClr val="478FBF"/>
              </a:solidFill>
              <a:latin typeface="AmplitudeTF"/>
              <a:ea typeface="LF_Kai"/>
            </a:endParaRPr>
          </a:p>
        </p:txBody>
      </p:sp>
      <p:sp>
        <p:nvSpPr>
          <p:cNvPr id="11" name="Slide Number Placeholder 10"/>
          <p:cNvSpPr>
            <a:spLocks noGrp="1"/>
          </p:cNvSpPr>
          <p:nvPr>
            <p:ph type="sldNum" sz="quarter" idx="12"/>
          </p:nvPr>
        </p:nvSpPr>
        <p:spPr/>
        <p:txBody>
          <a:bodyPr/>
          <a:lstStyle/>
          <a:p>
            <a:fld id="{DE6ECF0F-DA4E-4743-8955-ADA7D27EA82F}" type="slidenum">
              <a:rPr lang="en-US" smtClean="0"/>
              <a:t>23</a:t>
            </a:fld>
            <a:endParaRPr lang="en-US"/>
          </a:p>
        </p:txBody>
      </p:sp>
    </p:spTree>
    <p:extLst>
      <p:ext uri="{BB962C8B-B14F-4D97-AF65-F5344CB8AC3E}">
        <p14:creationId xmlns:p14="http://schemas.microsoft.com/office/powerpoint/2010/main" val="1056677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87"/>
          <p:cNvSpPr>
            <a:spLocks noEditPoints="1"/>
          </p:cNvSpPr>
          <p:nvPr/>
        </p:nvSpPr>
        <p:spPr bwMode="auto">
          <a:xfrm>
            <a:off x="4144082" y="1518557"/>
            <a:ext cx="2394658" cy="2425076"/>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8 h 96"/>
              <a:gd name="T12" fmla="*/ 69 w 96"/>
              <a:gd name="T13" fmla="*/ 39 h 96"/>
              <a:gd name="T14" fmla="*/ 39 w 96"/>
              <a:gd name="T15" fmla="*/ 69 h 96"/>
              <a:gd name="T16" fmla="*/ 23 w 96"/>
              <a:gd name="T17" fmla="*/ 64 h 96"/>
              <a:gd name="T18" fmla="*/ 39 w 96"/>
              <a:gd name="T19" fmla="*/ 60 h 96"/>
              <a:gd name="T20" fmla="*/ 29 w 96"/>
              <a:gd name="T21" fmla="*/ 52 h 96"/>
              <a:gd name="T22" fmla="*/ 33 w 96"/>
              <a:gd name="T23" fmla="*/ 52 h 96"/>
              <a:gd name="T24" fmla="*/ 25 w 96"/>
              <a:gd name="T25" fmla="*/ 42 h 96"/>
              <a:gd name="T26" fmla="*/ 25 w 96"/>
              <a:gd name="T27" fmla="*/ 42 h 96"/>
              <a:gd name="T28" fmla="*/ 30 w 96"/>
              <a:gd name="T29" fmla="*/ 43 h 96"/>
              <a:gd name="T30" fmla="*/ 25 w 96"/>
              <a:gd name="T31" fmla="*/ 34 h 96"/>
              <a:gd name="T32" fmla="*/ 27 w 96"/>
              <a:gd name="T33" fmla="*/ 29 h 96"/>
              <a:gd name="T34" fmla="*/ 48 w 96"/>
              <a:gd name="T35" fmla="*/ 40 h 96"/>
              <a:gd name="T36" fmla="*/ 48 w 96"/>
              <a:gd name="T37" fmla="*/ 38 h 96"/>
              <a:gd name="T38" fmla="*/ 59 w 96"/>
              <a:gd name="T39" fmla="*/ 27 h 96"/>
              <a:gd name="T40" fmla="*/ 66 w 96"/>
              <a:gd name="T41" fmla="*/ 30 h 96"/>
              <a:gd name="T42" fmla="*/ 74 w 96"/>
              <a:gd name="T43" fmla="*/ 29 h 96"/>
              <a:gd name="T44" fmla="*/ 69 w 96"/>
              <a:gd name="T45"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8"/>
                </a:moveTo>
                <a:cubicBezTo>
                  <a:pt x="69" y="38"/>
                  <a:pt x="69" y="38"/>
                  <a:pt x="69" y="39"/>
                </a:cubicBezTo>
                <a:cubicBezTo>
                  <a:pt x="69" y="53"/>
                  <a:pt x="58" y="69"/>
                  <a:pt x="39" y="69"/>
                </a:cubicBezTo>
                <a:cubicBezTo>
                  <a:pt x="33" y="69"/>
                  <a:pt x="28" y="67"/>
                  <a:pt x="23" y="64"/>
                </a:cubicBezTo>
                <a:cubicBezTo>
                  <a:pt x="28" y="65"/>
                  <a:pt x="34" y="63"/>
                  <a:pt x="39" y="60"/>
                </a:cubicBezTo>
                <a:cubicBezTo>
                  <a:pt x="34" y="60"/>
                  <a:pt x="30" y="57"/>
                  <a:pt x="29" y="52"/>
                </a:cubicBezTo>
                <a:cubicBezTo>
                  <a:pt x="30" y="53"/>
                  <a:pt x="32" y="53"/>
                  <a:pt x="33" y="52"/>
                </a:cubicBezTo>
                <a:cubicBezTo>
                  <a:pt x="29" y="51"/>
                  <a:pt x="25" y="47"/>
                  <a:pt x="25" y="42"/>
                </a:cubicBezTo>
                <a:cubicBezTo>
                  <a:pt x="25" y="42"/>
                  <a:pt x="25" y="42"/>
                  <a:pt x="25" y="42"/>
                </a:cubicBezTo>
                <a:cubicBezTo>
                  <a:pt x="26" y="43"/>
                  <a:pt x="28" y="43"/>
                  <a:pt x="30" y="43"/>
                </a:cubicBezTo>
                <a:cubicBezTo>
                  <a:pt x="27" y="41"/>
                  <a:pt x="25" y="38"/>
                  <a:pt x="25" y="34"/>
                </a:cubicBezTo>
                <a:cubicBezTo>
                  <a:pt x="25" y="32"/>
                  <a:pt x="26" y="31"/>
                  <a:pt x="27" y="29"/>
                </a:cubicBezTo>
                <a:cubicBezTo>
                  <a:pt x="32" y="35"/>
                  <a:pt x="40" y="40"/>
                  <a:pt x="48" y="40"/>
                </a:cubicBezTo>
                <a:cubicBezTo>
                  <a:pt x="48" y="39"/>
                  <a:pt x="48" y="38"/>
                  <a:pt x="48" y="38"/>
                </a:cubicBezTo>
                <a:cubicBezTo>
                  <a:pt x="48" y="32"/>
                  <a:pt x="53" y="27"/>
                  <a:pt x="59" y="27"/>
                </a:cubicBezTo>
                <a:cubicBezTo>
                  <a:pt x="62" y="27"/>
                  <a:pt x="64" y="28"/>
                  <a:pt x="66" y="30"/>
                </a:cubicBezTo>
                <a:cubicBezTo>
                  <a:pt x="69" y="30"/>
                  <a:pt x="74" y="29"/>
                  <a:pt x="74" y="29"/>
                </a:cubicBezTo>
                <a:cubicBezTo>
                  <a:pt x="73" y="32"/>
                  <a:pt x="71" y="36"/>
                  <a:pt x="69" y="38"/>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sp>
        <p:nvSpPr>
          <p:cNvPr id="3" name="Rectangle 2"/>
          <p:cNvSpPr/>
          <p:nvPr/>
        </p:nvSpPr>
        <p:spPr>
          <a:xfrm>
            <a:off x="3103207" y="2126239"/>
            <a:ext cx="4845541" cy="1054135"/>
          </a:xfrm>
          <a:prstGeom prst="rect">
            <a:avLst/>
          </a:prstGeom>
        </p:spPr>
        <p:txBody>
          <a:bodyPr wrap="square">
            <a:spAutoFit/>
          </a:bodyPr>
          <a:lstStyle/>
          <a:p>
            <a:pPr marL="285750" lvl="1" indent="-285750">
              <a:spcBef>
                <a:spcPct val="0"/>
              </a:spcBef>
              <a:spcAft>
                <a:spcPts val="300"/>
              </a:spcAft>
              <a:buFont typeface="Wingdings" panose="05000000000000000000" pitchFamily="2" charset="2"/>
              <a:buChar char="§"/>
            </a:pPr>
            <a:r>
              <a:rPr lang="en-US" altLang="en-US" sz="1200" dirty="0">
                <a:solidFill>
                  <a:srgbClr val="6D6E6A"/>
                </a:solidFill>
                <a:latin typeface="AmplitudeTF"/>
                <a:ea typeface="LF_Kai"/>
                <a:cs typeface="Arial" panose="020B0604020202020204" pitchFamily="34" charset="0"/>
              </a:rPr>
              <a:t>A major media outlet contacts ABC Group claiming to have received details of a serious cyber attack from an anonymous source</a:t>
            </a:r>
          </a:p>
          <a:p>
            <a:pPr marL="285750" lvl="1" indent="-285750">
              <a:spcBef>
                <a:spcPct val="0"/>
              </a:spcBef>
              <a:spcAft>
                <a:spcPts val="300"/>
              </a:spcAft>
              <a:buFont typeface="Wingdings" panose="05000000000000000000" pitchFamily="2" charset="2"/>
              <a:buChar char="§"/>
            </a:pPr>
            <a:r>
              <a:rPr lang="en-US" altLang="en-US" sz="1200" dirty="0">
                <a:solidFill>
                  <a:srgbClr val="6D6E6A"/>
                </a:solidFill>
                <a:latin typeface="AmplitudeTF"/>
                <a:ea typeface="LF_Kai"/>
                <a:cs typeface="Arial" panose="020B0604020202020204" pitchFamily="34" charset="0"/>
              </a:rPr>
              <a:t>The news outlet is going to release the story and is asking for comment from ABC Group on what is happening and what they are doing in response</a:t>
            </a:r>
          </a:p>
        </p:txBody>
      </p:sp>
      <p:sp>
        <p:nvSpPr>
          <p:cNvPr id="4" name="Rectangle 3"/>
          <p:cNvSpPr/>
          <p:nvPr/>
        </p:nvSpPr>
        <p:spPr>
          <a:xfrm>
            <a:off x="836908" y="2152381"/>
            <a:ext cx="1733488" cy="925268"/>
          </a:xfrm>
          <a:prstGeom prst="rect">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4:30PM</a:t>
            </a:r>
            <a:endParaRPr kumimoji="0" lang="en-GB" sz="3200" b="0" i="0" u="none" strike="noStrike" kern="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Rectangle 4"/>
          <p:cNvSpPr/>
          <p:nvPr/>
        </p:nvSpPr>
        <p:spPr>
          <a:xfrm>
            <a:off x="796049" y="2116111"/>
            <a:ext cx="1798599" cy="997808"/>
          </a:xfrm>
          <a:prstGeom prst="rect">
            <a:avLst/>
          </a:prstGeom>
          <a:no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6" name="Text Placeholder 1"/>
          <p:cNvSpPr txBox="1">
            <a:spLocks/>
          </p:cNvSpPr>
          <p:nvPr/>
        </p:nvSpPr>
        <p:spPr>
          <a:xfrm>
            <a:off x="687388" y="69303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Monday, September 21, 2020</a:t>
            </a:r>
            <a:endParaRPr lang="en-US" sz="2400" b="1" dirty="0">
              <a:solidFill>
                <a:srgbClr val="478FBF"/>
              </a:solidFill>
              <a:latin typeface="AmplitudeTF"/>
              <a:ea typeface="LF_Kai"/>
            </a:endParaRPr>
          </a:p>
        </p:txBody>
      </p:sp>
      <p:sp>
        <p:nvSpPr>
          <p:cNvPr id="8" name="Slide Number Placeholder 7"/>
          <p:cNvSpPr>
            <a:spLocks noGrp="1"/>
          </p:cNvSpPr>
          <p:nvPr>
            <p:ph type="sldNum" sz="quarter" idx="12"/>
          </p:nvPr>
        </p:nvSpPr>
        <p:spPr/>
        <p:txBody>
          <a:bodyPr/>
          <a:lstStyle/>
          <a:p>
            <a:fld id="{DE6ECF0F-DA4E-4743-8955-ADA7D27EA82F}" type="slidenum">
              <a:rPr lang="en-US" smtClean="0"/>
              <a:t>24</a:t>
            </a:fld>
            <a:endParaRPr lang="en-US"/>
          </a:p>
        </p:txBody>
      </p:sp>
    </p:spTree>
    <p:extLst>
      <p:ext uri="{BB962C8B-B14F-4D97-AF65-F5344CB8AC3E}">
        <p14:creationId xmlns:p14="http://schemas.microsoft.com/office/powerpoint/2010/main" val="2083084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44858"/>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ABC Group….</a:t>
            </a:r>
          </a:p>
        </p:txBody>
      </p:sp>
      <p:grpSp>
        <p:nvGrpSpPr>
          <p:cNvPr id="3" name="Group 2"/>
          <p:cNvGrpSpPr/>
          <p:nvPr/>
        </p:nvGrpSpPr>
        <p:grpSpPr>
          <a:xfrm>
            <a:off x="7317561" y="1631413"/>
            <a:ext cx="617124" cy="288962"/>
            <a:chOff x="265723" y="1225595"/>
            <a:chExt cx="846549" cy="384374"/>
          </a:xfrm>
          <a:noFill/>
        </p:grpSpPr>
        <p:sp>
          <p:nvSpPr>
            <p:cNvPr id="4" name="Oval 3"/>
            <p:cNvSpPr/>
            <p:nvPr/>
          </p:nvSpPr>
          <p:spPr>
            <a:xfrm>
              <a:off x="265723" y="1234831"/>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Y</a:t>
              </a:r>
            </a:p>
          </p:txBody>
        </p:sp>
        <p:sp>
          <p:nvSpPr>
            <p:cNvPr id="5" name="Oval 4"/>
            <p:cNvSpPr/>
            <p:nvPr/>
          </p:nvSpPr>
          <p:spPr>
            <a:xfrm>
              <a:off x="729318" y="1225595"/>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N</a:t>
              </a:r>
            </a:p>
          </p:txBody>
        </p:sp>
      </p:grpSp>
      <p:sp>
        <p:nvSpPr>
          <p:cNvPr id="6" name="Rectangle 5"/>
          <p:cNvSpPr/>
          <p:nvPr/>
        </p:nvSpPr>
        <p:spPr>
          <a:xfrm>
            <a:off x="1327278" y="1622006"/>
            <a:ext cx="5573321" cy="307777"/>
          </a:xfrm>
          <a:prstGeom prst="rect">
            <a:avLst/>
          </a:prstGeom>
        </p:spPr>
        <p:txBody>
          <a:bodyPr wrap="none">
            <a:spAutoFit/>
          </a:bodyPr>
          <a:lstStyle/>
          <a:p>
            <a:pPr marL="1588" lvl="1">
              <a:spcBef>
                <a:spcPct val="0"/>
              </a:spcBef>
              <a:spcAft>
                <a:spcPts val="300"/>
              </a:spcAft>
            </a:pPr>
            <a:r>
              <a:rPr lang="en-GB" altLang="en-US" sz="1400" dirty="0">
                <a:solidFill>
                  <a:srgbClr val="6D6E6A"/>
                </a:solidFill>
                <a:latin typeface="AmplitudeTF"/>
                <a:ea typeface="LF_Kai"/>
                <a:cs typeface="Arial" panose="020B0604020202020204" pitchFamily="34" charset="0"/>
              </a:rPr>
              <a:t>Should you pay the $55k ransom to get critical files &amp; system access back?</a:t>
            </a:r>
          </a:p>
        </p:txBody>
      </p:sp>
      <p:grpSp>
        <p:nvGrpSpPr>
          <p:cNvPr id="7" name="Group 6"/>
          <p:cNvGrpSpPr/>
          <p:nvPr/>
        </p:nvGrpSpPr>
        <p:grpSpPr>
          <a:xfrm>
            <a:off x="836108" y="1638734"/>
            <a:ext cx="398497" cy="274320"/>
            <a:chOff x="325369" y="1927840"/>
            <a:chExt cx="512831" cy="460812"/>
          </a:xfrm>
          <a:solidFill>
            <a:srgbClr val="6D6E6A"/>
          </a:solidFill>
        </p:grpSpPr>
        <p:cxnSp>
          <p:nvCxnSpPr>
            <p:cNvPr id="8" name="Straight Connector 7"/>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9" name="Oval 8"/>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plitudeTF"/>
                  <a:ea typeface="LF_Kai"/>
                  <a:cs typeface="Arial" panose="020B0604020202020204" pitchFamily="34" charset="0"/>
                </a:rPr>
                <a:t>1</a:t>
              </a:r>
              <a:endPar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endParaRPr>
            </a:p>
          </p:txBody>
        </p:sp>
      </p:grpSp>
      <p:grpSp>
        <p:nvGrpSpPr>
          <p:cNvPr id="10" name="Group 9"/>
          <p:cNvGrpSpPr/>
          <p:nvPr/>
        </p:nvGrpSpPr>
        <p:grpSpPr>
          <a:xfrm>
            <a:off x="7330623" y="2437990"/>
            <a:ext cx="617124" cy="282020"/>
            <a:chOff x="265723" y="1152310"/>
            <a:chExt cx="846549" cy="375139"/>
          </a:xfrm>
          <a:noFill/>
        </p:grpSpPr>
        <p:sp>
          <p:nvSpPr>
            <p:cNvPr id="11" name="Oval 10"/>
            <p:cNvSpPr/>
            <p:nvPr/>
          </p:nvSpPr>
          <p:spPr>
            <a:xfrm>
              <a:off x="265723" y="1152311"/>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Y</a:t>
              </a:r>
            </a:p>
          </p:txBody>
        </p:sp>
        <p:sp>
          <p:nvSpPr>
            <p:cNvPr id="12" name="Oval 11"/>
            <p:cNvSpPr/>
            <p:nvPr/>
          </p:nvSpPr>
          <p:spPr>
            <a:xfrm>
              <a:off x="729318" y="1152310"/>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N</a:t>
              </a:r>
            </a:p>
          </p:txBody>
        </p:sp>
      </p:grpSp>
      <p:sp>
        <p:nvSpPr>
          <p:cNvPr id="13" name="Rectangle 12"/>
          <p:cNvSpPr/>
          <p:nvPr/>
        </p:nvSpPr>
        <p:spPr>
          <a:xfrm>
            <a:off x="1327278" y="2466919"/>
            <a:ext cx="5990283" cy="307777"/>
          </a:xfrm>
          <a:prstGeom prst="rect">
            <a:avLst/>
          </a:prstGeom>
        </p:spPr>
        <p:txBody>
          <a:bodyPr wrap="square">
            <a:spAutoFit/>
          </a:bodyPr>
          <a:lstStyle/>
          <a:p>
            <a:pPr marL="1588" lvl="1">
              <a:spcBef>
                <a:spcPct val="0"/>
              </a:spcBef>
              <a:spcAft>
                <a:spcPts val="300"/>
              </a:spcAft>
            </a:pPr>
            <a:r>
              <a:rPr lang="en-GB" altLang="en-US" sz="1400" dirty="0">
                <a:solidFill>
                  <a:srgbClr val="6D6E6A"/>
                </a:solidFill>
                <a:latin typeface="AmplitudeTF"/>
                <a:ea typeface="LF_Kai"/>
                <a:cs typeface="Arial" panose="020B0604020202020204" pitchFamily="34" charset="0"/>
              </a:rPr>
              <a:t>Should you contact law enforcement for assistance at this time?</a:t>
            </a:r>
          </a:p>
        </p:txBody>
      </p:sp>
      <p:cxnSp>
        <p:nvCxnSpPr>
          <p:cNvPr id="14" name="Straight Connector 13"/>
          <p:cNvCxnSpPr/>
          <p:nvPr/>
        </p:nvCxnSpPr>
        <p:spPr>
          <a:xfrm flipH="1">
            <a:off x="1234605" y="2483332"/>
            <a:ext cx="0" cy="269710"/>
          </a:xfrm>
          <a:prstGeom prst="line">
            <a:avLst/>
          </a:prstGeom>
          <a:noFill/>
          <a:ln w="12700" cap="flat" cmpd="sng" algn="ctr">
            <a:solidFill>
              <a:srgbClr val="6D6E6A"/>
            </a:solidFill>
            <a:prstDash val="solid"/>
          </a:ln>
          <a:effectLst>
            <a:outerShdw blurRad="40000" dist="20000" dir="5400000" rotWithShape="0">
              <a:srgbClr val="000000">
                <a:alpha val="38000"/>
              </a:srgbClr>
            </a:outerShdw>
          </a:effectLst>
        </p:spPr>
      </p:cxnSp>
      <p:sp>
        <p:nvSpPr>
          <p:cNvPr id="15" name="Oval 14"/>
          <p:cNvSpPr/>
          <p:nvPr/>
        </p:nvSpPr>
        <p:spPr>
          <a:xfrm>
            <a:off x="836108" y="2513683"/>
            <a:ext cx="274320" cy="274320"/>
          </a:xfrm>
          <a:prstGeom prst="ellipse">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rPr>
              <a:t>2</a:t>
            </a:r>
          </a:p>
        </p:txBody>
      </p:sp>
      <p:grpSp>
        <p:nvGrpSpPr>
          <p:cNvPr id="16" name="Group 15"/>
          <p:cNvGrpSpPr/>
          <p:nvPr/>
        </p:nvGrpSpPr>
        <p:grpSpPr>
          <a:xfrm>
            <a:off x="7317561" y="3464212"/>
            <a:ext cx="617124" cy="282020"/>
            <a:chOff x="265723" y="1152310"/>
            <a:chExt cx="846549" cy="375139"/>
          </a:xfrm>
          <a:noFill/>
        </p:grpSpPr>
        <p:sp>
          <p:nvSpPr>
            <p:cNvPr id="17" name="Oval 16"/>
            <p:cNvSpPr/>
            <p:nvPr/>
          </p:nvSpPr>
          <p:spPr>
            <a:xfrm>
              <a:off x="265723" y="1152311"/>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Y</a:t>
              </a:r>
            </a:p>
          </p:txBody>
        </p:sp>
        <p:sp>
          <p:nvSpPr>
            <p:cNvPr id="18" name="Oval 17"/>
            <p:cNvSpPr/>
            <p:nvPr/>
          </p:nvSpPr>
          <p:spPr>
            <a:xfrm>
              <a:off x="729318" y="1152310"/>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N</a:t>
              </a:r>
            </a:p>
          </p:txBody>
        </p:sp>
      </p:grpSp>
      <p:sp>
        <p:nvSpPr>
          <p:cNvPr id="19" name="Rectangle 18"/>
          <p:cNvSpPr/>
          <p:nvPr/>
        </p:nvSpPr>
        <p:spPr>
          <a:xfrm>
            <a:off x="1327277" y="3491812"/>
            <a:ext cx="5815120" cy="307777"/>
          </a:xfrm>
          <a:prstGeom prst="rect">
            <a:avLst/>
          </a:prstGeom>
        </p:spPr>
        <p:txBody>
          <a:bodyPr wrap="square">
            <a:spAutoFit/>
          </a:bodyPr>
          <a:lstStyle/>
          <a:p>
            <a:pPr marL="1588" lvl="1">
              <a:spcBef>
                <a:spcPct val="0"/>
              </a:spcBef>
              <a:spcAft>
                <a:spcPts val="300"/>
              </a:spcAft>
            </a:pPr>
            <a:r>
              <a:rPr lang="en-GB" altLang="en-US" sz="1400" dirty="0">
                <a:solidFill>
                  <a:srgbClr val="6D6E6A"/>
                </a:solidFill>
                <a:latin typeface="AmplitudeTF"/>
                <a:ea typeface="LF_Kai"/>
                <a:cs typeface="Arial" panose="020B0604020202020204" pitchFamily="34" charset="0"/>
              </a:rPr>
              <a:t>Should you make a public statement at this time about the ongoing incident?</a:t>
            </a:r>
          </a:p>
        </p:txBody>
      </p:sp>
      <p:grpSp>
        <p:nvGrpSpPr>
          <p:cNvPr id="20" name="Group 19"/>
          <p:cNvGrpSpPr/>
          <p:nvPr/>
        </p:nvGrpSpPr>
        <p:grpSpPr>
          <a:xfrm>
            <a:off x="836108" y="3513777"/>
            <a:ext cx="398497" cy="274320"/>
            <a:chOff x="325369" y="1829461"/>
            <a:chExt cx="512831" cy="460812"/>
          </a:xfrm>
          <a:solidFill>
            <a:srgbClr val="6D6E6A"/>
          </a:solidFill>
        </p:grpSpPr>
        <p:cxnSp>
          <p:nvCxnSpPr>
            <p:cNvPr id="21" name="Straight Connector 20"/>
            <p:cNvCxnSpPr/>
            <p:nvPr/>
          </p:nvCxnSpPr>
          <p:spPr>
            <a:xfrm flipH="1">
              <a:off x="838200" y="1833331"/>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22" name="Oval 21"/>
            <p:cNvSpPr/>
            <p:nvPr/>
          </p:nvSpPr>
          <p:spPr>
            <a:xfrm>
              <a:off x="325369" y="1829461"/>
              <a:ext cx="353026" cy="460812"/>
            </a:xfrm>
            <a:prstGeom prst="ellipse">
              <a:avLst/>
            </a:prstGeom>
            <a:grp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rPr>
                <a:t>3</a:t>
              </a:r>
            </a:p>
          </p:txBody>
        </p:sp>
      </p:grpSp>
      <p:sp>
        <p:nvSpPr>
          <p:cNvPr id="23" name="Text Placeholder 1"/>
          <p:cNvSpPr txBox="1">
            <a:spLocks/>
          </p:cNvSpPr>
          <p:nvPr/>
        </p:nvSpPr>
        <p:spPr>
          <a:xfrm>
            <a:off x="687388" y="683512"/>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24" name="TextBox 23"/>
          <p:cNvSpPr txBox="1"/>
          <p:nvPr/>
        </p:nvSpPr>
        <p:spPr>
          <a:xfrm>
            <a:off x="570497" y="4418025"/>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26" name="Slide Number Placeholder 25"/>
          <p:cNvSpPr>
            <a:spLocks noGrp="1"/>
          </p:cNvSpPr>
          <p:nvPr>
            <p:ph type="sldNum" sz="quarter" idx="12"/>
          </p:nvPr>
        </p:nvSpPr>
        <p:spPr/>
        <p:txBody>
          <a:bodyPr/>
          <a:lstStyle/>
          <a:p>
            <a:fld id="{DE6ECF0F-DA4E-4743-8955-ADA7D27EA82F}" type="slidenum">
              <a:rPr lang="en-US" smtClean="0"/>
              <a:t>25</a:t>
            </a:fld>
            <a:endParaRPr lang="en-US"/>
          </a:p>
        </p:txBody>
      </p:sp>
    </p:spTree>
    <p:extLst>
      <p:ext uri="{BB962C8B-B14F-4D97-AF65-F5344CB8AC3E}">
        <p14:creationId xmlns:p14="http://schemas.microsoft.com/office/powerpoint/2010/main" val="3904519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16283"/>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your own organization….</a:t>
            </a:r>
          </a:p>
        </p:txBody>
      </p:sp>
      <p:sp>
        <p:nvSpPr>
          <p:cNvPr id="3" name="Rectangle 2"/>
          <p:cNvSpPr/>
          <p:nvPr/>
        </p:nvSpPr>
        <p:spPr>
          <a:xfrm>
            <a:off x="1327278" y="1593432"/>
            <a:ext cx="7107885" cy="307777"/>
          </a:xfrm>
          <a:prstGeom prst="rect">
            <a:avLst/>
          </a:prstGeom>
        </p:spPr>
        <p:txBody>
          <a:bodyPr wrap="square">
            <a:spAutoFit/>
          </a:bodyPr>
          <a:lstStyle/>
          <a:p>
            <a:pPr marL="1588" lvl="1">
              <a:spcBef>
                <a:spcPct val="0"/>
              </a:spcBef>
              <a:spcAft>
                <a:spcPts val="300"/>
              </a:spcAft>
            </a:pPr>
            <a:r>
              <a:rPr lang="en-GB" sz="1400" dirty="0">
                <a:solidFill>
                  <a:srgbClr val="6D6E6A"/>
                </a:solidFill>
                <a:latin typeface="AmplitudeTF"/>
                <a:ea typeface="LF_Kai"/>
                <a:cs typeface="Arial" panose="020B0604020202020204" pitchFamily="34" charset="0"/>
              </a:rPr>
              <a:t>Why do you think the adversary is asking for payment in Bitcoin? Select all that apply:</a:t>
            </a:r>
            <a:endParaRPr lang="en-GB" sz="1200" dirty="0">
              <a:solidFill>
                <a:srgbClr val="6D6E6A"/>
              </a:solidFill>
              <a:latin typeface="AmplitudeTF"/>
              <a:ea typeface="LF_Kai"/>
              <a:cs typeface="Arial" panose="020B0604020202020204" pitchFamily="34" charset="0"/>
            </a:endParaRPr>
          </a:p>
        </p:txBody>
      </p:sp>
      <p:grpSp>
        <p:nvGrpSpPr>
          <p:cNvPr id="4" name="Group 3"/>
          <p:cNvGrpSpPr/>
          <p:nvPr/>
        </p:nvGrpSpPr>
        <p:grpSpPr>
          <a:xfrm>
            <a:off x="836108" y="1610159"/>
            <a:ext cx="398497" cy="274320"/>
            <a:chOff x="325369" y="1927840"/>
            <a:chExt cx="512831" cy="460812"/>
          </a:xfrm>
          <a:solidFill>
            <a:srgbClr val="6D6E6A"/>
          </a:solidFill>
        </p:grpSpPr>
        <p:cxnSp>
          <p:nvCxnSpPr>
            <p:cNvPr id="5" name="Straight Connector 4"/>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6" name="Oval 5"/>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rPr>
                <a:t>4</a:t>
              </a:r>
            </a:p>
          </p:txBody>
        </p:sp>
      </p:grpSp>
      <p:sp>
        <p:nvSpPr>
          <p:cNvPr id="7" name="Text Placeholder 1"/>
          <p:cNvSpPr txBox="1">
            <a:spLocks/>
          </p:cNvSpPr>
          <p:nvPr/>
        </p:nvSpPr>
        <p:spPr>
          <a:xfrm>
            <a:off x="687388" y="65493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8" name="Rectangle 7"/>
          <p:cNvSpPr/>
          <p:nvPr/>
        </p:nvSpPr>
        <p:spPr>
          <a:xfrm>
            <a:off x="1327278" y="2018044"/>
            <a:ext cx="6463288" cy="2400657"/>
          </a:xfrm>
          <a:prstGeom prst="rect">
            <a:avLst/>
          </a:prstGeom>
        </p:spPr>
        <p:txBody>
          <a:bodyPr wrap="square">
            <a:spAutoFit/>
          </a:bodyPr>
          <a:lstStyle/>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It is easier than PayPal to send large sums</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It can help hide the attacker’s identity</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It is less volatile than traditional money</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There are fewer regulations regarding cryptocurrency</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All of the above</a:t>
            </a:r>
          </a:p>
        </p:txBody>
      </p:sp>
      <p:sp>
        <p:nvSpPr>
          <p:cNvPr id="9" name="Oval 8"/>
          <p:cNvSpPr/>
          <p:nvPr/>
        </p:nvSpPr>
        <p:spPr>
          <a:xfrm>
            <a:off x="1847621" y="2210512"/>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A</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0" name="Oval 9"/>
          <p:cNvSpPr/>
          <p:nvPr/>
        </p:nvSpPr>
        <p:spPr>
          <a:xfrm>
            <a:off x="1847621" y="2654891"/>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B</a:t>
            </a:r>
          </a:p>
        </p:txBody>
      </p:sp>
      <p:sp>
        <p:nvSpPr>
          <p:cNvPr id="11" name="Oval 10"/>
          <p:cNvSpPr/>
          <p:nvPr/>
        </p:nvSpPr>
        <p:spPr>
          <a:xfrm>
            <a:off x="1847621" y="3137915"/>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C</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2" name="Oval 11"/>
          <p:cNvSpPr/>
          <p:nvPr/>
        </p:nvSpPr>
        <p:spPr>
          <a:xfrm>
            <a:off x="1847621" y="3582294"/>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D</a:t>
            </a:r>
          </a:p>
        </p:txBody>
      </p:sp>
      <p:sp>
        <p:nvSpPr>
          <p:cNvPr id="13" name="Oval 12"/>
          <p:cNvSpPr/>
          <p:nvPr/>
        </p:nvSpPr>
        <p:spPr>
          <a:xfrm>
            <a:off x="1849799" y="4039735"/>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E</a:t>
            </a:r>
          </a:p>
        </p:txBody>
      </p:sp>
      <p:sp>
        <p:nvSpPr>
          <p:cNvPr id="14" name="TextBox 13"/>
          <p:cNvSpPr txBox="1"/>
          <p:nvPr/>
        </p:nvSpPr>
        <p:spPr>
          <a:xfrm>
            <a:off x="570497" y="4389450"/>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16" name="Slide Number Placeholder 15"/>
          <p:cNvSpPr>
            <a:spLocks noGrp="1"/>
          </p:cNvSpPr>
          <p:nvPr>
            <p:ph type="sldNum" sz="quarter" idx="12"/>
          </p:nvPr>
        </p:nvSpPr>
        <p:spPr/>
        <p:txBody>
          <a:bodyPr/>
          <a:lstStyle/>
          <a:p>
            <a:fld id="{DE6ECF0F-DA4E-4743-8955-ADA7D27EA82F}" type="slidenum">
              <a:rPr lang="en-US" smtClean="0"/>
              <a:t>26</a:t>
            </a:fld>
            <a:endParaRPr lang="en-US"/>
          </a:p>
        </p:txBody>
      </p:sp>
    </p:spTree>
    <p:extLst>
      <p:ext uri="{BB962C8B-B14F-4D97-AF65-F5344CB8AC3E}">
        <p14:creationId xmlns:p14="http://schemas.microsoft.com/office/powerpoint/2010/main" val="3142712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63908"/>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your own organization….</a:t>
            </a:r>
          </a:p>
        </p:txBody>
      </p:sp>
      <p:sp>
        <p:nvSpPr>
          <p:cNvPr id="3" name="Rectangle 2"/>
          <p:cNvSpPr/>
          <p:nvPr/>
        </p:nvSpPr>
        <p:spPr>
          <a:xfrm>
            <a:off x="1327278" y="1641057"/>
            <a:ext cx="7107885" cy="523220"/>
          </a:xfrm>
          <a:prstGeom prst="rect">
            <a:avLst/>
          </a:prstGeom>
        </p:spPr>
        <p:txBody>
          <a:bodyPr wrap="square">
            <a:spAutoFit/>
          </a:bodyPr>
          <a:lstStyle/>
          <a:p>
            <a:pPr marL="1588" lvl="1">
              <a:spcBef>
                <a:spcPct val="0"/>
              </a:spcBef>
              <a:spcAft>
                <a:spcPts val="300"/>
              </a:spcAft>
            </a:pPr>
            <a:r>
              <a:rPr lang="en-GB" sz="1400" dirty="0">
                <a:solidFill>
                  <a:srgbClr val="6D6E6A"/>
                </a:solidFill>
                <a:latin typeface="AmplitudeTF"/>
                <a:ea typeface="LF_Kai"/>
                <a:cs typeface="Arial" panose="020B0604020202020204" pitchFamily="34" charset="0"/>
              </a:rPr>
              <a:t>What type of financial controls do you have to identify and prevent fraudulent payments? Select all that apply:</a:t>
            </a:r>
            <a:endParaRPr lang="en-GB" sz="1200" dirty="0">
              <a:solidFill>
                <a:srgbClr val="6D6E6A"/>
              </a:solidFill>
              <a:latin typeface="AmplitudeTF"/>
              <a:ea typeface="LF_Kai"/>
              <a:cs typeface="Arial" panose="020B0604020202020204" pitchFamily="34" charset="0"/>
            </a:endParaRPr>
          </a:p>
        </p:txBody>
      </p:sp>
      <p:grpSp>
        <p:nvGrpSpPr>
          <p:cNvPr id="4" name="Group 3"/>
          <p:cNvGrpSpPr/>
          <p:nvPr/>
        </p:nvGrpSpPr>
        <p:grpSpPr>
          <a:xfrm>
            <a:off x="836108" y="1657784"/>
            <a:ext cx="398497" cy="274320"/>
            <a:chOff x="325369" y="1927840"/>
            <a:chExt cx="512831" cy="460812"/>
          </a:xfrm>
          <a:solidFill>
            <a:srgbClr val="6D6E6A"/>
          </a:solidFill>
        </p:grpSpPr>
        <p:cxnSp>
          <p:nvCxnSpPr>
            <p:cNvPr id="5" name="Straight Connector 4"/>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6" name="Oval 5"/>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plitudeTF"/>
                  <a:ea typeface="LF_Kai"/>
                  <a:cs typeface="Arial" panose="020B0604020202020204" pitchFamily="34" charset="0"/>
                </a:rPr>
                <a:t>5</a:t>
              </a:r>
              <a:endPar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endParaRPr>
            </a:p>
          </p:txBody>
        </p:sp>
      </p:grpSp>
      <p:sp>
        <p:nvSpPr>
          <p:cNvPr id="7" name="Text Placeholder 1"/>
          <p:cNvSpPr txBox="1">
            <a:spLocks/>
          </p:cNvSpPr>
          <p:nvPr/>
        </p:nvSpPr>
        <p:spPr>
          <a:xfrm>
            <a:off x="687388" y="702562"/>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8" name="Rectangle 7"/>
          <p:cNvSpPr/>
          <p:nvPr/>
        </p:nvSpPr>
        <p:spPr>
          <a:xfrm>
            <a:off x="1327278" y="2055700"/>
            <a:ext cx="6463288" cy="2400657"/>
          </a:xfrm>
          <a:prstGeom prst="rect">
            <a:avLst/>
          </a:prstGeom>
        </p:spPr>
        <p:txBody>
          <a:bodyPr wrap="square">
            <a:spAutoFit/>
          </a:bodyPr>
          <a:lstStyle/>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End of day reconciliation</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Limiting “toxic pairs/combinations”</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Secondary approvers or higher level review before processing payments</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Positive pay/reverse positive pay</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Behavioral analytics </a:t>
            </a:r>
          </a:p>
        </p:txBody>
      </p:sp>
      <p:sp>
        <p:nvSpPr>
          <p:cNvPr id="9" name="Oval 8"/>
          <p:cNvSpPr/>
          <p:nvPr/>
        </p:nvSpPr>
        <p:spPr>
          <a:xfrm>
            <a:off x="1847621" y="2248168"/>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A</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0" name="Oval 9"/>
          <p:cNvSpPr/>
          <p:nvPr/>
        </p:nvSpPr>
        <p:spPr>
          <a:xfrm>
            <a:off x="1847621" y="2692547"/>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B</a:t>
            </a:r>
          </a:p>
        </p:txBody>
      </p:sp>
      <p:sp>
        <p:nvSpPr>
          <p:cNvPr id="11" name="Oval 10"/>
          <p:cNvSpPr/>
          <p:nvPr/>
        </p:nvSpPr>
        <p:spPr>
          <a:xfrm>
            <a:off x="1847621" y="3175571"/>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C</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2" name="Oval 11"/>
          <p:cNvSpPr/>
          <p:nvPr/>
        </p:nvSpPr>
        <p:spPr>
          <a:xfrm>
            <a:off x="1847621" y="3619950"/>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D</a:t>
            </a:r>
          </a:p>
        </p:txBody>
      </p:sp>
      <p:sp>
        <p:nvSpPr>
          <p:cNvPr id="13" name="Oval 12"/>
          <p:cNvSpPr/>
          <p:nvPr/>
        </p:nvSpPr>
        <p:spPr>
          <a:xfrm>
            <a:off x="1849799" y="4077391"/>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E</a:t>
            </a:r>
          </a:p>
        </p:txBody>
      </p:sp>
      <p:sp>
        <p:nvSpPr>
          <p:cNvPr id="14" name="TextBox 13"/>
          <p:cNvSpPr txBox="1"/>
          <p:nvPr/>
        </p:nvSpPr>
        <p:spPr>
          <a:xfrm>
            <a:off x="570497" y="4437075"/>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16" name="Slide Number Placeholder 15"/>
          <p:cNvSpPr>
            <a:spLocks noGrp="1"/>
          </p:cNvSpPr>
          <p:nvPr>
            <p:ph type="sldNum" sz="quarter" idx="12"/>
          </p:nvPr>
        </p:nvSpPr>
        <p:spPr/>
        <p:txBody>
          <a:bodyPr/>
          <a:lstStyle/>
          <a:p>
            <a:fld id="{DE6ECF0F-DA4E-4743-8955-ADA7D27EA82F}" type="slidenum">
              <a:rPr lang="en-US" smtClean="0"/>
              <a:t>27</a:t>
            </a:fld>
            <a:endParaRPr lang="en-US"/>
          </a:p>
        </p:txBody>
      </p:sp>
    </p:spTree>
    <p:extLst>
      <p:ext uri="{BB962C8B-B14F-4D97-AF65-F5344CB8AC3E}">
        <p14:creationId xmlns:p14="http://schemas.microsoft.com/office/powerpoint/2010/main" val="2658991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16283"/>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your own organization….</a:t>
            </a:r>
          </a:p>
        </p:txBody>
      </p:sp>
      <p:sp>
        <p:nvSpPr>
          <p:cNvPr id="3" name="Rectangle 2"/>
          <p:cNvSpPr/>
          <p:nvPr/>
        </p:nvSpPr>
        <p:spPr>
          <a:xfrm>
            <a:off x="1327278" y="1599962"/>
            <a:ext cx="5674413" cy="307777"/>
          </a:xfrm>
          <a:prstGeom prst="rect">
            <a:avLst/>
          </a:prstGeom>
        </p:spPr>
        <p:txBody>
          <a:bodyPr wrap="square">
            <a:spAutoFit/>
          </a:bodyPr>
          <a:lstStyle/>
          <a:p>
            <a:pPr defTabSz="605058"/>
            <a:r>
              <a:rPr lang="en-GB" sz="1400" dirty="0">
                <a:solidFill>
                  <a:srgbClr val="6D6E6A"/>
                </a:solidFill>
                <a:latin typeface="AmplitudeTF"/>
                <a:ea typeface="LF_Kai"/>
                <a:cs typeface="Arial" panose="020B0604020202020204" pitchFamily="34" charset="0"/>
              </a:rPr>
              <a:t>Does your organization have a standalone Cyber Insurance policy?</a:t>
            </a:r>
            <a:endParaRPr lang="en-GB" sz="1200" dirty="0">
              <a:solidFill>
                <a:srgbClr val="6D6E6A"/>
              </a:solidFill>
              <a:latin typeface="AmplitudeTF"/>
              <a:ea typeface="LF_Kai"/>
              <a:cs typeface="Arial" panose="020B0604020202020204" pitchFamily="34" charset="0"/>
            </a:endParaRPr>
          </a:p>
        </p:txBody>
      </p:sp>
      <p:grpSp>
        <p:nvGrpSpPr>
          <p:cNvPr id="4" name="Group 3"/>
          <p:cNvGrpSpPr/>
          <p:nvPr/>
        </p:nvGrpSpPr>
        <p:grpSpPr>
          <a:xfrm>
            <a:off x="836108" y="1610159"/>
            <a:ext cx="398497" cy="274320"/>
            <a:chOff x="325369" y="1927840"/>
            <a:chExt cx="512831" cy="460812"/>
          </a:xfrm>
          <a:solidFill>
            <a:srgbClr val="6D6E6A"/>
          </a:solidFill>
        </p:grpSpPr>
        <p:cxnSp>
          <p:nvCxnSpPr>
            <p:cNvPr id="5" name="Straight Connector 4"/>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6" name="Oval 5"/>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rPr>
                <a:t>6</a:t>
              </a:r>
            </a:p>
          </p:txBody>
        </p:sp>
      </p:grpSp>
      <p:sp>
        <p:nvSpPr>
          <p:cNvPr id="7" name="Text Placeholder 1"/>
          <p:cNvSpPr txBox="1">
            <a:spLocks/>
          </p:cNvSpPr>
          <p:nvPr/>
        </p:nvSpPr>
        <p:spPr>
          <a:xfrm>
            <a:off x="687388" y="65493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8" name="Rectangle 7"/>
          <p:cNvSpPr/>
          <p:nvPr/>
        </p:nvSpPr>
        <p:spPr>
          <a:xfrm>
            <a:off x="1327278" y="2102268"/>
            <a:ext cx="6463288" cy="1461939"/>
          </a:xfrm>
          <a:prstGeom prst="rect">
            <a:avLst/>
          </a:prstGeom>
        </p:spPr>
        <p:txBody>
          <a:bodyPr wrap="square">
            <a:spAutoFit/>
          </a:bodyPr>
          <a:lstStyle/>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Yes</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No</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I don’t know</a:t>
            </a:r>
          </a:p>
        </p:txBody>
      </p:sp>
      <p:sp>
        <p:nvSpPr>
          <p:cNvPr id="9" name="Oval 8"/>
          <p:cNvSpPr/>
          <p:nvPr/>
        </p:nvSpPr>
        <p:spPr>
          <a:xfrm>
            <a:off x="1847621" y="2294736"/>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A</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0" name="Oval 9"/>
          <p:cNvSpPr/>
          <p:nvPr/>
        </p:nvSpPr>
        <p:spPr>
          <a:xfrm>
            <a:off x="1847621" y="2739115"/>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B</a:t>
            </a:r>
          </a:p>
        </p:txBody>
      </p:sp>
      <p:sp>
        <p:nvSpPr>
          <p:cNvPr id="11" name="Oval 10"/>
          <p:cNvSpPr/>
          <p:nvPr/>
        </p:nvSpPr>
        <p:spPr>
          <a:xfrm>
            <a:off x="1847621" y="3196015"/>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C</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2" name="TextBox 11"/>
          <p:cNvSpPr txBox="1"/>
          <p:nvPr/>
        </p:nvSpPr>
        <p:spPr>
          <a:xfrm>
            <a:off x="570497" y="4389450"/>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14" name="Slide Number Placeholder 13"/>
          <p:cNvSpPr>
            <a:spLocks noGrp="1"/>
          </p:cNvSpPr>
          <p:nvPr>
            <p:ph type="sldNum" sz="quarter" idx="12"/>
          </p:nvPr>
        </p:nvSpPr>
        <p:spPr/>
        <p:txBody>
          <a:bodyPr/>
          <a:lstStyle/>
          <a:p>
            <a:fld id="{DE6ECF0F-DA4E-4743-8955-ADA7D27EA82F}" type="slidenum">
              <a:rPr lang="en-US" smtClean="0"/>
              <a:t>28</a:t>
            </a:fld>
            <a:endParaRPr lang="en-US"/>
          </a:p>
        </p:txBody>
      </p:sp>
    </p:spTree>
    <p:extLst>
      <p:ext uri="{BB962C8B-B14F-4D97-AF65-F5344CB8AC3E}">
        <p14:creationId xmlns:p14="http://schemas.microsoft.com/office/powerpoint/2010/main" val="362793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
            <a:extLst>
              <a:ext uri="{FF2B5EF4-FFF2-40B4-BE49-F238E27FC236}">
                <a16:creationId xmlns:a16="http://schemas.microsoft.com/office/drawing/2014/main" xmlns="" id="{7E519F6E-D507-4870-924C-B8FC5EC0F05C}"/>
              </a:ext>
            </a:extLst>
          </p:cNvPr>
          <p:cNvGrpSpPr>
            <a:grpSpLocks noChangeAspect="1"/>
          </p:cNvGrpSpPr>
          <p:nvPr/>
        </p:nvGrpSpPr>
        <p:grpSpPr bwMode="auto">
          <a:xfrm>
            <a:off x="5785413" y="1640511"/>
            <a:ext cx="1924835" cy="2067839"/>
            <a:chOff x="6354" y="3142"/>
            <a:chExt cx="673" cy="723"/>
          </a:xfrm>
          <a:solidFill>
            <a:srgbClr val="FFFFFF">
              <a:lumMod val="85000"/>
            </a:srgbClr>
          </a:solidFill>
        </p:grpSpPr>
        <p:sp>
          <p:nvSpPr>
            <p:cNvPr id="3" name="Freeform 104">
              <a:extLst>
                <a:ext uri="{FF2B5EF4-FFF2-40B4-BE49-F238E27FC236}">
                  <a16:creationId xmlns:a16="http://schemas.microsoft.com/office/drawing/2014/main" xmlns="" id="{98B5F6D6-7B84-4FFC-91CE-92B120027B16}"/>
                </a:ext>
              </a:extLst>
            </p:cNvPr>
            <p:cNvSpPr>
              <a:spLocks noEditPoints="1"/>
            </p:cNvSpPr>
            <p:nvPr/>
          </p:nvSpPr>
          <p:spPr bwMode="auto">
            <a:xfrm>
              <a:off x="6354" y="3756"/>
              <a:ext cx="183" cy="109"/>
            </a:xfrm>
            <a:custGeom>
              <a:avLst/>
              <a:gdLst>
                <a:gd name="T0" fmla="*/ 256 w 303"/>
                <a:gd name="T1" fmla="*/ 132 h 179"/>
                <a:gd name="T2" fmla="*/ 256 w 303"/>
                <a:gd name="T3" fmla="*/ 132 h 179"/>
                <a:gd name="T4" fmla="*/ 46 w 303"/>
                <a:gd name="T5" fmla="*/ 132 h 179"/>
                <a:gd name="T6" fmla="*/ 46 w 303"/>
                <a:gd name="T7" fmla="*/ 46 h 179"/>
                <a:gd name="T8" fmla="*/ 173 w 303"/>
                <a:gd name="T9" fmla="*/ 46 h 179"/>
                <a:gd name="T10" fmla="*/ 256 w 303"/>
                <a:gd name="T11" fmla="*/ 130 h 179"/>
                <a:gd name="T12" fmla="*/ 256 w 303"/>
                <a:gd name="T13" fmla="*/ 132 h 179"/>
                <a:gd name="T14" fmla="*/ 173 w 303"/>
                <a:gd name="T15" fmla="*/ 0 h 179"/>
                <a:gd name="T16" fmla="*/ 173 w 303"/>
                <a:gd name="T17" fmla="*/ 0 h 179"/>
                <a:gd name="T18" fmla="*/ 23 w 303"/>
                <a:gd name="T19" fmla="*/ 0 h 179"/>
                <a:gd name="T20" fmla="*/ 0 w 303"/>
                <a:gd name="T21" fmla="*/ 23 h 179"/>
                <a:gd name="T22" fmla="*/ 0 w 303"/>
                <a:gd name="T23" fmla="*/ 155 h 179"/>
                <a:gd name="T24" fmla="*/ 23 w 303"/>
                <a:gd name="T25" fmla="*/ 179 h 179"/>
                <a:gd name="T26" fmla="*/ 280 w 303"/>
                <a:gd name="T27" fmla="*/ 179 h 179"/>
                <a:gd name="T28" fmla="*/ 303 w 303"/>
                <a:gd name="T29" fmla="*/ 155 h 179"/>
                <a:gd name="T30" fmla="*/ 303 w 303"/>
                <a:gd name="T31" fmla="*/ 130 h 179"/>
                <a:gd name="T32" fmla="*/ 173 w 303"/>
                <a:gd name="T3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179">
                  <a:moveTo>
                    <a:pt x="256" y="132"/>
                  </a:moveTo>
                  <a:lnTo>
                    <a:pt x="256" y="132"/>
                  </a:lnTo>
                  <a:lnTo>
                    <a:pt x="46" y="132"/>
                  </a:lnTo>
                  <a:lnTo>
                    <a:pt x="46" y="46"/>
                  </a:lnTo>
                  <a:lnTo>
                    <a:pt x="173" y="46"/>
                  </a:lnTo>
                  <a:cubicBezTo>
                    <a:pt x="219" y="46"/>
                    <a:pt x="256" y="84"/>
                    <a:pt x="256" y="130"/>
                  </a:cubicBezTo>
                  <a:lnTo>
                    <a:pt x="256" y="132"/>
                  </a:lnTo>
                  <a:close/>
                  <a:moveTo>
                    <a:pt x="173" y="0"/>
                  </a:moveTo>
                  <a:lnTo>
                    <a:pt x="173" y="0"/>
                  </a:lnTo>
                  <a:lnTo>
                    <a:pt x="23" y="0"/>
                  </a:lnTo>
                  <a:cubicBezTo>
                    <a:pt x="10" y="0"/>
                    <a:pt x="0" y="10"/>
                    <a:pt x="0" y="23"/>
                  </a:cubicBezTo>
                  <a:lnTo>
                    <a:pt x="0" y="155"/>
                  </a:lnTo>
                  <a:cubicBezTo>
                    <a:pt x="0" y="168"/>
                    <a:pt x="10" y="179"/>
                    <a:pt x="23" y="179"/>
                  </a:cubicBezTo>
                  <a:lnTo>
                    <a:pt x="280" y="179"/>
                  </a:lnTo>
                  <a:cubicBezTo>
                    <a:pt x="293" y="179"/>
                    <a:pt x="303" y="168"/>
                    <a:pt x="303" y="155"/>
                  </a:cubicBezTo>
                  <a:lnTo>
                    <a:pt x="303" y="130"/>
                  </a:lnTo>
                  <a:cubicBezTo>
                    <a:pt x="303" y="58"/>
                    <a:pt x="245" y="0"/>
                    <a:pt x="1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4" name="Freeform 105">
              <a:extLst>
                <a:ext uri="{FF2B5EF4-FFF2-40B4-BE49-F238E27FC236}">
                  <a16:creationId xmlns:a16="http://schemas.microsoft.com/office/drawing/2014/main" xmlns="" id="{869D7F93-DF5E-4485-BF3E-8091CACA5E06}"/>
                </a:ext>
              </a:extLst>
            </p:cNvPr>
            <p:cNvSpPr>
              <a:spLocks noEditPoints="1"/>
            </p:cNvSpPr>
            <p:nvPr/>
          </p:nvSpPr>
          <p:spPr bwMode="auto">
            <a:xfrm>
              <a:off x="6354" y="3614"/>
              <a:ext cx="129" cy="129"/>
            </a:xfrm>
            <a:custGeom>
              <a:avLst/>
              <a:gdLst>
                <a:gd name="T0" fmla="*/ 106 w 213"/>
                <a:gd name="T1" fmla="*/ 46 h 213"/>
                <a:gd name="T2" fmla="*/ 106 w 213"/>
                <a:gd name="T3" fmla="*/ 46 h 213"/>
                <a:gd name="T4" fmla="*/ 166 w 213"/>
                <a:gd name="T5" fmla="*/ 106 h 213"/>
                <a:gd name="T6" fmla="*/ 106 w 213"/>
                <a:gd name="T7" fmla="*/ 166 h 213"/>
                <a:gd name="T8" fmla="*/ 46 w 213"/>
                <a:gd name="T9" fmla="*/ 106 h 213"/>
                <a:gd name="T10" fmla="*/ 106 w 213"/>
                <a:gd name="T11" fmla="*/ 46 h 213"/>
                <a:gd name="T12" fmla="*/ 106 w 213"/>
                <a:gd name="T13" fmla="*/ 213 h 213"/>
                <a:gd name="T14" fmla="*/ 106 w 213"/>
                <a:gd name="T15" fmla="*/ 213 h 213"/>
                <a:gd name="T16" fmla="*/ 213 w 213"/>
                <a:gd name="T17" fmla="*/ 106 h 213"/>
                <a:gd name="T18" fmla="*/ 106 w 213"/>
                <a:gd name="T19" fmla="*/ 0 h 213"/>
                <a:gd name="T20" fmla="*/ 0 w 213"/>
                <a:gd name="T21" fmla="*/ 106 h 213"/>
                <a:gd name="T22" fmla="*/ 106 w 213"/>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46"/>
                  </a:moveTo>
                  <a:lnTo>
                    <a:pt x="106" y="46"/>
                  </a:lnTo>
                  <a:cubicBezTo>
                    <a:pt x="139" y="46"/>
                    <a:pt x="166" y="73"/>
                    <a:pt x="166" y="106"/>
                  </a:cubicBezTo>
                  <a:cubicBezTo>
                    <a:pt x="166" y="139"/>
                    <a:pt x="139" y="166"/>
                    <a:pt x="106" y="166"/>
                  </a:cubicBezTo>
                  <a:cubicBezTo>
                    <a:pt x="73" y="166"/>
                    <a:pt x="46" y="139"/>
                    <a:pt x="46" y="106"/>
                  </a:cubicBezTo>
                  <a:cubicBezTo>
                    <a:pt x="46" y="73"/>
                    <a:pt x="73" y="46"/>
                    <a:pt x="106" y="46"/>
                  </a:cubicBezTo>
                  <a:close/>
                  <a:moveTo>
                    <a:pt x="106" y="213"/>
                  </a:moveTo>
                  <a:lnTo>
                    <a:pt x="106" y="213"/>
                  </a:lnTo>
                  <a:cubicBezTo>
                    <a:pt x="165" y="213"/>
                    <a:pt x="213" y="165"/>
                    <a:pt x="213" y="106"/>
                  </a:cubicBezTo>
                  <a:cubicBezTo>
                    <a:pt x="213" y="48"/>
                    <a:pt x="165" y="0"/>
                    <a:pt x="106" y="0"/>
                  </a:cubicBezTo>
                  <a:cubicBezTo>
                    <a:pt x="47" y="0"/>
                    <a:pt x="0" y="48"/>
                    <a:pt x="0" y="106"/>
                  </a:cubicBezTo>
                  <a:cubicBezTo>
                    <a:pt x="0" y="165"/>
                    <a:pt x="47" y="213"/>
                    <a:pt x="106"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5" name="Freeform 106">
              <a:extLst>
                <a:ext uri="{FF2B5EF4-FFF2-40B4-BE49-F238E27FC236}">
                  <a16:creationId xmlns:a16="http://schemas.microsoft.com/office/drawing/2014/main" xmlns="" id="{7CC0CEE5-0487-4240-82DB-9D7F82ED07CE}"/>
                </a:ext>
              </a:extLst>
            </p:cNvPr>
            <p:cNvSpPr>
              <a:spLocks noEditPoints="1"/>
            </p:cNvSpPr>
            <p:nvPr/>
          </p:nvSpPr>
          <p:spPr bwMode="auto">
            <a:xfrm>
              <a:off x="6552" y="3756"/>
              <a:ext cx="184" cy="108"/>
            </a:xfrm>
            <a:custGeom>
              <a:avLst/>
              <a:gdLst>
                <a:gd name="T0" fmla="*/ 257 w 304"/>
                <a:gd name="T1" fmla="*/ 132 h 179"/>
                <a:gd name="T2" fmla="*/ 257 w 304"/>
                <a:gd name="T3" fmla="*/ 132 h 179"/>
                <a:gd name="T4" fmla="*/ 47 w 304"/>
                <a:gd name="T5" fmla="*/ 132 h 179"/>
                <a:gd name="T6" fmla="*/ 47 w 304"/>
                <a:gd name="T7" fmla="*/ 46 h 179"/>
                <a:gd name="T8" fmla="*/ 174 w 304"/>
                <a:gd name="T9" fmla="*/ 46 h 179"/>
                <a:gd name="T10" fmla="*/ 257 w 304"/>
                <a:gd name="T11" fmla="*/ 130 h 179"/>
                <a:gd name="T12" fmla="*/ 257 w 304"/>
                <a:gd name="T13" fmla="*/ 132 h 179"/>
                <a:gd name="T14" fmla="*/ 174 w 304"/>
                <a:gd name="T15" fmla="*/ 0 h 179"/>
                <a:gd name="T16" fmla="*/ 174 w 304"/>
                <a:gd name="T17" fmla="*/ 0 h 179"/>
                <a:gd name="T18" fmla="*/ 24 w 304"/>
                <a:gd name="T19" fmla="*/ 0 h 179"/>
                <a:gd name="T20" fmla="*/ 0 w 304"/>
                <a:gd name="T21" fmla="*/ 23 h 179"/>
                <a:gd name="T22" fmla="*/ 0 w 304"/>
                <a:gd name="T23" fmla="*/ 155 h 179"/>
                <a:gd name="T24" fmla="*/ 24 w 304"/>
                <a:gd name="T25" fmla="*/ 179 h 179"/>
                <a:gd name="T26" fmla="*/ 281 w 304"/>
                <a:gd name="T27" fmla="*/ 179 h 179"/>
                <a:gd name="T28" fmla="*/ 304 w 304"/>
                <a:gd name="T29" fmla="*/ 155 h 179"/>
                <a:gd name="T30" fmla="*/ 304 w 304"/>
                <a:gd name="T31" fmla="*/ 130 h 179"/>
                <a:gd name="T32" fmla="*/ 174 w 304"/>
                <a:gd name="T3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4" h="179">
                  <a:moveTo>
                    <a:pt x="257" y="132"/>
                  </a:moveTo>
                  <a:lnTo>
                    <a:pt x="257" y="132"/>
                  </a:lnTo>
                  <a:lnTo>
                    <a:pt x="47" y="132"/>
                  </a:lnTo>
                  <a:lnTo>
                    <a:pt x="47" y="46"/>
                  </a:lnTo>
                  <a:lnTo>
                    <a:pt x="174" y="46"/>
                  </a:lnTo>
                  <a:cubicBezTo>
                    <a:pt x="220" y="46"/>
                    <a:pt x="257" y="84"/>
                    <a:pt x="257" y="130"/>
                  </a:cubicBezTo>
                  <a:lnTo>
                    <a:pt x="257" y="132"/>
                  </a:lnTo>
                  <a:close/>
                  <a:moveTo>
                    <a:pt x="174" y="0"/>
                  </a:moveTo>
                  <a:lnTo>
                    <a:pt x="174" y="0"/>
                  </a:lnTo>
                  <a:lnTo>
                    <a:pt x="24" y="0"/>
                  </a:lnTo>
                  <a:cubicBezTo>
                    <a:pt x="11" y="0"/>
                    <a:pt x="0" y="10"/>
                    <a:pt x="0" y="23"/>
                  </a:cubicBezTo>
                  <a:lnTo>
                    <a:pt x="0" y="155"/>
                  </a:lnTo>
                  <a:cubicBezTo>
                    <a:pt x="0" y="168"/>
                    <a:pt x="11" y="179"/>
                    <a:pt x="24" y="179"/>
                  </a:cubicBezTo>
                  <a:lnTo>
                    <a:pt x="281" y="179"/>
                  </a:lnTo>
                  <a:cubicBezTo>
                    <a:pt x="293" y="179"/>
                    <a:pt x="304" y="168"/>
                    <a:pt x="304" y="155"/>
                  </a:cubicBezTo>
                  <a:lnTo>
                    <a:pt x="304" y="130"/>
                  </a:lnTo>
                  <a:cubicBezTo>
                    <a:pt x="304" y="58"/>
                    <a:pt x="246" y="0"/>
                    <a:pt x="17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6" name="Freeform 107">
              <a:extLst>
                <a:ext uri="{FF2B5EF4-FFF2-40B4-BE49-F238E27FC236}">
                  <a16:creationId xmlns:a16="http://schemas.microsoft.com/office/drawing/2014/main" xmlns="" id="{D3B7DE7A-3737-454F-8AB1-D3DE0F204879}"/>
                </a:ext>
              </a:extLst>
            </p:cNvPr>
            <p:cNvSpPr>
              <a:spLocks noEditPoints="1"/>
            </p:cNvSpPr>
            <p:nvPr/>
          </p:nvSpPr>
          <p:spPr bwMode="auto">
            <a:xfrm>
              <a:off x="6552" y="3614"/>
              <a:ext cx="130" cy="129"/>
            </a:xfrm>
            <a:custGeom>
              <a:avLst/>
              <a:gdLst>
                <a:gd name="T0" fmla="*/ 107 w 214"/>
                <a:gd name="T1" fmla="*/ 46 h 213"/>
                <a:gd name="T2" fmla="*/ 107 w 214"/>
                <a:gd name="T3" fmla="*/ 46 h 213"/>
                <a:gd name="T4" fmla="*/ 167 w 214"/>
                <a:gd name="T5" fmla="*/ 106 h 213"/>
                <a:gd name="T6" fmla="*/ 107 w 214"/>
                <a:gd name="T7" fmla="*/ 166 h 213"/>
                <a:gd name="T8" fmla="*/ 47 w 214"/>
                <a:gd name="T9" fmla="*/ 106 h 213"/>
                <a:gd name="T10" fmla="*/ 107 w 214"/>
                <a:gd name="T11" fmla="*/ 46 h 213"/>
                <a:gd name="T12" fmla="*/ 107 w 214"/>
                <a:gd name="T13" fmla="*/ 213 h 213"/>
                <a:gd name="T14" fmla="*/ 107 w 214"/>
                <a:gd name="T15" fmla="*/ 213 h 213"/>
                <a:gd name="T16" fmla="*/ 214 w 214"/>
                <a:gd name="T17" fmla="*/ 106 h 213"/>
                <a:gd name="T18" fmla="*/ 107 w 214"/>
                <a:gd name="T19" fmla="*/ 0 h 213"/>
                <a:gd name="T20" fmla="*/ 0 w 214"/>
                <a:gd name="T21" fmla="*/ 106 h 213"/>
                <a:gd name="T22" fmla="*/ 107 w 214"/>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6"/>
                  </a:moveTo>
                  <a:lnTo>
                    <a:pt x="107" y="46"/>
                  </a:lnTo>
                  <a:cubicBezTo>
                    <a:pt x="140" y="46"/>
                    <a:pt x="167" y="73"/>
                    <a:pt x="167" y="106"/>
                  </a:cubicBezTo>
                  <a:cubicBezTo>
                    <a:pt x="167" y="139"/>
                    <a:pt x="140" y="166"/>
                    <a:pt x="107" y="166"/>
                  </a:cubicBezTo>
                  <a:cubicBezTo>
                    <a:pt x="74" y="166"/>
                    <a:pt x="47" y="139"/>
                    <a:pt x="47" y="106"/>
                  </a:cubicBezTo>
                  <a:cubicBezTo>
                    <a:pt x="47" y="73"/>
                    <a:pt x="74" y="46"/>
                    <a:pt x="107" y="46"/>
                  </a:cubicBezTo>
                  <a:close/>
                  <a:moveTo>
                    <a:pt x="107" y="213"/>
                  </a:moveTo>
                  <a:lnTo>
                    <a:pt x="107" y="213"/>
                  </a:lnTo>
                  <a:cubicBezTo>
                    <a:pt x="166" y="213"/>
                    <a:pt x="214" y="165"/>
                    <a:pt x="214" y="106"/>
                  </a:cubicBezTo>
                  <a:cubicBezTo>
                    <a:pt x="214" y="48"/>
                    <a:pt x="166" y="0"/>
                    <a:pt x="107" y="0"/>
                  </a:cubicBezTo>
                  <a:cubicBezTo>
                    <a:pt x="48" y="0"/>
                    <a:pt x="0" y="48"/>
                    <a:pt x="0" y="106"/>
                  </a:cubicBezTo>
                  <a:cubicBezTo>
                    <a:pt x="0" y="165"/>
                    <a:pt x="48" y="213"/>
                    <a:pt x="107"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7" name="Freeform 108">
              <a:extLst>
                <a:ext uri="{FF2B5EF4-FFF2-40B4-BE49-F238E27FC236}">
                  <a16:creationId xmlns:a16="http://schemas.microsoft.com/office/drawing/2014/main" xmlns="" id="{B6C9893B-6926-45A6-BDA2-3B8E02EF34F3}"/>
                </a:ext>
              </a:extLst>
            </p:cNvPr>
            <p:cNvSpPr>
              <a:spLocks noEditPoints="1"/>
            </p:cNvSpPr>
            <p:nvPr/>
          </p:nvSpPr>
          <p:spPr bwMode="auto">
            <a:xfrm>
              <a:off x="6751" y="3756"/>
              <a:ext cx="184" cy="108"/>
            </a:xfrm>
            <a:custGeom>
              <a:avLst/>
              <a:gdLst>
                <a:gd name="T0" fmla="*/ 257 w 304"/>
                <a:gd name="T1" fmla="*/ 132 h 179"/>
                <a:gd name="T2" fmla="*/ 257 w 304"/>
                <a:gd name="T3" fmla="*/ 132 h 179"/>
                <a:gd name="T4" fmla="*/ 47 w 304"/>
                <a:gd name="T5" fmla="*/ 132 h 179"/>
                <a:gd name="T6" fmla="*/ 47 w 304"/>
                <a:gd name="T7" fmla="*/ 46 h 179"/>
                <a:gd name="T8" fmla="*/ 174 w 304"/>
                <a:gd name="T9" fmla="*/ 46 h 179"/>
                <a:gd name="T10" fmla="*/ 257 w 304"/>
                <a:gd name="T11" fmla="*/ 130 h 179"/>
                <a:gd name="T12" fmla="*/ 257 w 304"/>
                <a:gd name="T13" fmla="*/ 132 h 179"/>
                <a:gd name="T14" fmla="*/ 174 w 304"/>
                <a:gd name="T15" fmla="*/ 0 h 179"/>
                <a:gd name="T16" fmla="*/ 174 w 304"/>
                <a:gd name="T17" fmla="*/ 0 h 179"/>
                <a:gd name="T18" fmla="*/ 24 w 304"/>
                <a:gd name="T19" fmla="*/ 0 h 179"/>
                <a:gd name="T20" fmla="*/ 0 w 304"/>
                <a:gd name="T21" fmla="*/ 23 h 179"/>
                <a:gd name="T22" fmla="*/ 0 w 304"/>
                <a:gd name="T23" fmla="*/ 155 h 179"/>
                <a:gd name="T24" fmla="*/ 24 w 304"/>
                <a:gd name="T25" fmla="*/ 179 h 179"/>
                <a:gd name="T26" fmla="*/ 280 w 304"/>
                <a:gd name="T27" fmla="*/ 179 h 179"/>
                <a:gd name="T28" fmla="*/ 304 w 304"/>
                <a:gd name="T29" fmla="*/ 155 h 179"/>
                <a:gd name="T30" fmla="*/ 304 w 304"/>
                <a:gd name="T31" fmla="*/ 130 h 179"/>
                <a:gd name="T32" fmla="*/ 174 w 304"/>
                <a:gd name="T3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4" h="179">
                  <a:moveTo>
                    <a:pt x="257" y="132"/>
                  </a:moveTo>
                  <a:lnTo>
                    <a:pt x="257" y="132"/>
                  </a:lnTo>
                  <a:lnTo>
                    <a:pt x="47" y="132"/>
                  </a:lnTo>
                  <a:lnTo>
                    <a:pt x="47" y="46"/>
                  </a:lnTo>
                  <a:lnTo>
                    <a:pt x="174" y="46"/>
                  </a:lnTo>
                  <a:cubicBezTo>
                    <a:pt x="220" y="46"/>
                    <a:pt x="257" y="84"/>
                    <a:pt x="257" y="130"/>
                  </a:cubicBezTo>
                  <a:lnTo>
                    <a:pt x="257" y="132"/>
                  </a:lnTo>
                  <a:close/>
                  <a:moveTo>
                    <a:pt x="174" y="0"/>
                  </a:moveTo>
                  <a:lnTo>
                    <a:pt x="174" y="0"/>
                  </a:lnTo>
                  <a:lnTo>
                    <a:pt x="24" y="0"/>
                  </a:lnTo>
                  <a:cubicBezTo>
                    <a:pt x="11" y="0"/>
                    <a:pt x="0" y="10"/>
                    <a:pt x="0" y="23"/>
                  </a:cubicBezTo>
                  <a:lnTo>
                    <a:pt x="0" y="155"/>
                  </a:lnTo>
                  <a:cubicBezTo>
                    <a:pt x="0" y="168"/>
                    <a:pt x="11" y="179"/>
                    <a:pt x="24" y="179"/>
                  </a:cubicBezTo>
                  <a:lnTo>
                    <a:pt x="280" y="179"/>
                  </a:lnTo>
                  <a:cubicBezTo>
                    <a:pt x="293" y="179"/>
                    <a:pt x="304" y="168"/>
                    <a:pt x="304" y="155"/>
                  </a:cubicBezTo>
                  <a:lnTo>
                    <a:pt x="304" y="130"/>
                  </a:lnTo>
                  <a:cubicBezTo>
                    <a:pt x="304" y="58"/>
                    <a:pt x="245" y="0"/>
                    <a:pt x="17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8" name="Freeform 109">
              <a:extLst>
                <a:ext uri="{FF2B5EF4-FFF2-40B4-BE49-F238E27FC236}">
                  <a16:creationId xmlns:a16="http://schemas.microsoft.com/office/drawing/2014/main" xmlns="" id="{6C889F2A-EC62-4BDD-B643-7333A63618C0}"/>
                </a:ext>
              </a:extLst>
            </p:cNvPr>
            <p:cNvSpPr>
              <a:spLocks noEditPoints="1"/>
            </p:cNvSpPr>
            <p:nvPr/>
          </p:nvSpPr>
          <p:spPr bwMode="auto">
            <a:xfrm>
              <a:off x="6751" y="3614"/>
              <a:ext cx="129" cy="129"/>
            </a:xfrm>
            <a:custGeom>
              <a:avLst/>
              <a:gdLst>
                <a:gd name="T0" fmla="*/ 107 w 214"/>
                <a:gd name="T1" fmla="*/ 46 h 213"/>
                <a:gd name="T2" fmla="*/ 107 w 214"/>
                <a:gd name="T3" fmla="*/ 46 h 213"/>
                <a:gd name="T4" fmla="*/ 167 w 214"/>
                <a:gd name="T5" fmla="*/ 106 h 213"/>
                <a:gd name="T6" fmla="*/ 107 w 214"/>
                <a:gd name="T7" fmla="*/ 166 h 213"/>
                <a:gd name="T8" fmla="*/ 47 w 214"/>
                <a:gd name="T9" fmla="*/ 106 h 213"/>
                <a:gd name="T10" fmla="*/ 107 w 214"/>
                <a:gd name="T11" fmla="*/ 46 h 213"/>
                <a:gd name="T12" fmla="*/ 107 w 214"/>
                <a:gd name="T13" fmla="*/ 213 h 213"/>
                <a:gd name="T14" fmla="*/ 107 w 214"/>
                <a:gd name="T15" fmla="*/ 213 h 213"/>
                <a:gd name="T16" fmla="*/ 214 w 214"/>
                <a:gd name="T17" fmla="*/ 106 h 213"/>
                <a:gd name="T18" fmla="*/ 107 w 214"/>
                <a:gd name="T19" fmla="*/ 0 h 213"/>
                <a:gd name="T20" fmla="*/ 0 w 214"/>
                <a:gd name="T21" fmla="*/ 106 h 213"/>
                <a:gd name="T22" fmla="*/ 107 w 214"/>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6"/>
                  </a:moveTo>
                  <a:lnTo>
                    <a:pt x="107" y="46"/>
                  </a:lnTo>
                  <a:cubicBezTo>
                    <a:pt x="140" y="46"/>
                    <a:pt x="167" y="73"/>
                    <a:pt x="167" y="106"/>
                  </a:cubicBezTo>
                  <a:cubicBezTo>
                    <a:pt x="167" y="139"/>
                    <a:pt x="140" y="166"/>
                    <a:pt x="107" y="166"/>
                  </a:cubicBezTo>
                  <a:cubicBezTo>
                    <a:pt x="74" y="166"/>
                    <a:pt x="47" y="139"/>
                    <a:pt x="47" y="106"/>
                  </a:cubicBezTo>
                  <a:cubicBezTo>
                    <a:pt x="47" y="73"/>
                    <a:pt x="74" y="46"/>
                    <a:pt x="107" y="46"/>
                  </a:cubicBezTo>
                  <a:close/>
                  <a:moveTo>
                    <a:pt x="107" y="213"/>
                  </a:moveTo>
                  <a:lnTo>
                    <a:pt x="107" y="213"/>
                  </a:lnTo>
                  <a:cubicBezTo>
                    <a:pt x="166" y="213"/>
                    <a:pt x="214" y="165"/>
                    <a:pt x="214" y="106"/>
                  </a:cubicBezTo>
                  <a:cubicBezTo>
                    <a:pt x="214" y="48"/>
                    <a:pt x="166" y="0"/>
                    <a:pt x="107" y="0"/>
                  </a:cubicBezTo>
                  <a:cubicBezTo>
                    <a:pt x="48" y="0"/>
                    <a:pt x="0" y="48"/>
                    <a:pt x="0" y="106"/>
                  </a:cubicBezTo>
                  <a:cubicBezTo>
                    <a:pt x="0" y="165"/>
                    <a:pt x="48" y="213"/>
                    <a:pt x="107"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9" name="Freeform 110">
              <a:extLst>
                <a:ext uri="{FF2B5EF4-FFF2-40B4-BE49-F238E27FC236}">
                  <a16:creationId xmlns:a16="http://schemas.microsoft.com/office/drawing/2014/main" xmlns="" id="{5B7BEBC2-D4FC-4B7A-8C1B-683C148B0403}"/>
                </a:ext>
              </a:extLst>
            </p:cNvPr>
            <p:cNvSpPr>
              <a:spLocks noEditPoints="1"/>
            </p:cNvSpPr>
            <p:nvPr/>
          </p:nvSpPr>
          <p:spPr bwMode="auto">
            <a:xfrm>
              <a:off x="6381" y="3223"/>
              <a:ext cx="129" cy="128"/>
            </a:xfrm>
            <a:custGeom>
              <a:avLst/>
              <a:gdLst>
                <a:gd name="T0" fmla="*/ 106 w 213"/>
                <a:gd name="T1" fmla="*/ 47 h 213"/>
                <a:gd name="T2" fmla="*/ 106 w 213"/>
                <a:gd name="T3" fmla="*/ 47 h 213"/>
                <a:gd name="T4" fmla="*/ 166 w 213"/>
                <a:gd name="T5" fmla="*/ 107 h 213"/>
                <a:gd name="T6" fmla="*/ 106 w 213"/>
                <a:gd name="T7" fmla="*/ 167 h 213"/>
                <a:gd name="T8" fmla="*/ 46 w 213"/>
                <a:gd name="T9" fmla="*/ 107 h 213"/>
                <a:gd name="T10" fmla="*/ 106 w 213"/>
                <a:gd name="T11" fmla="*/ 47 h 213"/>
                <a:gd name="T12" fmla="*/ 106 w 213"/>
                <a:gd name="T13" fmla="*/ 213 h 213"/>
                <a:gd name="T14" fmla="*/ 106 w 213"/>
                <a:gd name="T15" fmla="*/ 213 h 213"/>
                <a:gd name="T16" fmla="*/ 213 w 213"/>
                <a:gd name="T17" fmla="*/ 107 h 213"/>
                <a:gd name="T18" fmla="*/ 106 w 213"/>
                <a:gd name="T19" fmla="*/ 0 h 213"/>
                <a:gd name="T20" fmla="*/ 0 w 213"/>
                <a:gd name="T21" fmla="*/ 107 h 213"/>
                <a:gd name="T22" fmla="*/ 106 w 213"/>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47"/>
                  </a:moveTo>
                  <a:lnTo>
                    <a:pt x="106" y="47"/>
                  </a:lnTo>
                  <a:cubicBezTo>
                    <a:pt x="139" y="47"/>
                    <a:pt x="166" y="74"/>
                    <a:pt x="166" y="107"/>
                  </a:cubicBezTo>
                  <a:cubicBezTo>
                    <a:pt x="166" y="140"/>
                    <a:pt x="139" y="167"/>
                    <a:pt x="106" y="167"/>
                  </a:cubicBezTo>
                  <a:cubicBezTo>
                    <a:pt x="73" y="167"/>
                    <a:pt x="46" y="140"/>
                    <a:pt x="46" y="107"/>
                  </a:cubicBezTo>
                  <a:cubicBezTo>
                    <a:pt x="46" y="74"/>
                    <a:pt x="73" y="47"/>
                    <a:pt x="106" y="47"/>
                  </a:cubicBezTo>
                  <a:close/>
                  <a:moveTo>
                    <a:pt x="106" y="213"/>
                  </a:moveTo>
                  <a:lnTo>
                    <a:pt x="106" y="213"/>
                  </a:lnTo>
                  <a:cubicBezTo>
                    <a:pt x="165" y="213"/>
                    <a:pt x="213" y="165"/>
                    <a:pt x="213" y="107"/>
                  </a:cubicBezTo>
                  <a:cubicBezTo>
                    <a:pt x="213" y="48"/>
                    <a:pt x="165" y="0"/>
                    <a:pt x="106" y="0"/>
                  </a:cubicBezTo>
                  <a:cubicBezTo>
                    <a:pt x="47" y="0"/>
                    <a:pt x="0" y="48"/>
                    <a:pt x="0" y="107"/>
                  </a:cubicBezTo>
                  <a:cubicBezTo>
                    <a:pt x="0" y="165"/>
                    <a:pt x="47" y="213"/>
                    <a:pt x="106"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10" name="Freeform 111">
              <a:extLst>
                <a:ext uri="{FF2B5EF4-FFF2-40B4-BE49-F238E27FC236}">
                  <a16:creationId xmlns:a16="http://schemas.microsoft.com/office/drawing/2014/main" xmlns="" id="{61009EBD-2F64-4BF5-8245-7AC7857C4F23}"/>
                </a:ext>
              </a:extLst>
            </p:cNvPr>
            <p:cNvSpPr>
              <a:spLocks noEditPoints="1"/>
            </p:cNvSpPr>
            <p:nvPr/>
          </p:nvSpPr>
          <p:spPr bwMode="auto">
            <a:xfrm>
              <a:off x="6354" y="3142"/>
              <a:ext cx="673" cy="439"/>
            </a:xfrm>
            <a:custGeom>
              <a:avLst/>
              <a:gdLst>
                <a:gd name="T0" fmla="*/ 1067 w 1113"/>
                <a:gd name="T1" fmla="*/ 575 h 727"/>
                <a:gd name="T2" fmla="*/ 1067 w 1113"/>
                <a:gd name="T3" fmla="*/ 575 h 727"/>
                <a:gd name="T4" fmla="*/ 969 w 1113"/>
                <a:gd name="T5" fmla="*/ 575 h 727"/>
                <a:gd name="T6" fmla="*/ 888 w 1113"/>
                <a:gd name="T7" fmla="*/ 506 h 727"/>
                <a:gd name="T8" fmla="*/ 823 w 1113"/>
                <a:gd name="T9" fmla="*/ 506 h 727"/>
                <a:gd name="T10" fmla="*/ 742 w 1113"/>
                <a:gd name="T11" fmla="*/ 575 h 727"/>
                <a:gd name="T12" fmla="*/ 405 w 1113"/>
                <a:gd name="T13" fmla="*/ 575 h 727"/>
                <a:gd name="T14" fmla="*/ 405 w 1113"/>
                <a:gd name="T15" fmla="*/ 516 h 727"/>
                <a:gd name="T16" fmla="*/ 502 w 1113"/>
                <a:gd name="T17" fmla="*/ 516 h 727"/>
                <a:gd name="T18" fmla="*/ 578 w 1113"/>
                <a:gd name="T19" fmla="*/ 441 h 727"/>
                <a:gd name="T20" fmla="*/ 575 w 1113"/>
                <a:gd name="T21" fmla="*/ 421 h 727"/>
                <a:gd name="T22" fmla="*/ 746 w 1113"/>
                <a:gd name="T23" fmla="*/ 251 h 727"/>
                <a:gd name="T24" fmla="*/ 746 w 1113"/>
                <a:gd name="T25" fmla="*/ 168 h 727"/>
                <a:gd name="T26" fmla="*/ 704 w 1113"/>
                <a:gd name="T27" fmla="*/ 150 h 727"/>
                <a:gd name="T28" fmla="*/ 662 w 1113"/>
                <a:gd name="T29" fmla="*/ 167 h 727"/>
                <a:gd name="T30" fmla="*/ 464 w 1113"/>
                <a:gd name="T31" fmla="*/ 365 h 727"/>
                <a:gd name="T32" fmla="*/ 405 w 1113"/>
                <a:gd name="T33" fmla="*/ 365 h 727"/>
                <a:gd name="T34" fmla="*/ 405 w 1113"/>
                <a:gd name="T35" fmla="*/ 46 h 727"/>
                <a:gd name="T36" fmla="*/ 1067 w 1113"/>
                <a:gd name="T37" fmla="*/ 46 h 727"/>
                <a:gd name="T38" fmla="*/ 1067 w 1113"/>
                <a:gd name="T39" fmla="*/ 575 h 727"/>
                <a:gd name="T40" fmla="*/ 280 w 1113"/>
                <a:gd name="T41" fmla="*/ 470 h 727"/>
                <a:gd name="T42" fmla="*/ 280 w 1113"/>
                <a:gd name="T43" fmla="*/ 470 h 727"/>
                <a:gd name="T44" fmla="*/ 256 w 1113"/>
                <a:gd name="T45" fmla="*/ 493 h 727"/>
                <a:gd name="T46" fmla="*/ 256 w 1113"/>
                <a:gd name="T47" fmla="*/ 681 h 727"/>
                <a:gd name="T48" fmla="*/ 46 w 1113"/>
                <a:gd name="T49" fmla="*/ 681 h 727"/>
                <a:gd name="T50" fmla="*/ 46 w 1113"/>
                <a:gd name="T51" fmla="*/ 491 h 727"/>
                <a:gd name="T52" fmla="*/ 125 w 1113"/>
                <a:gd name="T53" fmla="*/ 412 h 727"/>
                <a:gd name="T54" fmla="*/ 474 w 1113"/>
                <a:gd name="T55" fmla="*/ 412 h 727"/>
                <a:gd name="T56" fmla="*/ 490 w 1113"/>
                <a:gd name="T57" fmla="*/ 405 h 727"/>
                <a:gd name="T58" fmla="*/ 695 w 1113"/>
                <a:gd name="T59" fmla="*/ 200 h 727"/>
                <a:gd name="T60" fmla="*/ 713 w 1113"/>
                <a:gd name="T61" fmla="*/ 201 h 727"/>
                <a:gd name="T62" fmla="*/ 713 w 1113"/>
                <a:gd name="T63" fmla="*/ 218 h 727"/>
                <a:gd name="T64" fmla="*/ 531 w 1113"/>
                <a:gd name="T65" fmla="*/ 399 h 727"/>
                <a:gd name="T66" fmla="*/ 527 w 1113"/>
                <a:gd name="T67" fmla="*/ 427 h 727"/>
                <a:gd name="T68" fmla="*/ 531 w 1113"/>
                <a:gd name="T69" fmla="*/ 441 h 727"/>
                <a:gd name="T70" fmla="*/ 502 w 1113"/>
                <a:gd name="T71" fmla="*/ 470 h 727"/>
                <a:gd name="T72" fmla="*/ 280 w 1113"/>
                <a:gd name="T73" fmla="*/ 470 h 727"/>
                <a:gd name="T74" fmla="*/ 1081 w 1113"/>
                <a:gd name="T75" fmla="*/ 0 h 727"/>
                <a:gd name="T76" fmla="*/ 1081 w 1113"/>
                <a:gd name="T77" fmla="*/ 0 h 727"/>
                <a:gd name="T78" fmla="*/ 391 w 1113"/>
                <a:gd name="T79" fmla="*/ 0 h 727"/>
                <a:gd name="T80" fmla="*/ 358 w 1113"/>
                <a:gd name="T81" fmla="*/ 32 h 727"/>
                <a:gd name="T82" fmla="*/ 358 w 1113"/>
                <a:gd name="T83" fmla="*/ 365 h 727"/>
                <a:gd name="T84" fmla="*/ 125 w 1113"/>
                <a:gd name="T85" fmla="*/ 365 h 727"/>
                <a:gd name="T86" fmla="*/ 0 w 1113"/>
                <a:gd name="T87" fmla="*/ 491 h 727"/>
                <a:gd name="T88" fmla="*/ 0 w 1113"/>
                <a:gd name="T89" fmla="*/ 704 h 727"/>
                <a:gd name="T90" fmla="*/ 23 w 1113"/>
                <a:gd name="T91" fmla="*/ 727 h 727"/>
                <a:gd name="T92" fmla="*/ 280 w 1113"/>
                <a:gd name="T93" fmla="*/ 727 h 727"/>
                <a:gd name="T94" fmla="*/ 303 w 1113"/>
                <a:gd name="T95" fmla="*/ 704 h 727"/>
                <a:gd name="T96" fmla="*/ 303 w 1113"/>
                <a:gd name="T97" fmla="*/ 516 h 727"/>
                <a:gd name="T98" fmla="*/ 358 w 1113"/>
                <a:gd name="T99" fmla="*/ 516 h 727"/>
                <a:gd name="T100" fmla="*/ 358 w 1113"/>
                <a:gd name="T101" fmla="*/ 589 h 727"/>
                <a:gd name="T102" fmla="*/ 391 w 1113"/>
                <a:gd name="T103" fmla="*/ 622 h 727"/>
                <a:gd name="T104" fmla="*/ 755 w 1113"/>
                <a:gd name="T105" fmla="*/ 622 h 727"/>
                <a:gd name="T106" fmla="*/ 787 w 1113"/>
                <a:gd name="T107" fmla="*/ 589 h 727"/>
                <a:gd name="T108" fmla="*/ 823 w 1113"/>
                <a:gd name="T109" fmla="*/ 553 h 727"/>
                <a:gd name="T110" fmla="*/ 888 w 1113"/>
                <a:gd name="T111" fmla="*/ 553 h 727"/>
                <a:gd name="T112" fmla="*/ 924 w 1113"/>
                <a:gd name="T113" fmla="*/ 589 h 727"/>
                <a:gd name="T114" fmla="*/ 956 w 1113"/>
                <a:gd name="T115" fmla="*/ 622 h 727"/>
                <a:gd name="T116" fmla="*/ 1081 w 1113"/>
                <a:gd name="T117" fmla="*/ 622 h 727"/>
                <a:gd name="T118" fmla="*/ 1113 w 1113"/>
                <a:gd name="T119" fmla="*/ 589 h 727"/>
                <a:gd name="T120" fmla="*/ 1113 w 1113"/>
                <a:gd name="T121" fmla="*/ 32 h 727"/>
                <a:gd name="T122" fmla="*/ 1081 w 1113"/>
                <a:gd name="T123"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3" h="727">
                  <a:moveTo>
                    <a:pt x="1067" y="575"/>
                  </a:moveTo>
                  <a:lnTo>
                    <a:pt x="1067" y="575"/>
                  </a:lnTo>
                  <a:lnTo>
                    <a:pt x="969" y="575"/>
                  </a:lnTo>
                  <a:cubicBezTo>
                    <a:pt x="962" y="536"/>
                    <a:pt x="928" y="506"/>
                    <a:pt x="888" y="506"/>
                  </a:cubicBezTo>
                  <a:lnTo>
                    <a:pt x="823" y="506"/>
                  </a:lnTo>
                  <a:cubicBezTo>
                    <a:pt x="782" y="506"/>
                    <a:pt x="748" y="536"/>
                    <a:pt x="742" y="575"/>
                  </a:cubicBezTo>
                  <a:lnTo>
                    <a:pt x="405" y="575"/>
                  </a:lnTo>
                  <a:lnTo>
                    <a:pt x="405" y="516"/>
                  </a:lnTo>
                  <a:lnTo>
                    <a:pt x="502" y="516"/>
                  </a:lnTo>
                  <a:cubicBezTo>
                    <a:pt x="544" y="516"/>
                    <a:pt x="578" y="482"/>
                    <a:pt x="578" y="441"/>
                  </a:cubicBezTo>
                  <a:cubicBezTo>
                    <a:pt x="578" y="434"/>
                    <a:pt x="577" y="428"/>
                    <a:pt x="575" y="421"/>
                  </a:cubicBezTo>
                  <a:lnTo>
                    <a:pt x="746" y="251"/>
                  </a:lnTo>
                  <a:cubicBezTo>
                    <a:pt x="769" y="228"/>
                    <a:pt x="769" y="191"/>
                    <a:pt x="746" y="168"/>
                  </a:cubicBezTo>
                  <a:cubicBezTo>
                    <a:pt x="735" y="156"/>
                    <a:pt x="720" y="150"/>
                    <a:pt x="704" y="150"/>
                  </a:cubicBezTo>
                  <a:cubicBezTo>
                    <a:pt x="688" y="150"/>
                    <a:pt x="673" y="156"/>
                    <a:pt x="662" y="167"/>
                  </a:cubicBezTo>
                  <a:lnTo>
                    <a:pt x="464" y="365"/>
                  </a:lnTo>
                  <a:lnTo>
                    <a:pt x="405" y="365"/>
                  </a:lnTo>
                  <a:lnTo>
                    <a:pt x="405" y="46"/>
                  </a:lnTo>
                  <a:lnTo>
                    <a:pt x="1067" y="46"/>
                  </a:lnTo>
                  <a:lnTo>
                    <a:pt x="1067" y="575"/>
                  </a:lnTo>
                  <a:close/>
                  <a:moveTo>
                    <a:pt x="280" y="470"/>
                  </a:moveTo>
                  <a:lnTo>
                    <a:pt x="280" y="470"/>
                  </a:lnTo>
                  <a:cubicBezTo>
                    <a:pt x="267" y="470"/>
                    <a:pt x="256" y="480"/>
                    <a:pt x="256" y="493"/>
                  </a:cubicBezTo>
                  <a:lnTo>
                    <a:pt x="256" y="681"/>
                  </a:lnTo>
                  <a:lnTo>
                    <a:pt x="46" y="681"/>
                  </a:lnTo>
                  <a:lnTo>
                    <a:pt x="46" y="491"/>
                  </a:lnTo>
                  <a:cubicBezTo>
                    <a:pt x="46" y="447"/>
                    <a:pt x="82" y="412"/>
                    <a:pt x="125" y="412"/>
                  </a:cubicBezTo>
                  <a:lnTo>
                    <a:pt x="474" y="412"/>
                  </a:lnTo>
                  <a:cubicBezTo>
                    <a:pt x="480" y="412"/>
                    <a:pt x="486" y="409"/>
                    <a:pt x="490" y="405"/>
                  </a:cubicBezTo>
                  <a:lnTo>
                    <a:pt x="695" y="200"/>
                  </a:lnTo>
                  <a:cubicBezTo>
                    <a:pt x="700" y="196"/>
                    <a:pt x="708" y="196"/>
                    <a:pt x="713" y="201"/>
                  </a:cubicBezTo>
                  <a:cubicBezTo>
                    <a:pt x="718" y="205"/>
                    <a:pt x="718" y="213"/>
                    <a:pt x="713" y="218"/>
                  </a:cubicBezTo>
                  <a:lnTo>
                    <a:pt x="531" y="399"/>
                  </a:lnTo>
                  <a:cubicBezTo>
                    <a:pt x="524" y="407"/>
                    <a:pt x="522" y="418"/>
                    <a:pt x="527" y="427"/>
                  </a:cubicBezTo>
                  <a:cubicBezTo>
                    <a:pt x="530" y="431"/>
                    <a:pt x="531" y="436"/>
                    <a:pt x="531" y="441"/>
                  </a:cubicBezTo>
                  <a:cubicBezTo>
                    <a:pt x="531" y="457"/>
                    <a:pt x="518" y="470"/>
                    <a:pt x="502" y="470"/>
                  </a:cubicBezTo>
                  <a:lnTo>
                    <a:pt x="280" y="470"/>
                  </a:lnTo>
                  <a:close/>
                  <a:moveTo>
                    <a:pt x="1081" y="0"/>
                  </a:moveTo>
                  <a:lnTo>
                    <a:pt x="1081" y="0"/>
                  </a:lnTo>
                  <a:lnTo>
                    <a:pt x="391" y="0"/>
                  </a:lnTo>
                  <a:cubicBezTo>
                    <a:pt x="373" y="0"/>
                    <a:pt x="358" y="14"/>
                    <a:pt x="358" y="32"/>
                  </a:cubicBezTo>
                  <a:lnTo>
                    <a:pt x="358" y="365"/>
                  </a:lnTo>
                  <a:lnTo>
                    <a:pt x="125" y="365"/>
                  </a:lnTo>
                  <a:cubicBezTo>
                    <a:pt x="56" y="365"/>
                    <a:pt x="0" y="421"/>
                    <a:pt x="0" y="491"/>
                  </a:cubicBezTo>
                  <a:lnTo>
                    <a:pt x="0" y="704"/>
                  </a:lnTo>
                  <a:cubicBezTo>
                    <a:pt x="0" y="717"/>
                    <a:pt x="10" y="727"/>
                    <a:pt x="23" y="727"/>
                  </a:cubicBezTo>
                  <a:lnTo>
                    <a:pt x="280" y="727"/>
                  </a:lnTo>
                  <a:cubicBezTo>
                    <a:pt x="293" y="727"/>
                    <a:pt x="303" y="717"/>
                    <a:pt x="303" y="704"/>
                  </a:cubicBezTo>
                  <a:lnTo>
                    <a:pt x="303" y="516"/>
                  </a:lnTo>
                  <a:lnTo>
                    <a:pt x="358" y="516"/>
                  </a:lnTo>
                  <a:lnTo>
                    <a:pt x="358" y="589"/>
                  </a:lnTo>
                  <a:cubicBezTo>
                    <a:pt x="358" y="607"/>
                    <a:pt x="373" y="622"/>
                    <a:pt x="391" y="622"/>
                  </a:cubicBezTo>
                  <a:lnTo>
                    <a:pt x="755" y="622"/>
                  </a:lnTo>
                  <a:cubicBezTo>
                    <a:pt x="773" y="622"/>
                    <a:pt x="787" y="607"/>
                    <a:pt x="787" y="589"/>
                  </a:cubicBezTo>
                  <a:cubicBezTo>
                    <a:pt x="787" y="569"/>
                    <a:pt x="803" y="553"/>
                    <a:pt x="823" y="553"/>
                  </a:cubicBezTo>
                  <a:lnTo>
                    <a:pt x="888" y="553"/>
                  </a:lnTo>
                  <a:cubicBezTo>
                    <a:pt x="907" y="553"/>
                    <a:pt x="924" y="569"/>
                    <a:pt x="924" y="589"/>
                  </a:cubicBezTo>
                  <a:cubicBezTo>
                    <a:pt x="924" y="607"/>
                    <a:pt x="938" y="622"/>
                    <a:pt x="956" y="622"/>
                  </a:cubicBezTo>
                  <a:lnTo>
                    <a:pt x="1081" y="622"/>
                  </a:lnTo>
                  <a:cubicBezTo>
                    <a:pt x="1099" y="622"/>
                    <a:pt x="1113" y="607"/>
                    <a:pt x="1113" y="589"/>
                  </a:cubicBezTo>
                  <a:lnTo>
                    <a:pt x="1113" y="32"/>
                  </a:lnTo>
                  <a:cubicBezTo>
                    <a:pt x="1113" y="14"/>
                    <a:pt x="1099" y="0"/>
                    <a:pt x="108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grpSp>
      <p:sp>
        <p:nvSpPr>
          <p:cNvPr id="11" name="Rectangle 10"/>
          <p:cNvSpPr/>
          <p:nvPr/>
        </p:nvSpPr>
        <p:spPr>
          <a:xfrm>
            <a:off x="837234" y="1964063"/>
            <a:ext cx="8071635" cy="1815882"/>
          </a:xfrm>
          <a:prstGeom prst="rect">
            <a:avLst/>
          </a:prstGeom>
        </p:spPr>
        <p:txBody>
          <a:bodyPr wrap="square">
            <a:spAutoFit/>
          </a:bodyPr>
          <a:lstStyle/>
          <a:p>
            <a:pPr defTabSz="605058"/>
            <a:r>
              <a:rPr lang="en-GB" altLang="en-US" sz="4400" b="1" dirty="0">
                <a:solidFill>
                  <a:srgbClr val="478FBF"/>
                </a:solidFill>
                <a:latin typeface="AmplitudeTF"/>
                <a:ea typeface="LF_Kai"/>
              </a:rPr>
              <a:t>End of Module 2</a:t>
            </a:r>
          </a:p>
          <a:p>
            <a:pPr defTabSz="605058"/>
            <a:r>
              <a:rPr lang="en-GB" sz="2000" dirty="0">
                <a:solidFill>
                  <a:srgbClr val="6D6E6A"/>
                </a:solidFill>
                <a:latin typeface="AmplitudeTF"/>
                <a:ea typeface="LF_Kai"/>
              </a:rPr>
              <a:t>Results and Discussion</a:t>
            </a:r>
          </a:p>
          <a:p>
            <a:pPr defTabSz="605058"/>
            <a:endParaRPr lang="en-GB" altLang="en-US" sz="4400" b="1" dirty="0">
              <a:solidFill>
                <a:srgbClr val="478FBF"/>
              </a:solidFill>
              <a:latin typeface="AmplitudeTF"/>
              <a:ea typeface="LF_Kai"/>
            </a:endParaRPr>
          </a:p>
        </p:txBody>
      </p:sp>
      <p:sp>
        <p:nvSpPr>
          <p:cNvPr id="12" name="Slide Number Placeholder 11"/>
          <p:cNvSpPr>
            <a:spLocks noGrp="1"/>
          </p:cNvSpPr>
          <p:nvPr>
            <p:ph type="sldNum" sz="quarter" idx="12"/>
          </p:nvPr>
        </p:nvSpPr>
        <p:spPr/>
        <p:txBody>
          <a:bodyPr/>
          <a:lstStyle/>
          <a:p>
            <a:fld id="{DE6ECF0F-DA4E-4743-8955-ADA7D27EA82F}" type="slidenum">
              <a:rPr lang="en-US" smtClean="0"/>
              <a:t>29</a:t>
            </a:fld>
            <a:endParaRPr lang="en-US"/>
          </a:p>
        </p:txBody>
      </p:sp>
    </p:spTree>
    <p:extLst>
      <p:ext uri="{BB962C8B-B14F-4D97-AF65-F5344CB8AC3E}">
        <p14:creationId xmlns:p14="http://schemas.microsoft.com/office/powerpoint/2010/main" val="119842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6ECF0F-DA4E-4743-8955-ADA7D27EA82F}" type="slidenum">
              <a:rPr lang="en-US" smtClean="0"/>
              <a:t>3</a:t>
            </a:fld>
            <a:endParaRPr lang="en-US"/>
          </a:p>
        </p:txBody>
      </p:sp>
      <p:sp>
        <p:nvSpPr>
          <p:cNvPr id="3" name="Freeform 4937"/>
          <p:cNvSpPr>
            <a:spLocks noEditPoints="1"/>
          </p:cNvSpPr>
          <p:nvPr/>
        </p:nvSpPr>
        <p:spPr bwMode="auto">
          <a:xfrm>
            <a:off x="652549" y="1290554"/>
            <a:ext cx="2203472" cy="2599168"/>
          </a:xfrm>
          <a:custGeom>
            <a:avLst/>
            <a:gdLst>
              <a:gd name="T0" fmla="*/ 316 w 328"/>
              <a:gd name="T1" fmla="*/ 104 h 406"/>
              <a:gd name="T2" fmla="*/ 276 w 328"/>
              <a:gd name="T3" fmla="*/ 96 h 406"/>
              <a:gd name="T4" fmla="*/ 178 w 328"/>
              <a:gd name="T5" fmla="*/ 78 h 406"/>
              <a:gd name="T6" fmla="*/ 120 w 328"/>
              <a:gd name="T7" fmla="*/ 84 h 406"/>
              <a:gd name="T8" fmla="*/ 44 w 328"/>
              <a:gd name="T9" fmla="*/ 130 h 406"/>
              <a:gd name="T10" fmla="*/ 2 w 328"/>
              <a:gd name="T11" fmla="*/ 210 h 406"/>
              <a:gd name="T12" fmla="*/ 8 w 328"/>
              <a:gd name="T13" fmla="*/ 290 h 406"/>
              <a:gd name="T14" fmla="*/ 60 w 328"/>
              <a:gd name="T15" fmla="*/ 368 h 406"/>
              <a:gd name="T16" fmla="*/ 148 w 328"/>
              <a:gd name="T17" fmla="*/ 406 h 406"/>
              <a:gd name="T18" fmla="*/ 228 w 328"/>
              <a:gd name="T19" fmla="*/ 394 h 406"/>
              <a:gd name="T20" fmla="*/ 300 w 328"/>
              <a:gd name="T21" fmla="*/ 334 h 406"/>
              <a:gd name="T22" fmla="*/ 328 w 328"/>
              <a:gd name="T23" fmla="*/ 242 h 406"/>
              <a:gd name="T24" fmla="*/ 296 w 328"/>
              <a:gd name="T25" fmla="*/ 144 h 406"/>
              <a:gd name="T26" fmla="*/ 106 w 328"/>
              <a:gd name="T27" fmla="*/ 378 h 406"/>
              <a:gd name="T28" fmla="*/ 42 w 328"/>
              <a:gd name="T29" fmla="*/ 324 h 406"/>
              <a:gd name="T30" fmla="*/ 16 w 328"/>
              <a:gd name="T31" fmla="*/ 242 h 406"/>
              <a:gd name="T32" fmla="*/ 34 w 328"/>
              <a:gd name="T33" fmla="*/ 172 h 406"/>
              <a:gd name="T34" fmla="*/ 94 w 328"/>
              <a:gd name="T35" fmla="*/ 112 h 406"/>
              <a:gd name="T36" fmla="*/ 164 w 328"/>
              <a:gd name="T37" fmla="*/ 94 h 406"/>
              <a:gd name="T38" fmla="*/ 268 w 328"/>
              <a:gd name="T39" fmla="*/ 138 h 406"/>
              <a:gd name="T40" fmla="*/ 310 w 328"/>
              <a:gd name="T41" fmla="*/ 218 h 406"/>
              <a:gd name="T42" fmla="*/ 300 w 328"/>
              <a:gd name="T43" fmla="*/ 300 h 406"/>
              <a:gd name="T44" fmla="*/ 246 w 328"/>
              <a:gd name="T45" fmla="*/ 364 h 406"/>
              <a:gd name="T46" fmla="*/ 164 w 328"/>
              <a:gd name="T47" fmla="*/ 390 h 406"/>
              <a:gd name="T48" fmla="*/ 136 w 328"/>
              <a:gd name="T49" fmla="*/ 4 h 406"/>
              <a:gd name="T50" fmla="*/ 192 w 328"/>
              <a:gd name="T51" fmla="*/ 4 h 406"/>
              <a:gd name="T52" fmla="*/ 192 w 328"/>
              <a:gd name="T53" fmla="*/ 48 h 406"/>
              <a:gd name="T54" fmla="*/ 136 w 328"/>
              <a:gd name="T55" fmla="*/ 48 h 406"/>
              <a:gd name="T56" fmla="*/ 174 w 328"/>
              <a:gd name="T57" fmla="*/ 246 h 406"/>
              <a:gd name="T58" fmla="*/ 156 w 328"/>
              <a:gd name="T59" fmla="*/ 250 h 406"/>
              <a:gd name="T60" fmla="*/ 160 w 328"/>
              <a:gd name="T61" fmla="*/ 232 h 406"/>
              <a:gd name="T62" fmla="*/ 176 w 328"/>
              <a:gd name="T63" fmla="*/ 242 h 406"/>
              <a:gd name="T64" fmla="*/ 264 w 328"/>
              <a:gd name="T65" fmla="*/ 246 h 406"/>
              <a:gd name="T66" fmla="*/ 272 w 328"/>
              <a:gd name="T67" fmla="*/ 234 h 406"/>
              <a:gd name="T68" fmla="*/ 268 w 328"/>
              <a:gd name="T69" fmla="*/ 166 h 406"/>
              <a:gd name="T70" fmla="*/ 164 w 328"/>
              <a:gd name="T71" fmla="*/ 114 h 406"/>
              <a:gd name="T72" fmla="*/ 76 w 328"/>
              <a:gd name="T73" fmla="*/ 148 h 406"/>
              <a:gd name="T74" fmla="*/ 56 w 328"/>
              <a:gd name="T75" fmla="*/ 234 h 406"/>
              <a:gd name="T76" fmla="*/ 64 w 328"/>
              <a:gd name="T77" fmla="*/ 242 h 406"/>
              <a:gd name="T78" fmla="*/ 36 w 328"/>
              <a:gd name="T79" fmla="*/ 250 h 406"/>
              <a:gd name="T80" fmla="*/ 110 w 328"/>
              <a:gd name="T81" fmla="*/ 360 h 406"/>
              <a:gd name="T82" fmla="*/ 158 w 328"/>
              <a:gd name="T83" fmla="*/ 344 h 406"/>
              <a:gd name="T84" fmla="*/ 172 w 328"/>
              <a:gd name="T85" fmla="*/ 346 h 406"/>
              <a:gd name="T86" fmla="*/ 238 w 328"/>
              <a:gd name="T87" fmla="*/ 348 h 406"/>
              <a:gd name="T88" fmla="*/ 272 w 328"/>
              <a:gd name="T89" fmla="*/ 250 h 406"/>
              <a:gd name="T90" fmla="*/ 172 w 328"/>
              <a:gd name="T91" fmla="*/ 182 h 406"/>
              <a:gd name="T92" fmla="*/ 150 w 328"/>
              <a:gd name="T93" fmla="*/ 176 h 406"/>
              <a:gd name="T94" fmla="*/ 158 w 328"/>
              <a:gd name="T95" fmla="*/ 156 h 406"/>
              <a:gd name="T96" fmla="*/ 236 w 328"/>
              <a:gd name="T97" fmla="*/ 324 h 406"/>
              <a:gd name="T98" fmla="*/ 164 w 328"/>
              <a:gd name="T99" fmla="*/ 270 h 406"/>
              <a:gd name="T100" fmla="*/ 136 w 328"/>
              <a:gd name="T101" fmla="*/ 240 h 406"/>
              <a:gd name="T102" fmla="*/ 130 w 328"/>
              <a:gd name="T103" fmla="*/ 212 h 406"/>
              <a:gd name="T104" fmla="*/ 142 w 328"/>
              <a:gd name="T105" fmla="*/ 210 h 406"/>
              <a:gd name="T106" fmla="*/ 172 w 328"/>
              <a:gd name="T107" fmla="*/ 216 h 406"/>
              <a:gd name="T108" fmla="*/ 188 w 328"/>
              <a:gd name="T109" fmla="*/ 256 h 406"/>
              <a:gd name="T110" fmla="*/ 244 w 328"/>
              <a:gd name="T111" fmla="*/ 32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406">
                <a:moveTo>
                  <a:pt x="296" y="144"/>
                </a:moveTo>
                <a:lnTo>
                  <a:pt x="310" y="130"/>
                </a:lnTo>
                <a:lnTo>
                  <a:pt x="310" y="130"/>
                </a:lnTo>
                <a:lnTo>
                  <a:pt x="316" y="122"/>
                </a:lnTo>
                <a:lnTo>
                  <a:pt x="318" y="112"/>
                </a:lnTo>
                <a:lnTo>
                  <a:pt x="316" y="104"/>
                </a:lnTo>
                <a:lnTo>
                  <a:pt x="310" y="96"/>
                </a:lnTo>
                <a:lnTo>
                  <a:pt x="310" y="96"/>
                </a:lnTo>
                <a:lnTo>
                  <a:pt x="302" y="90"/>
                </a:lnTo>
                <a:lnTo>
                  <a:pt x="294" y="88"/>
                </a:lnTo>
                <a:lnTo>
                  <a:pt x="284" y="90"/>
                </a:lnTo>
                <a:lnTo>
                  <a:pt x="276" y="96"/>
                </a:lnTo>
                <a:lnTo>
                  <a:pt x="262" y="110"/>
                </a:lnTo>
                <a:lnTo>
                  <a:pt x="262" y="110"/>
                </a:lnTo>
                <a:lnTo>
                  <a:pt x="242" y="98"/>
                </a:lnTo>
                <a:lnTo>
                  <a:pt x="222" y="90"/>
                </a:lnTo>
                <a:lnTo>
                  <a:pt x="200" y="82"/>
                </a:lnTo>
                <a:lnTo>
                  <a:pt x="178" y="78"/>
                </a:lnTo>
                <a:lnTo>
                  <a:pt x="178" y="64"/>
                </a:lnTo>
                <a:lnTo>
                  <a:pt x="150" y="64"/>
                </a:lnTo>
                <a:lnTo>
                  <a:pt x="150" y="78"/>
                </a:lnTo>
                <a:lnTo>
                  <a:pt x="150" y="78"/>
                </a:lnTo>
                <a:lnTo>
                  <a:pt x="134" y="80"/>
                </a:lnTo>
                <a:lnTo>
                  <a:pt x="120" y="84"/>
                </a:lnTo>
                <a:lnTo>
                  <a:pt x="104" y="90"/>
                </a:lnTo>
                <a:lnTo>
                  <a:pt x="92" y="96"/>
                </a:lnTo>
                <a:lnTo>
                  <a:pt x="78" y="102"/>
                </a:lnTo>
                <a:lnTo>
                  <a:pt x="66" y="110"/>
                </a:lnTo>
                <a:lnTo>
                  <a:pt x="54" y="120"/>
                </a:lnTo>
                <a:lnTo>
                  <a:pt x="44" y="130"/>
                </a:lnTo>
                <a:lnTo>
                  <a:pt x="34" y="142"/>
                </a:lnTo>
                <a:lnTo>
                  <a:pt x="26" y="154"/>
                </a:lnTo>
                <a:lnTo>
                  <a:pt x="18" y="168"/>
                </a:lnTo>
                <a:lnTo>
                  <a:pt x="12" y="182"/>
                </a:lnTo>
                <a:lnTo>
                  <a:pt x="6" y="196"/>
                </a:lnTo>
                <a:lnTo>
                  <a:pt x="2" y="210"/>
                </a:lnTo>
                <a:lnTo>
                  <a:pt x="0" y="226"/>
                </a:lnTo>
                <a:lnTo>
                  <a:pt x="0" y="242"/>
                </a:lnTo>
                <a:lnTo>
                  <a:pt x="0" y="242"/>
                </a:lnTo>
                <a:lnTo>
                  <a:pt x="0" y="258"/>
                </a:lnTo>
                <a:lnTo>
                  <a:pt x="4" y="276"/>
                </a:lnTo>
                <a:lnTo>
                  <a:pt x="8" y="290"/>
                </a:lnTo>
                <a:lnTo>
                  <a:pt x="12" y="306"/>
                </a:lnTo>
                <a:lnTo>
                  <a:pt x="20" y="320"/>
                </a:lnTo>
                <a:lnTo>
                  <a:pt x="28" y="334"/>
                </a:lnTo>
                <a:lnTo>
                  <a:pt x="38" y="346"/>
                </a:lnTo>
                <a:lnTo>
                  <a:pt x="48" y="358"/>
                </a:lnTo>
                <a:lnTo>
                  <a:pt x="60" y="368"/>
                </a:lnTo>
                <a:lnTo>
                  <a:pt x="72" y="378"/>
                </a:lnTo>
                <a:lnTo>
                  <a:pt x="86" y="386"/>
                </a:lnTo>
                <a:lnTo>
                  <a:pt x="100" y="394"/>
                </a:lnTo>
                <a:lnTo>
                  <a:pt x="116" y="398"/>
                </a:lnTo>
                <a:lnTo>
                  <a:pt x="130" y="402"/>
                </a:lnTo>
                <a:lnTo>
                  <a:pt x="148" y="406"/>
                </a:lnTo>
                <a:lnTo>
                  <a:pt x="164" y="406"/>
                </a:lnTo>
                <a:lnTo>
                  <a:pt x="164" y="406"/>
                </a:lnTo>
                <a:lnTo>
                  <a:pt x="180" y="406"/>
                </a:lnTo>
                <a:lnTo>
                  <a:pt x="198" y="402"/>
                </a:lnTo>
                <a:lnTo>
                  <a:pt x="212" y="398"/>
                </a:lnTo>
                <a:lnTo>
                  <a:pt x="228" y="394"/>
                </a:lnTo>
                <a:lnTo>
                  <a:pt x="242" y="386"/>
                </a:lnTo>
                <a:lnTo>
                  <a:pt x="256" y="378"/>
                </a:lnTo>
                <a:lnTo>
                  <a:pt x="268" y="368"/>
                </a:lnTo>
                <a:lnTo>
                  <a:pt x="280" y="358"/>
                </a:lnTo>
                <a:lnTo>
                  <a:pt x="290" y="346"/>
                </a:lnTo>
                <a:lnTo>
                  <a:pt x="300" y="334"/>
                </a:lnTo>
                <a:lnTo>
                  <a:pt x="308" y="320"/>
                </a:lnTo>
                <a:lnTo>
                  <a:pt x="316" y="306"/>
                </a:lnTo>
                <a:lnTo>
                  <a:pt x="320" y="290"/>
                </a:lnTo>
                <a:lnTo>
                  <a:pt x="324" y="276"/>
                </a:lnTo>
                <a:lnTo>
                  <a:pt x="328" y="258"/>
                </a:lnTo>
                <a:lnTo>
                  <a:pt x="328" y="242"/>
                </a:lnTo>
                <a:lnTo>
                  <a:pt x="328" y="242"/>
                </a:lnTo>
                <a:lnTo>
                  <a:pt x="326" y="216"/>
                </a:lnTo>
                <a:lnTo>
                  <a:pt x="320" y="190"/>
                </a:lnTo>
                <a:lnTo>
                  <a:pt x="310" y="166"/>
                </a:lnTo>
                <a:lnTo>
                  <a:pt x="296" y="144"/>
                </a:lnTo>
                <a:lnTo>
                  <a:pt x="296" y="144"/>
                </a:lnTo>
                <a:close/>
                <a:moveTo>
                  <a:pt x="164" y="390"/>
                </a:moveTo>
                <a:lnTo>
                  <a:pt x="164" y="390"/>
                </a:lnTo>
                <a:lnTo>
                  <a:pt x="148" y="390"/>
                </a:lnTo>
                <a:lnTo>
                  <a:pt x="134" y="388"/>
                </a:lnTo>
                <a:lnTo>
                  <a:pt x="120" y="384"/>
                </a:lnTo>
                <a:lnTo>
                  <a:pt x="106" y="378"/>
                </a:lnTo>
                <a:lnTo>
                  <a:pt x="94" y="372"/>
                </a:lnTo>
                <a:lnTo>
                  <a:pt x="82" y="364"/>
                </a:lnTo>
                <a:lnTo>
                  <a:pt x="70" y="356"/>
                </a:lnTo>
                <a:lnTo>
                  <a:pt x="60" y="346"/>
                </a:lnTo>
                <a:lnTo>
                  <a:pt x="50" y="336"/>
                </a:lnTo>
                <a:lnTo>
                  <a:pt x="42" y="324"/>
                </a:lnTo>
                <a:lnTo>
                  <a:pt x="34" y="312"/>
                </a:lnTo>
                <a:lnTo>
                  <a:pt x="28" y="300"/>
                </a:lnTo>
                <a:lnTo>
                  <a:pt x="22" y="286"/>
                </a:lnTo>
                <a:lnTo>
                  <a:pt x="18" y="272"/>
                </a:lnTo>
                <a:lnTo>
                  <a:pt x="16" y="258"/>
                </a:lnTo>
                <a:lnTo>
                  <a:pt x="16" y="242"/>
                </a:lnTo>
                <a:lnTo>
                  <a:pt x="16" y="242"/>
                </a:lnTo>
                <a:lnTo>
                  <a:pt x="16" y="228"/>
                </a:lnTo>
                <a:lnTo>
                  <a:pt x="18" y="212"/>
                </a:lnTo>
                <a:lnTo>
                  <a:pt x="22" y="198"/>
                </a:lnTo>
                <a:lnTo>
                  <a:pt x="28" y="184"/>
                </a:lnTo>
                <a:lnTo>
                  <a:pt x="34" y="172"/>
                </a:lnTo>
                <a:lnTo>
                  <a:pt x="42" y="160"/>
                </a:lnTo>
                <a:lnTo>
                  <a:pt x="50" y="148"/>
                </a:lnTo>
                <a:lnTo>
                  <a:pt x="60" y="138"/>
                </a:lnTo>
                <a:lnTo>
                  <a:pt x="70" y="128"/>
                </a:lnTo>
                <a:lnTo>
                  <a:pt x="82" y="120"/>
                </a:lnTo>
                <a:lnTo>
                  <a:pt x="94" y="112"/>
                </a:lnTo>
                <a:lnTo>
                  <a:pt x="106" y="106"/>
                </a:lnTo>
                <a:lnTo>
                  <a:pt x="120" y="100"/>
                </a:lnTo>
                <a:lnTo>
                  <a:pt x="134" y="98"/>
                </a:lnTo>
                <a:lnTo>
                  <a:pt x="148" y="94"/>
                </a:lnTo>
                <a:lnTo>
                  <a:pt x="164" y="94"/>
                </a:lnTo>
                <a:lnTo>
                  <a:pt x="164" y="94"/>
                </a:lnTo>
                <a:lnTo>
                  <a:pt x="188" y="96"/>
                </a:lnTo>
                <a:lnTo>
                  <a:pt x="212" y="102"/>
                </a:lnTo>
                <a:lnTo>
                  <a:pt x="232" y="112"/>
                </a:lnTo>
                <a:lnTo>
                  <a:pt x="252" y="124"/>
                </a:lnTo>
                <a:lnTo>
                  <a:pt x="252" y="124"/>
                </a:lnTo>
                <a:lnTo>
                  <a:pt x="268" y="138"/>
                </a:lnTo>
                <a:lnTo>
                  <a:pt x="282" y="154"/>
                </a:lnTo>
                <a:lnTo>
                  <a:pt x="282" y="154"/>
                </a:lnTo>
                <a:lnTo>
                  <a:pt x="282" y="154"/>
                </a:lnTo>
                <a:lnTo>
                  <a:pt x="294" y="174"/>
                </a:lnTo>
                <a:lnTo>
                  <a:pt x="304" y="194"/>
                </a:lnTo>
                <a:lnTo>
                  <a:pt x="310" y="218"/>
                </a:lnTo>
                <a:lnTo>
                  <a:pt x="312" y="242"/>
                </a:lnTo>
                <a:lnTo>
                  <a:pt x="312" y="242"/>
                </a:lnTo>
                <a:lnTo>
                  <a:pt x="312" y="258"/>
                </a:lnTo>
                <a:lnTo>
                  <a:pt x="310" y="272"/>
                </a:lnTo>
                <a:lnTo>
                  <a:pt x="306" y="286"/>
                </a:lnTo>
                <a:lnTo>
                  <a:pt x="300" y="300"/>
                </a:lnTo>
                <a:lnTo>
                  <a:pt x="294" y="312"/>
                </a:lnTo>
                <a:lnTo>
                  <a:pt x="286" y="324"/>
                </a:lnTo>
                <a:lnTo>
                  <a:pt x="278" y="336"/>
                </a:lnTo>
                <a:lnTo>
                  <a:pt x="268" y="346"/>
                </a:lnTo>
                <a:lnTo>
                  <a:pt x="258" y="356"/>
                </a:lnTo>
                <a:lnTo>
                  <a:pt x="246" y="364"/>
                </a:lnTo>
                <a:lnTo>
                  <a:pt x="234" y="372"/>
                </a:lnTo>
                <a:lnTo>
                  <a:pt x="222" y="378"/>
                </a:lnTo>
                <a:lnTo>
                  <a:pt x="208" y="384"/>
                </a:lnTo>
                <a:lnTo>
                  <a:pt x="194" y="388"/>
                </a:lnTo>
                <a:lnTo>
                  <a:pt x="180" y="390"/>
                </a:lnTo>
                <a:lnTo>
                  <a:pt x="164" y="390"/>
                </a:lnTo>
                <a:lnTo>
                  <a:pt x="164" y="390"/>
                </a:lnTo>
                <a:close/>
                <a:moveTo>
                  <a:pt x="134" y="42"/>
                </a:moveTo>
                <a:lnTo>
                  <a:pt x="134" y="10"/>
                </a:lnTo>
                <a:lnTo>
                  <a:pt x="134" y="10"/>
                </a:lnTo>
                <a:lnTo>
                  <a:pt x="134" y="8"/>
                </a:lnTo>
                <a:lnTo>
                  <a:pt x="136" y="4"/>
                </a:lnTo>
                <a:lnTo>
                  <a:pt x="140" y="2"/>
                </a:lnTo>
                <a:lnTo>
                  <a:pt x="144" y="0"/>
                </a:lnTo>
                <a:lnTo>
                  <a:pt x="184" y="0"/>
                </a:lnTo>
                <a:lnTo>
                  <a:pt x="184" y="0"/>
                </a:lnTo>
                <a:lnTo>
                  <a:pt x="188" y="2"/>
                </a:lnTo>
                <a:lnTo>
                  <a:pt x="192" y="4"/>
                </a:lnTo>
                <a:lnTo>
                  <a:pt x="194" y="8"/>
                </a:lnTo>
                <a:lnTo>
                  <a:pt x="194" y="10"/>
                </a:lnTo>
                <a:lnTo>
                  <a:pt x="194" y="42"/>
                </a:lnTo>
                <a:lnTo>
                  <a:pt x="194" y="42"/>
                </a:lnTo>
                <a:lnTo>
                  <a:pt x="194" y="44"/>
                </a:lnTo>
                <a:lnTo>
                  <a:pt x="192" y="48"/>
                </a:lnTo>
                <a:lnTo>
                  <a:pt x="188" y="50"/>
                </a:lnTo>
                <a:lnTo>
                  <a:pt x="184" y="52"/>
                </a:lnTo>
                <a:lnTo>
                  <a:pt x="144" y="52"/>
                </a:lnTo>
                <a:lnTo>
                  <a:pt x="144" y="52"/>
                </a:lnTo>
                <a:lnTo>
                  <a:pt x="140" y="50"/>
                </a:lnTo>
                <a:lnTo>
                  <a:pt x="136" y="48"/>
                </a:lnTo>
                <a:lnTo>
                  <a:pt x="134" y="44"/>
                </a:lnTo>
                <a:lnTo>
                  <a:pt x="134" y="42"/>
                </a:lnTo>
                <a:lnTo>
                  <a:pt x="134" y="42"/>
                </a:lnTo>
                <a:close/>
                <a:moveTo>
                  <a:pt x="176" y="242"/>
                </a:moveTo>
                <a:lnTo>
                  <a:pt x="176" y="242"/>
                </a:lnTo>
                <a:lnTo>
                  <a:pt x="174" y="246"/>
                </a:lnTo>
                <a:lnTo>
                  <a:pt x="172" y="250"/>
                </a:lnTo>
                <a:lnTo>
                  <a:pt x="168" y="254"/>
                </a:lnTo>
                <a:lnTo>
                  <a:pt x="164" y="254"/>
                </a:lnTo>
                <a:lnTo>
                  <a:pt x="164" y="254"/>
                </a:lnTo>
                <a:lnTo>
                  <a:pt x="160" y="254"/>
                </a:lnTo>
                <a:lnTo>
                  <a:pt x="156" y="250"/>
                </a:lnTo>
                <a:lnTo>
                  <a:pt x="154" y="246"/>
                </a:lnTo>
                <a:lnTo>
                  <a:pt x="152" y="242"/>
                </a:lnTo>
                <a:lnTo>
                  <a:pt x="152" y="242"/>
                </a:lnTo>
                <a:lnTo>
                  <a:pt x="154" y="238"/>
                </a:lnTo>
                <a:lnTo>
                  <a:pt x="156" y="234"/>
                </a:lnTo>
                <a:lnTo>
                  <a:pt x="160" y="232"/>
                </a:lnTo>
                <a:lnTo>
                  <a:pt x="164" y="230"/>
                </a:lnTo>
                <a:lnTo>
                  <a:pt x="164" y="230"/>
                </a:lnTo>
                <a:lnTo>
                  <a:pt x="168" y="232"/>
                </a:lnTo>
                <a:lnTo>
                  <a:pt x="172" y="234"/>
                </a:lnTo>
                <a:lnTo>
                  <a:pt x="174" y="238"/>
                </a:lnTo>
                <a:lnTo>
                  <a:pt x="176" y="242"/>
                </a:lnTo>
                <a:lnTo>
                  <a:pt x="176" y="242"/>
                </a:lnTo>
                <a:close/>
                <a:moveTo>
                  <a:pt x="272" y="250"/>
                </a:moveTo>
                <a:lnTo>
                  <a:pt x="272" y="250"/>
                </a:lnTo>
                <a:lnTo>
                  <a:pt x="268" y="250"/>
                </a:lnTo>
                <a:lnTo>
                  <a:pt x="266" y="248"/>
                </a:lnTo>
                <a:lnTo>
                  <a:pt x="264" y="246"/>
                </a:lnTo>
                <a:lnTo>
                  <a:pt x="264" y="242"/>
                </a:lnTo>
                <a:lnTo>
                  <a:pt x="264" y="242"/>
                </a:lnTo>
                <a:lnTo>
                  <a:pt x="264" y="240"/>
                </a:lnTo>
                <a:lnTo>
                  <a:pt x="266" y="236"/>
                </a:lnTo>
                <a:lnTo>
                  <a:pt x="268" y="234"/>
                </a:lnTo>
                <a:lnTo>
                  <a:pt x="272" y="234"/>
                </a:lnTo>
                <a:lnTo>
                  <a:pt x="292" y="234"/>
                </a:lnTo>
                <a:lnTo>
                  <a:pt x="292" y="234"/>
                </a:lnTo>
                <a:lnTo>
                  <a:pt x="290" y="222"/>
                </a:lnTo>
                <a:lnTo>
                  <a:pt x="288" y="210"/>
                </a:lnTo>
                <a:lnTo>
                  <a:pt x="280" y="186"/>
                </a:lnTo>
                <a:lnTo>
                  <a:pt x="268" y="166"/>
                </a:lnTo>
                <a:lnTo>
                  <a:pt x="252" y="148"/>
                </a:lnTo>
                <a:lnTo>
                  <a:pt x="234" y="134"/>
                </a:lnTo>
                <a:lnTo>
                  <a:pt x="212" y="122"/>
                </a:lnTo>
                <a:lnTo>
                  <a:pt x="188" y="116"/>
                </a:lnTo>
                <a:lnTo>
                  <a:pt x="176" y="114"/>
                </a:lnTo>
                <a:lnTo>
                  <a:pt x="164" y="114"/>
                </a:lnTo>
                <a:lnTo>
                  <a:pt x="164" y="114"/>
                </a:lnTo>
                <a:lnTo>
                  <a:pt x="152" y="114"/>
                </a:lnTo>
                <a:lnTo>
                  <a:pt x="140" y="116"/>
                </a:lnTo>
                <a:lnTo>
                  <a:pt x="116" y="122"/>
                </a:lnTo>
                <a:lnTo>
                  <a:pt x="94" y="134"/>
                </a:lnTo>
                <a:lnTo>
                  <a:pt x="76" y="148"/>
                </a:lnTo>
                <a:lnTo>
                  <a:pt x="60" y="166"/>
                </a:lnTo>
                <a:lnTo>
                  <a:pt x="48" y="186"/>
                </a:lnTo>
                <a:lnTo>
                  <a:pt x="40" y="210"/>
                </a:lnTo>
                <a:lnTo>
                  <a:pt x="38" y="222"/>
                </a:lnTo>
                <a:lnTo>
                  <a:pt x="36" y="234"/>
                </a:lnTo>
                <a:lnTo>
                  <a:pt x="56" y="234"/>
                </a:lnTo>
                <a:lnTo>
                  <a:pt x="56" y="234"/>
                </a:lnTo>
                <a:lnTo>
                  <a:pt x="60" y="234"/>
                </a:lnTo>
                <a:lnTo>
                  <a:pt x="62" y="236"/>
                </a:lnTo>
                <a:lnTo>
                  <a:pt x="64" y="240"/>
                </a:lnTo>
                <a:lnTo>
                  <a:pt x="64" y="242"/>
                </a:lnTo>
                <a:lnTo>
                  <a:pt x="64" y="242"/>
                </a:lnTo>
                <a:lnTo>
                  <a:pt x="64" y="246"/>
                </a:lnTo>
                <a:lnTo>
                  <a:pt x="62" y="248"/>
                </a:lnTo>
                <a:lnTo>
                  <a:pt x="60" y="250"/>
                </a:lnTo>
                <a:lnTo>
                  <a:pt x="56" y="250"/>
                </a:lnTo>
                <a:lnTo>
                  <a:pt x="36" y="250"/>
                </a:lnTo>
                <a:lnTo>
                  <a:pt x="36" y="250"/>
                </a:lnTo>
                <a:lnTo>
                  <a:pt x="40" y="274"/>
                </a:lnTo>
                <a:lnTo>
                  <a:pt x="48" y="296"/>
                </a:lnTo>
                <a:lnTo>
                  <a:pt x="58" y="316"/>
                </a:lnTo>
                <a:lnTo>
                  <a:pt x="74" y="334"/>
                </a:lnTo>
                <a:lnTo>
                  <a:pt x="90" y="348"/>
                </a:lnTo>
                <a:lnTo>
                  <a:pt x="110" y="360"/>
                </a:lnTo>
                <a:lnTo>
                  <a:pt x="132" y="366"/>
                </a:lnTo>
                <a:lnTo>
                  <a:pt x="156" y="370"/>
                </a:lnTo>
                <a:lnTo>
                  <a:pt x="156" y="350"/>
                </a:lnTo>
                <a:lnTo>
                  <a:pt x="156" y="350"/>
                </a:lnTo>
                <a:lnTo>
                  <a:pt x="156" y="346"/>
                </a:lnTo>
                <a:lnTo>
                  <a:pt x="158" y="344"/>
                </a:lnTo>
                <a:lnTo>
                  <a:pt x="160" y="342"/>
                </a:lnTo>
                <a:lnTo>
                  <a:pt x="164" y="342"/>
                </a:lnTo>
                <a:lnTo>
                  <a:pt x="164" y="342"/>
                </a:lnTo>
                <a:lnTo>
                  <a:pt x="168" y="342"/>
                </a:lnTo>
                <a:lnTo>
                  <a:pt x="170" y="344"/>
                </a:lnTo>
                <a:lnTo>
                  <a:pt x="172" y="346"/>
                </a:lnTo>
                <a:lnTo>
                  <a:pt x="172" y="350"/>
                </a:lnTo>
                <a:lnTo>
                  <a:pt x="172" y="370"/>
                </a:lnTo>
                <a:lnTo>
                  <a:pt x="172" y="370"/>
                </a:lnTo>
                <a:lnTo>
                  <a:pt x="196" y="366"/>
                </a:lnTo>
                <a:lnTo>
                  <a:pt x="218" y="360"/>
                </a:lnTo>
                <a:lnTo>
                  <a:pt x="238" y="348"/>
                </a:lnTo>
                <a:lnTo>
                  <a:pt x="254" y="334"/>
                </a:lnTo>
                <a:lnTo>
                  <a:pt x="270" y="316"/>
                </a:lnTo>
                <a:lnTo>
                  <a:pt x="280" y="296"/>
                </a:lnTo>
                <a:lnTo>
                  <a:pt x="288" y="274"/>
                </a:lnTo>
                <a:lnTo>
                  <a:pt x="292" y="250"/>
                </a:lnTo>
                <a:lnTo>
                  <a:pt x="272" y="250"/>
                </a:lnTo>
                <a:close/>
                <a:moveTo>
                  <a:pt x="158" y="156"/>
                </a:moveTo>
                <a:lnTo>
                  <a:pt x="200" y="134"/>
                </a:lnTo>
                <a:lnTo>
                  <a:pt x="178" y="176"/>
                </a:lnTo>
                <a:lnTo>
                  <a:pt x="178" y="176"/>
                </a:lnTo>
                <a:lnTo>
                  <a:pt x="176" y="178"/>
                </a:lnTo>
                <a:lnTo>
                  <a:pt x="172" y="182"/>
                </a:lnTo>
                <a:lnTo>
                  <a:pt x="168" y="184"/>
                </a:lnTo>
                <a:lnTo>
                  <a:pt x="164" y="184"/>
                </a:lnTo>
                <a:lnTo>
                  <a:pt x="164" y="184"/>
                </a:lnTo>
                <a:lnTo>
                  <a:pt x="158" y="184"/>
                </a:lnTo>
                <a:lnTo>
                  <a:pt x="154" y="180"/>
                </a:lnTo>
                <a:lnTo>
                  <a:pt x="150" y="176"/>
                </a:lnTo>
                <a:lnTo>
                  <a:pt x="150" y="170"/>
                </a:lnTo>
                <a:lnTo>
                  <a:pt x="150" y="170"/>
                </a:lnTo>
                <a:lnTo>
                  <a:pt x="150" y="166"/>
                </a:lnTo>
                <a:lnTo>
                  <a:pt x="152" y="162"/>
                </a:lnTo>
                <a:lnTo>
                  <a:pt x="158" y="156"/>
                </a:lnTo>
                <a:lnTo>
                  <a:pt x="158" y="156"/>
                </a:lnTo>
                <a:close/>
                <a:moveTo>
                  <a:pt x="244" y="322"/>
                </a:moveTo>
                <a:lnTo>
                  <a:pt x="244" y="322"/>
                </a:lnTo>
                <a:lnTo>
                  <a:pt x="242" y="324"/>
                </a:lnTo>
                <a:lnTo>
                  <a:pt x="240" y="326"/>
                </a:lnTo>
                <a:lnTo>
                  <a:pt x="240" y="326"/>
                </a:lnTo>
                <a:lnTo>
                  <a:pt x="236" y="324"/>
                </a:lnTo>
                <a:lnTo>
                  <a:pt x="234" y="322"/>
                </a:lnTo>
                <a:lnTo>
                  <a:pt x="178" y="266"/>
                </a:lnTo>
                <a:lnTo>
                  <a:pt x="178" y="266"/>
                </a:lnTo>
                <a:lnTo>
                  <a:pt x="170" y="270"/>
                </a:lnTo>
                <a:lnTo>
                  <a:pt x="164" y="270"/>
                </a:lnTo>
                <a:lnTo>
                  <a:pt x="164" y="270"/>
                </a:lnTo>
                <a:lnTo>
                  <a:pt x="156" y="270"/>
                </a:lnTo>
                <a:lnTo>
                  <a:pt x="150" y="266"/>
                </a:lnTo>
                <a:lnTo>
                  <a:pt x="150" y="266"/>
                </a:lnTo>
                <a:lnTo>
                  <a:pt x="142" y="260"/>
                </a:lnTo>
                <a:lnTo>
                  <a:pt x="138" y="250"/>
                </a:lnTo>
                <a:lnTo>
                  <a:pt x="136" y="240"/>
                </a:lnTo>
                <a:lnTo>
                  <a:pt x="140" y="230"/>
                </a:lnTo>
                <a:lnTo>
                  <a:pt x="132" y="220"/>
                </a:lnTo>
                <a:lnTo>
                  <a:pt x="132" y="220"/>
                </a:lnTo>
                <a:lnTo>
                  <a:pt x="130" y="218"/>
                </a:lnTo>
                <a:lnTo>
                  <a:pt x="128" y="214"/>
                </a:lnTo>
                <a:lnTo>
                  <a:pt x="130" y="212"/>
                </a:lnTo>
                <a:lnTo>
                  <a:pt x="132" y="210"/>
                </a:lnTo>
                <a:lnTo>
                  <a:pt x="132" y="210"/>
                </a:lnTo>
                <a:lnTo>
                  <a:pt x="134" y="208"/>
                </a:lnTo>
                <a:lnTo>
                  <a:pt x="136" y="206"/>
                </a:lnTo>
                <a:lnTo>
                  <a:pt x="140" y="208"/>
                </a:lnTo>
                <a:lnTo>
                  <a:pt x="142" y="210"/>
                </a:lnTo>
                <a:lnTo>
                  <a:pt x="150" y="218"/>
                </a:lnTo>
                <a:lnTo>
                  <a:pt x="150" y="218"/>
                </a:lnTo>
                <a:lnTo>
                  <a:pt x="158" y="216"/>
                </a:lnTo>
                <a:lnTo>
                  <a:pt x="164" y="214"/>
                </a:lnTo>
                <a:lnTo>
                  <a:pt x="164" y="214"/>
                </a:lnTo>
                <a:lnTo>
                  <a:pt x="172" y="216"/>
                </a:lnTo>
                <a:lnTo>
                  <a:pt x="178" y="218"/>
                </a:lnTo>
                <a:lnTo>
                  <a:pt x="178" y="218"/>
                </a:lnTo>
                <a:lnTo>
                  <a:pt x="186" y="226"/>
                </a:lnTo>
                <a:lnTo>
                  <a:pt x="190" y="234"/>
                </a:lnTo>
                <a:lnTo>
                  <a:pt x="192" y="244"/>
                </a:lnTo>
                <a:lnTo>
                  <a:pt x="188" y="256"/>
                </a:lnTo>
                <a:lnTo>
                  <a:pt x="244" y="312"/>
                </a:lnTo>
                <a:lnTo>
                  <a:pt x="244" y="312"/>
                </a:lnTo>
                <a:lnTo>
                  <a:pt x="246" y="314"/>
                </a:lnTo>
                <a:lnTo>
                  <a:pt x="248" y="318"/>
                </a:lnTo>
                <a:lnTo>
                  <a:pt x="246" y="320"/>
                </a:lnTo>
                <a:lnTo>
                  <a:pt x="244" y="322"/>
                </a:lnTo>
                <a:lnTo>
                  <a:pt x="244" y="322"/>
                </a:lnTo>
                <a:close/>
              </a:path>
            </a:pathLst>
          </a:custGeom>
          <a:solidFill>
            <a:srgbClr val="FFFFFF">
              <a:lumMod val="95000"/>
            </a:srgbClr>
          </a:solidFill>
          <a:ln>
            <a:noFill/>
          </a:ln>
          <a:extLst/>
        </p:spPr>
        <p:txBody>
          <a:bodyPr vert="horz" wrap="square" lIns="82935" tIns="41468" rIns="82935" bIns="41468"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a:ln>
                <a:noFill/>
              </a:ln>
              <a:solidFill>
                <a:srgbClr val="000000"/>
              </a:solidFill>
              <a:effectLst/>
              <a:uLnTx/>
              <a:uFillTx/>
              <a:latin typeface="AmplitudeTF"/>
              <a:ea typeface="LF_Kai"/>
            </a:endParaRPr>
          </a:p>
        </p:txBody>
      </p:sp>
      <p:sp>
        <p:nvSpPr>
          <p:cNvPr id="5" name="Text Placeholder 1"/>
          <p:cNvSpPr txBox="1">
            <a:spLocks/>
          </p:cNvSpPr>
          <p:nvPr/>
        </p:nvSpPr>
        <p:spPr>
          <a:xfrm>
            <a:off x="687388" y="695472"/>
            <a:ext cx="7747775" cy="376422"/>
          </a:xfrm>
          <a:prstGeom prst="rect">
            <a:avLst/>
          </a:prstGeom>
        </p:spPr>
        <p:txBody>
          <a:bodyPr vert="horz" wrap="square" lIns="0" tIns="0" rIns="0" bIns="0" rtlCol="0" anchor="b">
            <a:spAutoFit/>
          </a:bodyPr>
          <a:lstStyle>
            <a:lvl1pPr algn="l" defTabSz="605150" rtl="0" eaLnBrk="1" latinLnBrk="0" hangingPunct="1">
              <a:spcBef>
                <a:spcPct val="9500"/>
              </a:spcBef>
              <a:buFontTx/>
              <a:buNone/>
              <a:defRPr sz="1800" b="0" i="0" kern="1200">
                <a:solidFill>
                  <a:schemeClr val="tx2"/>
                </a:solidFill>
                <a:latin typeface="+mj-lt"/>
                <a:ea typeface="+mj-ea"/>
                <a:cs typeface="+mj-cs"/>
              </a:defRPr>
            </a:lvl1pPr>
          </a:lstStyle>
          <a:p>
            <a:pPr marL="0" marR="0" lvl="0" indent="0" algn="l" defTabSz="605150" rtl="0" eaLnBrk="1" fontAlgn="auto" latinLnBrk="0" hangingPunct="1">
              <a:lnSpc>
                <a:spcPct val="100000"/>
              </a:lnSpc>
              <a:spcBef>
                <a:spcPct val="9500"/>
              </a:spcBef>
              <a:spcAft>
                <a:spcPts val="0"/>
              </a:spcAft>
              <a:buClrTx/>
              <a:buSzTx/>
              <a:buFontTx/>
              <a:buNone/>
              <a:tabLst/>
              <a:defRPr/>
            </a:pPr>
            <a:r>
              <a:rPr kumimoji="0" lang="en-US" sz="2400" b="1" i="0" u="none" strike="noStrike" kern="1200" cap="none" spc="0" normalizeH="0" baseline="0" noProof="0" smtClean="0">
                <a:ln>
                  <a:noFill/>
                </a:ln>
                <a:solidFill>
                  <a:srgbClr val="478FBF"/>
                </a:solidFill>
                <a:effectLst/>
                <a:uLnTx/>
                <a:uFillTx/>
                <a:latin typeface="AmplitudeTF"/>
                <a:ea typeface="LF_Kai"/>
                <a:cs typeface="+mj-cs"/>
              </a:rPr>
              <a:t>Agenda</a:t>
            </a:r>
            <a:endParaRPr kumimoji="0" lang="en-US" sz="2400" b="1" i="0" u="none" strike="noStrike" kern="1200" cap="none" spc="0" normalizeH="0" baseline="0" noProof="0" dirty="0">
              <a:ln>
                <a:noFill/>
              </a:ln>
              <a:solidFill>
                <a:srgbClr val="478FBF"/>
              </a:solidFill>
              <a:effectLst/>
              <a:uLnTx/>
              <a:uFillTx/>
              <a:latin typeface="AmplitudeTF"/>
              <a:ea typeface="LF_Kai"/>
              <a:cs typeface="+mj-cs"/>
            </a:endParaRPr>
          </a:p>
        </p:txBody>
      </p:sp>
      <p:sp>
        <p:nvSpPr>
          <p:cNvPr id="7" name="TextBox 6"/>
          <p:cNvSpPr txBox="1"/>
          <p:nvPr/>
        </p:nvSpPr>
        <p:spPr>
          <a:xfrm>
            <a:off x="2927266" y="1945287"/>
            <a:ext cx="5299515" cy="295466"/>
          </a:xfrm>
          <a:prstGeom prst="rect">
            <a:avLst/>
          </a:prstGeom>
          <a:noFill/>
        </p:spPr>
        <p:txBody>
          <a:bodyPr vert="horz" wrap="square" lIns="91440" tIns="45720" rIns="91440" bIns="45720" rtlCol="0" anchor="t">
            <a:spAutoFit/>
          </a:bodyPr>
          <a:lstStyle/>
          <a:p>
            <a:pPr defTabSz="605058">
              <a:lnSpc>
                <a:spcPct val="110000"/>
              </a:lnSpc>
            </a:pPr>
            <a:r>
              <a:rPr lang="en-GB" sz="1200" dirty="0">
                <a:solidFill>
                  <a:srgbClr val="6D6E6A"/>
                </a:solidFill>
                <a:latin typeface="AmplitudeTF"/>
                <a:ea typeface="LF_Kai"/>
              </a:rPr>
              <a:t>Tabletop Exercise Introduction – Guidelines/Instructions</a:t>
            </a:r>
          </a:p>
        </p:txBody>
      </p:sp>
      <p:sp>
        <p:nvSpPr>
          <p:cNvPr id="8" name="TextBox 7"/>
          <p:cNvSpPr txBox="1"/>
          <p:nvPr/>
        </p:nvSpPr>
        <p:spPr>
          <a:xfrm>
            <a:off x="2946508" y="2329518"/>
            <a:ext cx="5299515" cy="295466"/>
          </a:xfrm>
          <a:prstGeom prst="rect">
            <a:avLst/>
          </a:prstGeom>
          <a:noFill/>
        </p:spPr>
        <p:txBody>
          <a:bodyPr vert="horz" wrap="square" lIns="91440" tIns="45720" rIns="91440" bIns="45720" rtlCol="0" anchor="t">
            <a:spAutoFit/>
          </a:bodyPr>
          <a:lstStyle/>
          <a:p>
            <a:pPr defTabSz="605058">
              <a:lnSpc>
                <a:spcPct val="110000"/>
              </a:lnSpc>
            </a:pPr>
            <a:r>
              <a:rPr lang="en-GB" sz="1200" dirty="0">
                <a:solidFill>
                  <a:srgbClr val="6D6E6A"/>
                </a:solidFill>
                <a:latin typeface="AmplitudeTF"/>
                <a:ea typeface="LF_Kai"/>
              </a:rPr>
              <a:t>Module 1 – Scenario Brief and Polling Discussion</a:t>
            </a:r>
          </a:p>
        </p:txBody>
      </p:sp>
      <p:sp>
        <p:nvSpPr>
          <p:cNvPr id="9" name="TextBox 8"/>
          <p:cNvSpPr txBox="1"/>
          <p:nvPr/>
        </p:nvSpPr>
        <p:spPr>
          <a:xfrm>
            <a:off x="2953391" y="2713749"/>
            <a:ext cx="5299515" cy="295466"/>
          </a:xfrm>
          <a:prstGeom prst="rect">
            <a:avLst/>
          </a:prstGeom>
          <a:noFill/>
        </p:spPr>
        <p:txBody>
          <a:bodyPr vert="horz" wrap="square" lIns="91440" tIns="45720" rIns="91440" bIns="45720" rtlCol="0" anchor="t">
            <a:spAutoFit/>
          </a:bodyPr>
          <a:lstStyle/>
          <a:p>
            <a:pPr defTabSz="605058">
              <a:lnSpc>
                <a:spcPct val="110000"/>
              </a:lnSpc>
            </a:pPr>
            <a:r>
              <a:rPr lang="en-GB" sz="1200" dirty="0">
                <a:solidFill>
                  <a:srgbClr val="6D6E6A"/>
                </a:solidFill>
                <a:latin typeface="AmplitudeTF"/>
                <a:ea typeface="LF_Kai"/>
              </a:rPr>
              <a:t>Module 2 – Scenario Brief and Polling Discussion</a:t>
            </a:r>
          </a:p>
        </p:txBody>
      </p:sp>
      <p:sp>
        <p:nvSpPr>
          <p:cNvPr id="10" name="TextBox 9"/>
          <p:cNvSpPr txBox="1"/>
          <p:nvPr/>
        </p:nvSpPr>
        <p:spPr>
          <a:xfrm>
            <a:off x="2946859" y="3132931"/>
            <a:ext cx="5299515" cy="295466"/>
          </a:xfrm>
          <a:prstGeom prst="rect">
            <a:avLst/>
          </a:prstGeom>
          <a:noFill/>
        </p:spPr>
        <p:txBody>
          <a:bodyPr vert="horz" wrap="square" lIns="91440" tIns="45720" rIns="91440" bIns="45720" rtlCol="0" anchor="t">
            <a:spAutoFit/>
          </a:bodyPr>
          <a:lstStyle/>
          <a:p>
            <a:pPr defTabSz="605058">
              <a:lnSpc>
                <a:spcPct val="110000"/>
              </a:lnSpc>
            </a:pPr>
            <a:r>
              <a:rPr lang="en-GB" sz="1200" dirty="0">
                <a:solidFill>
                  <a:srgbClr val="6D6E6A"/>
                </a:solidFill>
                <a:latin typeface="AmplitudeTF"/>
                <a:ea typeface="LF_Kai"/>
              </a:rPr>
              <a:t>Module 3 – Scenario Brief and Polling Discussion</a:t>
            </a:r>
          </a:p>
        </p:txBody>
      </p:sp>
      <p:sp>
        <p:nvSpPr>
          <p:cNvPr id="11" name="TextBox 10"/>
          <p:cNvSpPr txBox="1"/>
          <p:nvPr/>
        </p:nvSpPr>
        <p:spPr>
          <a:xfrm>
            <a:off x="2940329" y="3537289"/>
            <a:ext cx="5299515" cy="295466"/>
          </a:xfrm>
          <a:prstGeom prst="rect">
            <a:avLst/>
          </a:prstGeom>
          <a:noFill/>
        </p:spPr>
        <p:txBody>
          <a:bodyPr vert="horz" wrap="square" lIns="91440" tIns="45720" rIns="91440" bIns="45720" rtlCol="0" anchor="t">
            <a:spAutoFit/>
          </a:bodyPr>
          <a:lstStyle/>
          <a:p>
            <a:pPr defTabSz="605058">
              <a:lnSpc>
                <a:spcPct val="110000"/>
              </a:lnSpc>
            </a:pPr>
            <a:r>
              <a:rPr lang="en-GB" sz="1200" dirty="0">
                <a:solidFill>
                  <a:srgbClr val="6D6E6A"/>
                </a:solidFill>
                <a:latin typeface="AmplitudeTF"/>
                <a:ea typeface="LF_Kai"/>
              </a:rPr>
              <a:t>Hotwash/Lessons Learned/Q&amp;A</a:t>
            </a:r>
          </a:p>
        </p:txBody>
      </p:sp>
      <p:sp>
        <p:nvSpPr>
          <p:cNvPr id="13" name="Rectangle 12"/>
          <p:cNvSpPr/>
          <p:nvPr/>
        </p:nvSpPr>
        <p:spPr>
          <a:xfrm>
            <a:off x="2122709" y="1945287"/>
            <a:ext cx="718457" cy="311347"/>
          </a:xfrm>
          <a:prstGeom prst="rect">
            <a:avLst/>
          </a:prstGeom>
          <a:solidFill>
            <a:srgbClr val="6D6E6A"/>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FFFF"/>
                </a:solidFill>
                <a:effectLst/>
                <a:uLnTx/>
                <a:uFillTx/>
                <a:latin typeface="AmplitudeTF"/>
                <a:ea typeface="LF_Kai"/>
                <a:cs typeface="+mn-cs"/>
              </a:rPr>
              <a:t>5 Mins</a:t>
            </a:r>
          </a:p>
        </p:txBody>
      </p:sp>
      <p:sp>
        <p:nvSpPr>
          <p:cNvPr id="14" name="Rectangle 13"/>
          <p:cNvSpPr/>
          <p:nvPr/>
        </p:nvSpPr>
        <p:spPr>
          <a:xfrm>
            <a:off x="2121625" y="2333312"/>
            <a:ext cx="718457" cy="311347"/>
          </a:xfrm>
          <a:prstGeom prst="rect">
            <a:avLst/>
          </a:prstGeom>
          <a:solidFill>
            <a:srgbClr val="6D6E6A"/>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FFFF"/>
                </a:solidFill>
                <a:effectLst/>
                <a:uLnTx/>
                <a:uFillTx/>
                <a:latin typeface="AmplitudeTF"/>
                <a:ea typeface="LF_Kai"/>
                <a:cs typeface="+mn-cs"/>
              </a:rPr>
              <a:t>15 Mins</a:t>
            </a:r>
          </a:p>
        </p:txBody>
      </p:sp>
      <p:sp>
        <p:nvSpPr>
          <p:cNvPr id="15" name="Rectangle 14"/>
          <p:cNvSpPr/>
          <p:nvPr/>
        </p:nvSpPr>
        <p:spPr>
          <a:xfrm>
            <a:off x="2122710" y="2726378"/>
            <a:ext cx="718457" cy="311347"/>
          </a:xfrm>
          <a:prstGeom prst="rect">
            <a:avLst/>
          </a:prstGeom>
          <a:solidFill>
            <a:srgbClr val="6D6E6A"/>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FFFF"/>
                </a:solidFill>
                <a:effectLst/>
                <a:uLnTx/>
                <a:uFillTx/>
                <a:latin typeface="AmplitudeTF"/>
                <a:ea typeface="LF_Kai"/>
                <a:cs typeface="+mn-cs"/>
              </a:rPr>
              <a:t>15 Mins</a:t>
            </a:r>
          </a:p>
        </p:txBody>
      </p:sp>
      <p:sp>
        <p:nvSpPr>
          <p:cNvPr id="16" name="Rectangle 15"/>
          <p:cNvSpPr/>
          <p:nvPr/>
        </p:nvSpPr>
        <p:spPr>
          <a:xfrm>
            <a:off x="2123900" y="3123527"/>
            <a:ext cx="718457" cy="311347"/>
          </a:xfrm>
          <a:prstGeom prst="rect">
            <a:avLst/>
          </a:prstGeom>
          <a:solidFill>
            <a:srgbClr val="6D6E6A"/>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FFFF"/>
                </a:solidFill>
                <a:effectLst/>
                <a:uLnTx/>
                <a:uFillTx/>
                <a:latin typeface="AmplitudeTF"/>
                <a:ea typeface="LF_Kai"/>
                <a:cs typeface="+mn-cs"/>
              </a:rPr>
              <a:t>15 Mins</a:t>
            </a:r>
          </a:p>
        </p:txBody>
      </p:sp>
      <p:sp>
        <p:nvSpPr>
          <p:cNvPr id="17" name="Rectangle 16"/>
          <p:cNvSpPr/>
          <p:nvPr/>
        </p:nvSpPr>
        <p:spPr>
          <a:xfrm>
            <a:off x="2123900" y="3524033"/>
            <a:ext cx="718457" cy="311347"/>
          </a:xfrm>
          <a:prstGeom prst="rect">
            <a:avLst/>
          </a:prstGeom>
          <a:solidFill>
            <a:srgbClr val="6D6E6A"/>
          </a:solidFill>
          <a:ln w="9525" cap="flat" cmpd="sng" algn="ctr">
            <a:no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FFFF"/>
                </a:solidFill>
                <a:effectLst/>
                <a:uLnTx/>
                <a:uFillTx/>
                <a:latin typeface="AmplitudeTF"/>
                <a:ea typeface="LF_Kai"/>
                <a:cs typeface="+mn-cs"/>
              </a:rPr>
              <a:t>10 Mins</a:t>
            </a:r>
          </a:p>
        </p:txBody>
      </p:sp>
      <p:cxnSp>
        <p:nvCxnSpPr>
          <p:cNvPr id="18" name="Straight Connector 17"/>
          <p:cNvCxnSpPr/>
          <p:nvPr/>
        </p:nvCxnSpPr>
        <p:spPr>
          <a:xfrm>
            <a:off x="2927266" y="1945287"/>
            <a:ext cx="0" cy="1887468"/>
          </a:xfrm>
          <a:prstGeom prst="line">
            <a:avLst/>
          </a:prstGeom>
          <a:noFill/>
          <a:ln w="9525" cap="flat" cmpd="sng" algn="ctr">
            <a:solidFill>
              <a:srgbClr val="6D6E6A"/>
            </a:solidFill>
            <a:prstDash val="solid"/>
          </a:ln>
          <a:effectLst/>
        </p:spPr>
      </p:cxnSp>
    </p:spTree>
    <p:extLst>
      <p:ext uri="{BB962C8B-B14F-4D97-AF65-F5344CB8AC3E}">
        <p14:creationId xmlns:p14="http://schemas.microsoft.com/office/powerpoint/2010/main" val="3669579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E3269F8-2DFC-42BB-A89B-1C53843DF138}"/>
              </a:ext>
            </a:extLst>
          </p:cNvPr>
          <p:cNvGrpSpPr>
            <a:grpSpLocks noChangeAspect="1"/>
          </p:cNvGrpSpPr>
          <p:nvPr/>
        </p:nvGrpSpPr>
        <p:grpSpPr bwMode="auto">
          <a:xfrm>
            <a:off x="5603967" y="1324061"/>
            <a:ext cx="2314464" cy="2315385"/>
            <a:chOff x="6414" y="1403"/>
            <a:chExt cx="681" cy="680"/>
          </a:xfrm>
          <a:solidFill>
            <a:srgbClr val="FFFFFF">
              <a:lumMod val="85000"/>
            </a:srgbClr>
          </a:solidFill>
        </p:grpSpPr>
        <p:sp>
          <p:nvSpPr>
            <p:cNvPr id="3" name="Freeform 2">
              <a:extLst>
                <a:ext uri="{FF2B5EF4-FFF2-40B4-BE49-F238E27FC236}">
                  <a16:creationId xmlns:a16="http://schemas.microsoft.com/office/drawing/2014/main" xmlns="" id="{46150951-FCD4-4721-A4DC-C80CAEA231F7}"/>
                </a:ext>
              </a:extLst>
            </p:cNvPr>
            <p:cNvSpPr>
              <a:spLocks noEditPoints="1"/>
            </p:cNvSpPr>
            <p:nvPr/>
          </p:nvSpPr>
          <p:spPr bwMode="auto">
            <a:xfrm>
              <a:off x="6414" y="1664"/>
              <a:ext cx="681" cy="419"/>
            </a:xfrm>
            <a:custGeom>
              <a:avLst/>
              <a:gdLst>
                <a:gd name="T0" fmla="*/ 392 w 1127"/>
                <a:gd name="T1" fmla="*/ 474 h 692"/>
                <a:gd name="T2" fmla="*/ 392 w 1127"/>
                <a:gd name="T3" fmla="*/ 465 h 692"/>
                <a:gd name="T4" fmla="*/ 1066 w 1127"/>
                <a:gd name="T5" fmla="*/ 264 h 692"/>
                <a:gd name="T6" fmla="*/ 1058 w 1127"/>
                <a:gd name="T7" fmla="*/ 133 h 692"/>
                <a:gd name="T8" fmla="*/ 883 w 1127"/>
                <a:gd name="T9" fmla="*/ 40 h 692"/>
                <a:gd name="T10" fmla="*/ 887 w 1127"/>
                <a:gd name="T11" fmla="*/ 214 h 692"/>
                <a:gd name="T12" fmla="*/ 795 w 1127"/>
                <a:gd name="T13" fmla="*/ 356 h 692"/>
                <a:gd name="T14" fmla="*/ 722 w 1127"/>
                <a:gd name="T15" fmla="*/ 293 h 692"/>
                <a:gd name="T16" fmla="*/ 663 w 1127"/>
                <a:gd name="T17" fmla="*/ 263 h 692"/>
                <a:gd name="T18" fmla="*/ 644 w 1127"/>
                <a:gd name="T19" fmla="*/ 166 h 692"/>
                <a:gd name="T20" fmla="*/ 555 w 1127"/>
                <a:gd name="T21" fmla="*/ 1 h 692"/>
                <a:gd name="T22" fmla="*/ 471 w 1127"/>
                <a:gd name="T23" fmla="*/ 171 h 692"/>
                <a:gd name="T24" fmla="*/ 460 w 1127"/>
                <a:gd name="T25" fmla="*/ 262 h 692"/>
                <a:gd name="T26" fmla="*/ 271 w 1127"/>
                <a:gd name="T27" fmla="*/ 264 h 692"/>
                <a:gd name="T28" fmla="*/ 264 w 1127"/>
                <a:gd name="T29" fmla="*/ 133 h 692"/>
                <a:gd name="T30" fmla="*/ 88 w 1127"/>
                <a:gd name="T31" fmla="*/ 40 h 692"/>
                <a:gd name="T32" fmla="*/ 92 w 1127"/>
                <a:gd name="T33" fmla="*/ 214 h 692"/>
                <a:gd name="T34" fmla="*/ 0 w 1127"/>
                <a:gd name="T35" fmla="*/ 356 h 692"/>
                <a:gd name="T36" fmla="*/ 21 w 1127"/>
                <a:gd name="T37" fmla="*/ 685 h 692"/>
                <a:gd name="T38" fmla="*/ 41 w 1127"/>
                <a:gd name="T39" fmla="*/ 576 h 692"/>
                <a:gd name="T40" fmla="*/ 131 w 1127"/>
                <a:gd name="T41" fmla="*/ 203 h 692"/>
                <a:gd name="T42" fmla="*/ 120 w 1127"/>
                <a:gd name="T43" fmla="*/ 64 h 692"/>
                <a:gd name="T44" fmla="*/ 225 w 1127"/>
                <a:gd name="T45" fmla="*/ 123 h 692"/>
                <a:gd name="T46" fmla="*/ 256 w 1127"/>
                <a:gd name="T47" fmla="*/ 301 h 692"/>
                <a:gd name="T48" fmla="*/ 292 w 1127"/>
                <a:gd name="T49" fmla="*/ 379 h 692"/>
                <a:gd name="T50" fmla="*/ 292 w 1127"/>
                <a:gd name="T51" fmla="*/ 389 h 692"/>
                <a:gd name="T52" fmla="*/ 292 w 1127"/>
                <a:gd name="T53" fmla="*/ 415 h 692"/>
                <a:gd name="T54" fmla="*/ 280 w 1127"/>
                <a:gd name="T55" fmla="*/ 504 h 692"/>
                <a:gd name="T56" fmla="*/ 312 w 1127"/>
                <a:gd name="T57" fmla="*/ 685 h 692"/>
                <a:gd name="T58" fmla="*/ 388 w 1127"/>
                <a:gd name="T59" fmla="*/ 645 h 692"/>
                <a:gd name="T60" fmla="*/ 424 w 1127"/>
                <a:gd name="T61" fmla="*/ 684 h 692"/>
                <a:gd name="T62" fmla="*/ 502 w 1127"/>
                <a:gd name="T63" fmla="*/ 646 h 692"/>
                <a:gd name="T64" fmla="*/ 432 w 1127"/>
                <a:gd name="T65" fmla="*/ 465 h 692"/>
                <a:gd name="T66" fmla="*/ 394 w 1127"/>
                <a:gd name="T67" fmla="*/ 374 h 692"/>
                <a:gd name="T68" fmla="*/ 396 w 1127"/>
                <a:gd name="T69" fmla="*/ 545 h 692"/>
                <a:gd name="T70" fmla="*/ 460 w 1127"/>
                <a:gd name="T71" fmla="*/ 629 h 692"/>
                <a:gd name="T72" fmla="*/ 450 w 1127"/>
                <a:gd name="T73" fmla="*/ 652 h 692"/>
                <a:gd name="T74" fmla="*/ 312 w 1127"/>
                <a:gd name="T75" fmla="*/ 464 h 692"/>
                <a:gd name="T76" fmla="*/ 490 w 1127"/>
                <a:gd name="T77" fmla="*/ 296 h 692"/>
                <a:gd name="T78" fmla="*/ 499 w 1127"/>
                <a:gd name="T79" fmla="*/ 122 h 692"/>
                <a:gd name="T80" fmla="*/ 604 w 1127"/>
                <a:gd name="T81" fmla="*/ 64 h 692"/>
                <a:gd name="T82" fmla="*/ 595 w 1127"/>
                <a:gd name="T83" fmla="*/ 194 h 692"/>
                <a:gd name="T84" fmla="*/ 677 w 1127"/>
                <a:gd name="T85" fmla="*/ 309 h 692"/>
                <a:gd name="T86" fmla="*/ 722 w 1127"/>
                <a:gd name="T87" fmla="*/ 350 h 692"/>
                <a:gd name="T88" fmla="*/ 826 w 1127"/>
                <a:gd name="T89" fmla="*/ 446 h 692"/>
                <a:gd name="T90" fmla="*/ 958 w 1127"/>
                <a:gd name="T91" fmla="*/ 306 h 692"/>
                <a:gd name="T92" fmla="*/ 819 w 1127"/>
                <a:gd name="T93" fmla="*/ 494 h 692"/>
                <a:gd name="T94" fmla="*/ 719 w 1127"/>
                <a:gd name="T95" fmla="*/ 389 h 692"/>
                <a:gd name="T96" fmla="*/ 683 w 1127"/>
                <a:gd name="T97" fmla="*/ 585 h 692"/>
                <a:gd name="T98" fmla="*/ 723 w 1127"/>
                <a:gd name="T99" fmla="*/ 672 h 692"/>
                <a:gd name="T100" fmla="*/ 767 w 1127"/>
                <a:gd name="T101" fmla="*/ 517 h 692"/>
                <a:gd name="T102" fmla="*/ 815 w 1127"/>
                <a:gd name="T103" fmla="*/ 692 h 692"/>
                <a:gd name="T104" fmla="*/ 848 w 1127"/>
                <a:gd name="T105" fmla="*/ 521 h 692"/>
                <a:gd name="T106" fmla="*/ 958 w 1127"/>
                <a:gd name="T107" fmla="*/ 266 h 692"/>
                <a:gd name="T108" fmla="*/ 836 w 1127"/>
                <a:gd name="T109" fmla="*/ 375 h 692"/>
                <a:gd name="T110" fmla="*/ 836 w 1127"/>
                <a:gd name="T111" fmla="*/ 357 h 692"/>
                <a:gd name="T112" fmla="*/ 835 w 1127"/>
                <a:gd name="T113" fmla="*/ 356 h 692"/>
                <a:gd name="T114" fmla="*/ 914 w 1127"/>
                <a:gd name="T115" fmla="*/ 160 h 692"/>
                <a:gd name="T116" fmla="*/ 960 w 1127"/>
                <a:gd name="T117" fmla="*/ 41 h 692"/>
                <a:gd name="T118" fmla="*/ 1010 w 1127"/>
                <a:gd name="T119" fmla="*/ 154 h 692"/>
                <a:gd name="T120" fmla="*/ 1087 w 1127"/>
                <a:gd name="T121" fmla="*/ 356 h 692"/>
                <a:gd name="T122" fmla="*/ 1107 w 1127"/>
                <a:gd name="T123" fmla="*/ 685 h 692"/>
                <a:gd name="T124" fmla="*/ 1127 w 1127"/>
                <a:gd name="T125" fmla="*/ 356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7" h="692">
                  <a:moveTo>
                    <a:pt x="392" y="465"/>
                  </a:moveTo>
                  <a:lnTo>
                    <a:pt x="392" y="465"/>
                  </a:lnTo>
                  <a:cubicBezTo>
                    <a:pt x="392" y="468"/>
                    <a:pt x="392" y="471"/>
                    <a:pt x="392" y="474"/>
                  </a:cubicBezTo>
                  <a:lnTo>
                    <a:pt x="387" y="467"/>
                  </a:lnTo>
                  <a:lnTo>
                    <a:pt x="392" y="458"/>
                  </a:lnTo>
                  <a:cubicBezTo>
                    <a:pt x="392" y="461"/>
                    <a:pt x="392" y="463"/>
                    <a:pt x="392" y="465"/>
                  </a:cubicBezTo>
                  <a:close/>
                  <a:moveTo>
                    <a:pt x="1127" y="356"/>
                  </a:moveTo>
                  <a:lnTo>
                    <a:pt x="1127" y="356"/>
                  </a:lnTo>
                  <a:cubicBezTo>
                    <a:pt x="1127" y="301"/>
                    <a:pt x="1117" y="286"/>
                    <a:pt x="1066" y="264"/>
                  </a:cubicBezTo>
                  <a:cubicBezTo>
                    <a:pt x="1027" y="248"/>
                    <a:pt x="1027" y="248"/>
                    <a:pt x="1038" y="203"/>
                  </a:cubicBezTo>
                  <a:cubicBezTo>
                    <a:pt x="1040" y="191"/>
                    <a:pt x="1044" y="179"/>
                    <a:pt x="1048" y="166"/>
                  </a:cubicBezTo>
                  <a:cubicBezTo>
                    <a:pt x="1052" y="155"/>
                    <a:pt x="1055" y="144"/>
                    <a:pt x="1058" y="133"/>
                  </a:cubicBezTo>
                  <a:cubicBezTo>
                    <a:pt x="1067" y="100"/>
                    <a:pt x="1059" y="65"/>
                    <a:pt x="1039" y="39"/>
                  </a:cubicBezTo>
                  <a:cubicBezTo>
                    <a:pt x="1019" y="14"/>
                    <a:pt x="990" y="0"/>
                    <a:pt x="959" y="1"/>
                  </a:cubicBezTo>
                  <a:cubicBezTo>
                    <a:pt x="928" y="2"/>
                    <a:pt x="901" y="16"/>
                    <a:pt x="883" y="40"/>
                  </a:cubicBezTo>
                  <a:cubicBezTo>
                    <a:pt x="863" y="66"/>
                    <a:pt x="856" y="103"/>
                    <a:pt x="864" y="133"/>
                  </a:cubicBezTo>
                  <a:cubicBezTo>
                    <a:pt x="868" y="146"/>
                    <a:pt x="871" y="159"/>
                    <a:pt x="875" y="171"/>
                  </a:cubicBezTo>
                  <a:cubicBezTo>
                    <a:pt x="879" y="186"/>
                    <a:pt x="883" y="200"/>
                    <a:pt x="887" y="214"/>
                  </a:cubicBezTo>
                  <a:cubicBezTo>
                    <a:pt x="896" y="247"/>
                    <a:pt x="897" y="255"/>
                    <a:pt x="862" y="266"/>
                  </a:cubicBezTo>
                  <a:cubicBezTo>
                    <a:pt x="862" y="266"/>
                    <a:pt x="861" y="266"/>
                    <a:pt x="861" y="266"/>
                  </a:cubicBezTo>
                  <a:cubicBezTo>
                    <a:pt x="812" y="286"/>
                    <a:pt x="795" y="299"/>
                    <a:pt x="795" y="356"/>
                  </a:cubicBezTo>
                  <a:lnTo>
                    <a:pt x="795" y="379"/>
                  </a:lnTo>
                  <a:lnTo>
                    <a:pt x="754" y="325"/>
                  </a:lnTo>
                  <a:cubicBezTo>
                    <a:pt x="745" y="313"/>
                    <a:pt x="734" y="302"/>
                    <a:pt x="722" y="293"/>
                  </a:cubicBezTo>
                  <a:cubicBezTo>
                    <a:pt x="720" y="291"/>
                    <a:pt x="718" y="289"/>
                    <a:pt x="715" y="288"/>
                  </a:cubicBezTo>
                  <a:cubicBezTo>
                    <a:pt x="711" y="285"/>
                    <a:pt x="708" y="282"/>
                    <a:pt x="704" y="279"/>
                  </a:cubicBezTo>
                  <a:cubicBezTo>
                    <a:pt x="689" y="266"/>
                    <a:pt x="674" y="263"/>
                    <a:pt x="663" y="263"/>
                  </a:cubicBezTo>
                  <a:cubicBezTo>
                    <a:pt x="659" y="262"/>
                    <a:pt x="655" y="261"/>
                    <a:pt x="651" y="260"/>
                  </a:cubicBezTo>
                  <a:cubicBezTo>
                    <a:pt x="624" y="248"/>
                    <a:pt x="624" y="248"/>
                    <a:pt x="634" y="203"/>
                  </a:cubicBezTo>
                  <a:cubicBezTo>
                    <a:pt x="637" y="191"/>
                    <a:pt x="640" y="179"/>
                    <a:pt x="644" y="166"/>
                  </a:cubicBezTo>
                  <a:cubicBezTo>
                    <a:pt x="648" y="155"/>
                    <a:pt x="651" y="144"/>
                    <a:pt x="654" y="133"/>
                  </a:cubicBezTo>
                  <a:cubicBezTo>
                    <a:pt x="663" y="100"/>
                    <a:pt x="656" y="65"/>
                    <a:pt x="635" y="39"/>
                  </a:cubicBezTo>
                  <a:cubicBezTo>
                    <a:pt x="615" y="14"/>
                    <a:pt x="587" y="0"/>
                    <a:pt x="555" y="1"/>
                  </a:cubicBezTo>
                  <a:cubicBezTo>
                    <a:pt x="524" y="2"/>
                    <a:pt x="497" y="16"/>
                    <a:pt x="479" y="40"/>
                  </a:cubicBezTo>
                  <a:cubicBezTo>
                    <a:pt x="459" y="66"/>
                    <a:pt x="452" y="103"/>
                    <a:pt x="460" y="133"/>
                  </a:cubicBezTo>
                  <a:cubicBezTo>
                    <a:pt x="464" y="146"/>
                    <a:pt x="468" y="159"/>
                    <a:pt x="471" y="171"/>
                  </a:cubicBezTo>
                  <a:cubicBezTo>
                    <a:pt x="475" y="186"/>
                    <a:pt x="479" y="200"/>
                    <a:pt x="483" y="214"/>
                  </a:cubicBezTo>
                  <a:cubicBezTo>
                    <a:pt x="493" y="249"/>
                    <a:pt x="488" y="253"/>
                    <a:pt x="473" y="260"/>
                  </a:cubicBezTo>
                  <a:cubicBezTo>
                    <a:pt x="468" y="262"/>
                    <a:pt x="464" y="263"/>
                    <a:pt x="460" y="262"/>
                  </a:cubicBezTo>
                  <a:cubicBezTo>
                    <a:pt x="435" y="258"/>
                    <a:pt x="384" y="268"/>
                    <a:pt x="360" y="300"/>
                  </a:cubicBezTo>
                  <a:cubicBezTo>
                    <a:pt x="352" y="310"/>
                    <a:pt x="342" y="326"/>
                    <a:pt x="332" y="343"/>
                  </a:cubicBezTo>
                  <a:cubicBezTo>
                    <a:pt x="331" y="299"/>
                    <a:pt x="318" y="284"/>
                    <a:pt x="271" y="264"/>
                  </a:cubicBezTo>
                  <a:cubicBezTo>
                    <a:pt x="233" y="248"/>
                    <a:pt x="233" y="248"/>
                    <a:pt x="243" y="203"/>
                  </a:cubicBezTo>
                  <a:cubicBezTo>
                    <a:pt x="246" y="191"/>
                    <a:pt x="250" y="179"/>
                    <a:pt x="254" y="166"/>
                  </a:cubicBezTo>
                  <a:cubicBezTo>
                    <a:pt x="257" y="155"/>
                    <a:pt x="261" y="144"/>
                    <a:pt x="264" y="133"/>
                  </a:cubicBezTo>
                  <a:cubicBezTo>
                    <a:pt x="272" y="100"/>
                    <a:pt x="265" y="65"/>
                    <a:pt x="244" y="39"/>
                  </a:cubicBezTo>
                  <a:cubicBezTo>
                    <a:pt x="225" y="14"/>
                    <a:pt x="196" y="0"/>
                    <a:pt x="164" y="1"/>
                  </a:cubicBezTo>
                  <a:cubicBezTo>
                    <a:pt x="133" y="2"/>
                    <a:pt x="106" y="16"/>
                    <a:pt x="88" y="40"/>
                  </a:cubicBezTo>
                  <a:cubicBezTo>
                    <a:pt x="68" y="66"/>
                    <a:pt x="61" y="103"/>
                    <a:pt x="70" y="133"/>
                  </a:cubicBezTo>
                  <a:cubicBezTo>
                    <a:pt x="73" y="146"/>
                    <a:pt x="77" y="159"/>
                    <a:pt x="80" y="171"/>
                  </a:cubicBezTo>
                  <a:cubicBezTo>
                    <a:pt x="84" y="186"/>
                    <a:pt x="88" y="200"/>
                    <a:pt x="92" y="214"/>
                  </a:cubicBezTo>
                  <a:cubicBezTo>
                    <a:pt x="102" y="247"/>
                    <a:pt x="102" y="255"/>
                    <a:pt x="68" y="266"/>
                  </a:cubicBezTo>
                  <a:cubicBezTo>
                    <a:pt x="67" y="266"/>
                    <a:pt x="66" y="266"/>
                    <a:pt x="66" y="266"/>
                  </a:cubicBezTo>
                  <a:cubicBezTo>
                    <a:pt x="17" y="286"/>
                    <a:pt x="0" y="299"/>
                    <a:pt x="0" y="356"/>
                  </a:cubicBezTo>
                  <a:cubicBezTo>
                    <a:pt x="1" y="421"/>
                    <a:pt x="1" y="504"/>
                    <a:pt x="1" y="576"/>
                  </a:cubicBezTo>
                  <a:cubicBezTo>
                    <a:pt x="1" y="607"/>
                    <a:pt x="1" y="638"/>
                    <a:pt x="1" y="665"/>
                  </a:cubicBezTo>
                  <a:cubicBezTo>
                    <a:pt x="1" y="676"/>
                    <a:pt x="10" y="685"/>
                    <a:pt x="21" y="685"/>
                  </a:cubicBezTo>
                  <a:lnTo>
                    <a:pt x="21" y="685"/>
                  </a:lnTo>
                  <a:cubicBezTo>
                    <a:pt x="32" y="685"/>
                    <a:pt x="41" y="676"/>
                    <a:pt x="41" y="665"/>
                  </a:cubicBezTo>
                  <a:cubicBezTo>
                    <a:pt x="41" y="638"/>
                    <a:pt x="41" y="607"/>
                    <a:pt x="41" y="576"/>
                  </a:cubicBezTo>
                  <a:cubicBezTo>
                    <a:pt x="41" y="503"/>
                    <a:pt x="41" y="421"/>
                    <a:pt x="40" y="356"/>
                  </a:cubicBezTo>
                  <a:cubicBezTo>
                    <a:pt x="40" y="320"/>
                    <a:pt x="42" y="320"/>
                    <a:pt x="80" y="303"/>
                  </a:cubicBezTo>
                  <a:cubicBezTo>
                    <a:pt x="147" y="283"/>
                    <a:pt x="142" y="243"/>
                    <a:pt x="131" y="203"/>
                  </a:cubicBezTo>
                  <a:cubicBezTo>
                    <a:pt x="127" y="189"/>
                    <a:pt x="123" y="175"/>
                    <a:pt x="119" y="160"/>
                  </a:cubicBezTo>
                  <a:cubicBezTo>
                    <a:pt x="115" y="148"/>
                    <a:pt x="112" y="135"/>
                    <a:pt x="108" y="122"/>
                  </a:cubicBezTo>
                  <a:cubicBezTo>
                    <a:pt x="103" y="104"/>
                    <a:pt x="108" y="80"/>
                    <a:pt x="120" y="64"/>
                  </a:cubicBezTo>
                  <a:cubicBezTo>
                    <a:pt x="131" y="49"/>
                    <a:pt x="146" y="42"/>
                    <a:pt x="165" y="41"/>
                  </a:cubicBezTo>
                  <a:cubicBezTo>
                    <a:pt x="184" y="41"/>
                    <a:pt x="201" y="49"/>
                    <a:pt x="213" y="64"/>
                  </a:cubicBezTo>
                  <a:cubicBezTo>
                    <a:pt x="226" y="80"/>
                    <a:pt x="230" y="102"/>
                    <a:pt x="225" y="123"/>
                  </a:cubicBezTo>
                  <a:cubicBezTo>
                    <a:pt x="222" y="133"/>
                    <a:pt x="219" y="143"/>
                    <a:pt x="216" y="154"/>
                  </a:cubicBezTo>
                  <a:cubicBezTo>
                    <a:pt x="211" y="167"/>
                    <a:pt x="207" y="180"/>
                    <a:pt x="204" y="194"/>
                  </a:cubicBezTo>
                  <a:cubicBezTo>
                    <a:pt x="188" y="266"/>
                    <a:pt x="203" y="279"/>
                    <a:pt x="256" y="301"/>
                  </a:cubicBezTo>
                  <a:cubicBezTo>
                    <a:pt x="293" y="317"/>
                    <a:pt x="293" y="318"/>
                    <a:pt x="292" y="356"/>
                  </a:cubicBezTo>
                  <a:cubicBezTo>
                    <a:pt x="292" y="366"/>
                    <a:pt x="292" y="374"/>
                    <a:pt x="292" y="379"/>
                  </a:cubicBezTo>
                  <a:lnTo>
                    <a:pt x="292" y="379"/>
                  </a:lnTo>
                  <a:cubicBezTo>
                    <a:pt x="292" y="380"/>
                    <a:pt x="292" y="380"/>
                    <a:pt x="292" y="382"/>
                  </a:cubicBezTo>
                  <a:cubicBezTo>
                    <a:pt x="292" y="383"/>
                    <a:pt x="292" y="384"/>
                    <a:pt x="292" y="385"/>
                  </a:cubicBezTo>
                  <a:cubicBezTo>
                    <a:pt x="292" y="387"/>
                    <a:pt x="292" y="388"/>
                    <a:pt x="292" y="389"/>
                  </a:cubicBezTo>
                  <a:cubicBezTo>
                    <a:pt x="292" y="390"/>
                    <a:pt x="292" y="391"/>
                    <a:pt x="292" y="391"/>
                  </a:cubicBezTo>
                  <a:lnTo>
                    <a:pt x="292" y="391"/>
                  </a:lnTo>
                  <a:cubicBezTo>
                    <a:pt x="292" y="396"/>
                    <a:pt x="292" y="404"/>
                    <a:pt x="292" y="415"/>
                  </a:cubicBezTo>
                  <a:cubicBezTo>
                    <a:pt x="292" y="415"/>
                    <a:pt x="292" y="415"/>
                    <a:pt x="292" y="416"/>
                  </a:cubicBezTo>
                  <a:cubicBezTo>
                    <a:pt x="283" y="432"/>
                    <a:pt x="277" y="444"/>
                    <a:pt x="277" y="445"/>
                  </a:cubicBezTo>
                  <a:cubicBezTo>
                    <a:pt x="266" y="463"/>
                    <a:pt x="267" y="486"/>
                    <a:pt x="280" y="504"/>
                  </a:cubicBezTo>
                  <a:lnTo>
                    <a:pt x="292" y="519"/>
                  </a:lnTo>
                  <a:lnTo>
                    <a:pt x="292" y="665"/>
                  </a:lnTo>
                  <a:cubicBezTo>
                    <a:pt x="292" y="676"/>
                    <a:pt x="301" y="685"/>
                    <a:pt x="312" y="685"/>
                  </a:cubicBezTo>
                  <a:cubicBezTo>
                    <a:pt x="323" y="685"/>
                    <a:pt x="332" y="676"/>
                    <a:pt x="332" y="665"/>
                  </a:cubicBezTo>
                  <a:lnTo>
                    <a:pt x="332" y="572"/>
                  </a:lnTo>
                  <a:lnTo>
                    <a:pt x="388" y="645"/>
                  </a:lnTo>
                  <a:lnTo>
                    <a:pt x="388" y="672"/>
                  </a:lnTo>
                  <a:cubicBezTo>
                    <a:pt x="388" y="683"/>
                    <a:pt x="397" y="692"/>
                    <a:pt x="408" y="692"/>
                  </a:cubicBezTo>
                  <a:cubicBezTo>
                    <a:pt x="415" y="692"/>
                    <a:pt x="420" y="689"/>
                    <a:pt x="424" y="684"/>
                  </a:cubicBezTo>
                  <a:cubicBezTo>
                    <a:pt x="432" y="689"/>
                    <a:pt x="441" y="692"/>
                    <a:pt x="450" y="692"/>
                  </a:cubicBezTo>
                  <a:cubicBezTo>
                    <a:pt x="462" y="692"/>
                    <a:pt x="473" y="688"/>
                    <a:pt x="482" y="681"/>
                  </a:cubicBezTo>
                  <a:cubicBezTo>
                    <a:pt x="493" y="673"/>
                    <a:pt x="500" y="660"/>
                    <a:pt x="502" y="646"/>
                  </a:cubicBezTo>
                  <a:cubicBezTo>
                    <a:pt x="504" y="631"/>
                    <a:pt x="500" y="616"/>
                    <a:pt x="491" y="604"/>
                  </a:cubicBezTo>
                  <a:lnTo>
                    <a:pt x="432" y="526"/>
                  </a:lnTo>
                  <a:cubicBezTo>
                    <a:pt x="432" y="498"/>
                    <a:pt x="432" y="480"/>
                    <a:pt x="432" y="465"/>
                  </a:cubicBezTo>
                  <a:cubicBezTo>
                    <a:pt x="432" y="440"/>
                    <a:pt x="432" y="423"/>
                    <a:pt x="432" y="383"/>
                  </a:cubicBezTo>
                  <a:cubicBezTo>
                    <a:pt x="431" y="374"/>
                    <a:pt x="425" y="367"/>
                    <a:pt x="417" y="364"/>
                  </a:cubicBezTo>
                  <a:cubicBezTo>
                    <a:pt x="408" y="362"/>
                    <a:pt x="399" y="366"/>
                    <a:pt x="394" y="374"/>
                  </a:cubicBezTo>
                  <a:lnTo>
                    <a:pt x="345" y="459"/>
                  </a:lnTo>
                  <a:cubicBezTo>
                    <a:pt x="341" y="466"/>
                    <a:pt x="342" y="474"/>
                    <a:pt x="347" y="481"/>
                  </a:cubicBezTo>
                  <a:lnTo>
                    <a:pt x="396" y="545"/>
                  </a:lnTo>
                  <a:cubicBezTo>
                    <a:pt x="396" y="545"/>
                    <a:pt x="397" y="546"/>
                    <a:pt x="397" y="546"/>
                  </a:cubicBezTo>
                  <a:cubicBezTo>
                    <a:pt x="397" y="547"/>
                    <a:pt x="398" y="548"/>
                    <a:pt x="398" y="548"/>
                  </a:cubicBezTo>
                  <a:lnTo>
                    <a:pt x="460" y="629"/>
                  </a:lnTo>
                  <a:cubicBezTo>
                    <a:pt x="462" y="632"/>
                    <a:pt x="463" y="637"/>
                    <a:pt x="463" y="641"/>
                  </a:cubicBezTo>
                  <a:cubicBezTo>
                    <a:pt x="462" y="643"/>
                    <a:pt x="461" y="647"/>
                    <a:pt x="458" y="649"/>
                  </a:cubicBezTo>
                  <a:cubicBezTo>
                    <a:pt x="455" y="651"/>
                    <a:pt x="452" y="652"/>
                    <a:pt x="450" y="652"/>
                  </a:cubicBezTo>
                  <a:cubicBezTo>
                    <a:pt x="446" y="652"/>
                    <a:pt x="442" y="650"/>
                    <a:pt x="440" y="647"/>
                  </a:cubicBezTo>
                  <a:lnTo>
                    <a:pt x="312" y="479"/>
                  </a:lnTo>
                  <a:cubicBezTo>
                    <a:pt x="309" y="475"/>
                    <a:pt x="309" y="469"/>
                    <a:pt x="312" y="464"/>
                  </a:cubicBezTo>
                  <a:cubicBezTo>
                    <a:pt x="312" y="463"/>
                    <a:pt x="368" y="355"/>
                    <a:pt x="391" y="324"/>
                  </a:cubicBezTo>
                  <a:cubicBezTo>
                    <a:pt x="404" y="308"/>
                    <a:pt x="438" y="299"/>
                    <a:pt x="453" y="302"/>
                  </a:cubicBezTo>
                  <a:cubicBezTo>
                    <a:pt x="465" y="304"/>
                    <a:pt x="478" y="302"/>
                    <a:pt x="490" y="296"/>
                  </a:cubicBezTo>
                  <a:cubicBezTo>
                    <a:pt x="541" y="273"/>
                    <a:pt x="529" y="229"/>
                    <a:pt x="522" y="203"/>
                  </a:cubicBezTo>
                  <a:cubicBezTo>
                    <a:pt x="518" y="189"/>
                    <a:pt x="514" y="175"/>
                    <a:pt x="510" y="161"/>
                  </a:cubicBezTo>
                  <a:cubicBezTo>
                    <a:pt x="506" y="148"/>
                    <a:pt x="502" y="135"/>
                    <a:pt x="499" y="122"/>
                  </a:cubicBezTo>
                  <a:cubicBezTo>
                    <a:pt x="494" y="104"/>
                    <a:pt x="499" y="80"/>
                    <a:pt x="511" y="64"/>
                  </a:cubicBezTo>
                  <a:cubicBezTo>
                    <a:pt x="522" y="49"/>
                    <a:pt x="537" y="42"/>
                    <a:pt x="556" y="41"/>
                  </a:cubicBezTo>
                  <a:cubicBezTo>
                    <a:pt x="575" y="41"/>
                    <a:pt x="592" y="49"/>
                    <a:pt x="604" y="64"/>
                  </a:cubicBezTo>
                  <a:cubicBezTo>
                    <a:pt x="616" y="80"/>
                    <a:pt x="621" y="102"/>
                    <a:pt x="616" y="123"/>
                  </a:cubicBezTo>
                  <a:cubicBezTo>
                    <a:pt x="613" y="133"/>
                    <a:pt x="610" y="143"/>
                    <a:pt x="606" y="154"/>
                  </a:cubicBezTo>
                  <a:cubicBezTo>
                    <a:pt x="602" y="167"/>
                    <a:pt x="598" y="180"/>
                    <a:pt x="595" y="194"/>
                  </a:cubicBezTo>
                  <a:cubicBezTo>
                    <a:pt x="581" y="257"/>
                    <a:pt x="589" y="277"/>
                    <a:pt x="636" y="297"/>
                  </a:cubicBezTo>
                  <a:cubicBezTo>
                    <a:pt x="644" y="300"/>
                    <a:pt x="652" y="302"/>
                    <a:pt x="661" y="302"/>
                  </a:cubicBezTo>
                  <a:cubicBezTo>
                    <a:pt x="666" y="303"/>
                    <a:pt x="672" y="304"/>
                    <a:pt x="677" y="309"/>
                  </a:cubicBezTo>
                  <a:cubicBezTo>
                    <a:pt x="682" y="313"/>
                    <a:pt x="687" y="317"/>
                    <a:pt x="692" y="320"/>
                  </a:cubicBezTo>
                  <a:cubicBezTo>
                    <a:pt x="694" y="321"/>
                    <a:pt x="696" y="323"/>
                    <a:pt x="697" y="324"/>
                  </a:cubicBezTo>
                  <a:cubicBezTo>
                    <a:pt x="707" y="332"/>
                    <a:pt x="715" y="340"/>
                    <a:pt x="722" y="350"/>
                  </a:cubicBezTo>
                  <a:lnTo>
                    <a:pt x="795" y="445"/>
                  </a:lnTo>
                  <a:cubicBezTo>
                    <a:pt x="799" y="449"/>
                    <a:pt x="804" y="452"/>
                    <a:pt x="810" y="452"/>
                  </a:cubicBezTo>
                  <a:cubicBezTo>
                    <a:pt x="816" y="453"/>
                    <a:pt x="822" y="450"/>
                    <a:pt x="826" y="446"/>
                  </a:cubicBezTo>
                  <a:lnTo>
                    <a:pt x="948" y="311"/>
                  </a:lnTo>
                  <a:cubicBezTo>
                    <a:pt x="950" y="308"/>
                    <a:pt x="954" y="306"/>
                    <a:pt x="958" y="306"/>
                  </a:cubicBezTo>
                  <a:lnTo>
                    <a:pt x="958" y="306"/>
                  </a:lnTo>
                  <a:cubicBezTo>
                    <a:pt x="960" y="306"/>
                    <a:pt x="964" y="307"/>
                    <a:pt x="967" y="311"/>
                  </a:cubicBezTo>
                  <a:cubicBezTo>
                    <a:pt x="972" y="316"/>
                    <a:pt x="971" y="324"/>
                    <a:pt x="966" y="330"/>
                  </a:cubicBezTo>
                  <a:lnTo>
                    <a:pt x="819" y="494"/>
                  </a:lnTo>
                  <a:cubicBezTo>
                    <a:pt x="816" y="496"/>
                    <a:pt x="813" y="498"/>
                    <a:pt x="809" y="498"/>
                  </a:cubicBezTo>
                  <a:cubicBezTo>
                    <a:pt x="805" y="498"/>
                    <a:pt x="801" y="496"/>
                    <a:pt x="799" y="493"/>
                  </a:cubicBezTo>
                  <a:lnTo>
                    <a:pt x="719" y="389"/>
                  </a:lnTo>
                  <a:cubicBezTo>
                    <a:pt x="713" y="382"/>
                    <a:pt x="704" y="379"/>
                    <a:pt x="696" y="382"/>
                  </a:cubicBezTo>
                  <a:cubicBezTo>
                    <a:pt x="688" y="384"/>
                    <a:pt x="683" y="392"/>
                    <a:pt x="683" y="401"/>
                  </a:cubicBezTo>
                  <a:cubicBezTo>
                    <a:pt x="682" y="457"/>
                    <a:pt x="683" y="523"/>
                    <a:pt x="683" y="585"/>
                  </a:cubicBezTo>
                  <a:cubicBezTo>
                    <a:pt x="683" y="616"/>
                    <a:pt x="683" y="645"/>
                    <a:pt x="683" y="672"/>
                  </a:cubicBezTo>
                  <a:cubicBezTo>
                    <a:pt x="683" y="683"/>
                    <a:pt x="692" y="692"/>
                    <a:pt x="703" y="692"/>
                  </a:cubicBezTo>
                  <a:cubicBezTo>
                    <a:pt x="714" y="692"/>
                    <a:pt x="723" y="683"/>
                    <a:pt x="723" y="672"/>
                  </a:cubicBezTo>
                  <a:cubicBezTo>
                    <a:pt x="723" y="645"/>
                    <a:pt x="723" y="616"/>
                    <a:pt x="723" y="584"/>
                  </a:cubicBezTo>
                  <a:cubicBezTo>
                    <a:pt x="723" y="544"/>
                    <a:pt x="723" y="500"/>
                    <a:pt x="723" y="459"/>
                  </a:cubicBezTo>
                  <a:lnTo>
                    <a:pt x="767" y="517"/>
                  </a:lnTo>
                  <a:cubicBezTo>
                    <a:pt x="774" y="527"/>
                    <a:pt x="784" y="533"/>
                    <a:pt x="795" y="536"/>
                  </a:cubicBezTo>
                  <a:lnTo>
                    <a:pt x="795" y="672"/>
                  </a:lnTo>
                  <a:cubicBezTo>
                    <a:pt x="795" y="683"/>
                    <a:pt x="804" y="692"/>
                    <a:pt x="815" y="692"/>
                  </a:cubicBezTo>
                  <a:cubicBezTo>
                    <a:pt x="826" y="692"/>
                    <a:pt x="835" y="683"/>
                    <a:pt x="835" y="672"/>
                  </a:cubicBezTo>
                  <a:lnTo>
                    <a:pt x="835" y="531"/>
                  </a:lnTo>
                  <a:cubicBezTo>
                    <a:pt x="840" y="528"/>
                    <a:pt x="845" y="525"/>
                    <a:pt x="848" y="521"/>
                  </a:cubicBezTo>
                  <a:lnTo>
                    <a:pt x="996" y="357"/>
                  </a:lnTo>
                  <a:cubicBezTo>
                    <a:pt x="1015" y="336"/>
                    <a:pt x="1015" y="304"/>
                    <a:pt x="997" y="284"/>
                  </a:cubicBezTo>
                  <a:cubicBezTo>
                    <a:pt x="987" y="273"/>
                    <a:pt x="973" y="266"/>
                    <a:pt x="958" y="266"/>
                  </a:cubicBezTo>
                  <a:lnTo>
                    <a:pt x="957" y="266"/>
                  </a:lnTo>
                  <a:cubicBezTo>
                    <a:pt x="942" y="266"/>
                    <a:pt x="928" y="273"/>
                    <a:pt x="918" y="284"/>
                  </a:cubicBezTo>
                  <a:lnTo>
                    <a:pt x="836" y="375"/>
                  </a:lnTo>
                  <a:cubicBezTo>
                    <a:pt x="836" y="372"/>
                    <a:pt x="836" y="369"/>
                    <a:pt x="836" y="365"/>
                  </a:cubicBezTo>
                  <a:cubicBezTo>
                    <a:pt x="836" y="364"/>
                    <a:pt x="836" y="362"/>
                    <a:pt x="836" y="360"/>
                  </a:cubicBezTo>
                  <a:cubicBezTo>
                    <a:pt x="836" y="358"/>
                    <a:pt x="836" y="357"/>
                    <a:pt x="836" y="357"/>
                  </a:cubicBezTo>
                  <a:lnTo>
                    <a:pt x="835" y="357"/>
                  </a:lnTo>
                  <a:cubicBezTo>
                    <a:pt x="835" y="357"/>
                    <a:pt x="835" y="356"/>
                    <a:pt x="835" y="356"/>
                  </a:cubicBezTo>
                  <a:lnTo>
                    <a:pt x="835" y="356"/>
                  </a:lnTo>
                  <a:cubicBezTo>
                    <a:pt x="835" y="320"/>
                    <a:pt x="836" y="320"/>
                    <a:pt x="875" y="303"/>
                  </a:cubicBezTo>
                  <a:cubicBezTo>
                    <a:pt x="942" y="283"/>
                    <a:pt x="936" y="243"/>
                    <a:pt x="926" y="203"/>
                  </a:cubicBezTo>
                  <a:cubicBezTo>
                    <a:pt x="922" y="189"/>
                    <a:pt x="918" y="175"/>
                    <a:pt x="914" y="160"/>
                  </a:cubicBezTo>
                  <a:cubicBezTo>
                    <a:pt x="910" y="148"/>
                    <a:pt x="906" y="135"/>
                    <a:pt x="903" y="122"/>
                  </a:cubicBezTo>
                  <a:cubicBezTo>
                    <a:pt x="898" y="104"/>
                    <a:pt x="903" y="80"/>
                    <a:pt x="915" y="64"/>
                  </a:cubicBezTo>
                  <a:cubicBezTo>
                    <a:pt x="926" y="49"/>
                    <a:pt x="941" y="42"/>
                    <a:pt x="960" y="41"/>
                  </a:cubicBezTo>
                  <a:cubicBezTo>
                    <a:pt x="979" y="41"/>
                    <a:pt x="996" y="49"/>
                    <a:pt x="1008" y="64"/>
                  </a:cubicBezTo>
                  <a:cubicBezTo>
                    <a:pt x="1020" y="80"/>
                    <a:pt x="1025" y="102"/>
                    <a:pt x="1019" y="123"/>
                  </a:cubicBezTo>
                  <a:cubicBezTo>
                    <a:pt x="1017" y="133"/>
                    <a:pt x="1014" y="143"/>
                    <a:pt x="1010" y="154"/>
                  </a:cubicBezTo>
                  <a:cubicBezTo>
                    <a:pt x="1006" y="167"/>
                    <a:pt x="1002" y="180"/>
                    <a:pt x="999" y="194"/>
                  </a:cubicBezTo>
                  <a:cubicBezTo>
                    <a:pt x="982" y="266"/>
                    <a:pt x="998" y="279"/>
                    <a:pt x="1051" y="301"/>
                  </a:cubicBezTo>
                  <a:cubicBezTo>
                    <a:pt x="1087" y="317"/>
                    <a:pt x="1087" y="318"/>
                    <a:pt x="1087" y="356"/>
                  </a:cubicBezTo>
                  <a:cubicBezTo>
                    <a:pt x="1086" y="421"/>
                    <a:pt x="1086" y="504"/>
                    <a:pt x="1087" y="577"/>
                  </a:cubicBezTo>
                  <a:cubicBezTo>
                    <a:pt x="1087" y="608"/>
                    <a:pt x="1087" y="638"/>
                    <a:pt x="1087" y="665"/>
                  </a:cubicBezTo>
                  <a:cubicBezTo>
                    <a:pt x="1087" y="676"/>
                    <a:pt x="1096" y="685"/>
                    <a:pt x="1107" y="685"/>
                  </a:cubicBezTo>
                  <a:cubicBezTo>
                    <a:pt x="1118" y="685"/>
                    <a:pt x="1127" y="676"/>
                    <a:pt x="1127" y="665"/>
                  </a:cubicBezTo>
                  <a:cubicBezTo>
                    <a:pt x="1127" y="638"/>
                    <a:pt x="1127" y="608"/>
                    <a:pt x="1127" y="577"/>
                  </a:cubicBezTo>
                  <a:cubicBezTo>
                    <a:pt x="1126" y="504"/>
                    <a:pt x="1126" y="422"/>
                    <a:pt x="1127" y="3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sp>
          <p:nvSpPr>
            <p:cNvPr id="4" name="Freeform 3">
              <a:extLst>
                <a:ext uri="{FF2B5EF4-FFF2-40B4-BE49-F238E27FC236}">
                  <a16:creationId xmlns:a16="http://schemas.microsoft.com/office/drawing/2014/main" xmlns="" id="{972A7353-4F31-457B-851C-91678B1E20D4}"/>
                </a:ext>
              </a:extLst>
            </p:cNvPr>
            <p:cNvSpPr>
              <a:spLocks noEditPoints="1"/>
            </p:cNvSpPr>
            <p:nvPr/>
          </p:nvSpPr>
          <p:spPr bwMode="auto">
            <a:xfrm>
              <a:off x="6561" y="1403"/>
              <a:ext cx="379" cy="246"/>
            </a:xfrm>
            <a:custGeom>
              <a:avLst/>
              <a:gdLst>
                <a:gd name="T0" fmla="*/ 40 w 626"/>
                <a:gd name="T1" fmla="*/ 69 h 408"/>
                <a:gd name="T2" fmla="*/ 40 w 626"/>
                <a:gd name="T3" fmla="*/ 69 h 408"/>
                <a:gd name="T4" fmla="*/ 70 w 626"/>
                <a:gd name="T5" fmla="*/ 40 h 408"/>
                <a:gd name="T6" fmla="*/ 557 w 626"/>
                <a:gd name="T7" fmla="*/ 40 h 408"/>
                <a:gd name="T8" fmla="*/ 586 w 626"/>
                <a:gd name="T9" fmla="*/ 69 h 408"/>
                <a:gd name="T10" fmla="*/ 586 w 626"/>
                <a:gd name="T11" fmla="*/ 252 h 408"/>
                <a:gd name="T12" fmla="*/ 542 w 626"/>
                <a:gd name="T13" fmla="*/ 296 h 408"/>
                <a:gd name="T14" fmla="*/ 380 w 626"/>
                <a:gd name="T15" fmla="*/ 296 h 408"/>
                <a:gd name="T16" fmla="*/ 365 w 626"/>
                <a:gd name="T17" fmla="*/ 302 h 408"/>
                <a:gd name="T18" fmla="*/ 313 w 626"/>
                <a:gd name="T19" fmla="*/ 359 h 408"/>
                <a:gd name="T20" fmla="*/ 256 w 626"/>
                <a:gd name="T21" fmla="*/ 302 h 408"/>
                <a:gd name="T22" fmla="*/ 242 w 626"/>
                <a:gd name="T23" fmla="*/ 296 h 408"/>
                <a:gd name="T24" fmla="*/ 84 w 626"/>
                <a:gd name="T25" fmla="*/ 296 h 408"/>
                <a:gd name="T26" fmla="*/ 40 w 626"/>
                <a:gd name="T27" fmla="*/ 252 h 408"/>
                <a:gd name="T28" fmla="*/ 40 w 626"/>
                <a:gd name="T29" fmla="*/ 69 h 408"/>
                <a:gd name="T30" fmla="*/ 84 w 626"/>
                <a:gd name="T31" fmla="*/ 336 h 408"/>
                <a:gd name="T32" fmla="*/ 84 w 626"/>
                <a:gd name="T33" fmla="*/ 336 h 408"/>
                <a:gd name="T34" fmla="*/ 234 w 626"/>
                <a:gd name="T35" fmla="*/ 336 h 408"/>
                <a:gd name="T36" fmla="*/ 299 w 626"/>
                <a:gd name="T37" fmla="*/ 402 h 408"/>
                <a:gd name="T38" fmla="*/ 313 w 626"/>
                <a:gd name="T39" fmla="*/ 408 h 408"/>
                <a:gd name="T40" fmla="*/ 313 w 626"/>
                <a:gd name="T41" fmla="*/ 408 h 408"/>
                <a:gd name="T42" fmla="*/ 328 w 626"/>
                <a:gd name="T43" fmla="*/ 401 h 408"/>
                <a:gd name="T44" fmla="*/ 389 w 626"/>
                <a:gd name="T45" fmla="*/ 336 h 408"/>
                <a:gd name="T46" fmla="*/ 542 w 626"/>
                <a:gd name="T47" fmla="*/ 336 h 408"/>
                <a:gd name="T48" fmla="*/ 626 w 626"/>
                <a:gd name="T49" fmla="*/ 252 h 408"/>
                <a:gd name="T50" fmla="*/ 626 w 626"/>
                <a:gd name="T51" fmla="*/ 69 h 408"/>
                <a:gd name="T52" fmla="*/ 557 w 626"/>
                <a:gd name="T53" fmla="*/ 0 h 408"/>
                <a:gd name="T54" fmla="*/ 70 w 626"/>
                <a:gd name="T55" fmla="*/ 0 h 408"/>
                <a:gd name="T56" fmla="*/ 0 w 626"/>
                <a:gd name="T57" fmla="*/ 69 h 408"/>
                <a:gd name="T58" fmla="*/ 0 w 626"/>
                <a:gd name="T59" fmla="*/ 252 h 408"/>
                <a:gd name="T60" fmla="*/ 84 w 626"/>
                <a:gd name="T61"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6" h="408">
                  <a:moveTo>
                    <a:pt x="40" y="69"/>
                  </a:moveTo>
                  <a:lnTo>
                    <a:pt x="40" y="69"/>
                  </a:lnTo>
                  <a:cubicBezTo>
                    <a:pt x="40" y="53"/>
                    <a:pt x="53" y="40"/>
                    <a:pt x="70" y="40"/>
                  </a:cubicBezTo>
                  <a:lnTo>
                    <a:pt x="557" y="40"/>
                  </a:lnTo>
                  <a:cubicBezTo>
                    <a:pt x="573" y="40"/>
                    <a:pt x="586" y="53"/>
                    <a:pt x="586" y="69"/>
                  </a:cubicBezTo>
                  <a:lnTo>
                    <a:pt x="586" y="252"/>
                  </a:lnTo>
                  <a:cubicBezTo>
                    <a:pt x="586" y="276"/>
                    <a:pt x="567" y="296"/>
                    <a:pt x="542" y="296"/>
                  </a:cubicBezTo>
                  <a:lnTo>
                    <a:pt x="380" y="296"/>
                  </a:lnTo>
                  <a:cubicBezTo>
                    <a:pt x="374" y="296"/>
                    <a:pt x="369" y="298"/>
                    <a:pt x="365" y="302"/>
                  </a:cubicBezTo>
                  <a:lnTo>
                    <a:pt x="313" y="359"/>
                  </a:lnTo>
                  <a:lnTo>
                    <a:pt x="256" y="302"/>
                  </a:lnTo>
                  <a:cubicBezTo>
                    <a:pt x="253" y="298"/>
                    <a:pt x="247" y="296"/>
                    <a:pt x="242" y="296"/>
                  </a:cubicBezTo>
                  <a:lnTo>
                    <a:pt x="84" y="296"/>
                  </a:lnTo>
                  <a:cubicBezTo>
                    <a:pt x="60" y="296"/>
                    <a:pt x="40" y="276"/>
                    <a:pt x="40" y="252"/>
                  </a:cubicBezTo>
                  <a:lnTo>
                    <a:pt x="40" y="69"/>
                  </a:lnTo>
                  <a:close/>
                  <a:moveTo>
                    <a:pt x="84" y="336"/>
                  </a:moveTo>
                  <a:lnTo>
                    <a:pt x="84" y="336"/>
                  </a:lnTo>
                  <a:lnTo>
                    <a:pt x="234" y="336"/>
                  </a:lnTo>
                  <a:lnTo>
                    <a:pt x="299" y="402"/>
                  </a:lnTo>
                  <a:cubicBezTo>
                    <a:pt x="303" y="406"/>
                    <a:pt x="308" y="408"/>
                    <a:pt x="313" y="408"/>
                  </a:cubicBezTo>
                  <a:lnTo>
                    <a:pt x="313" y="408"/>
                  </a:lnTo>
                  <a:cubicBezTo>
                    <a:pt x="319" y="408"/>
                    <a:pt x="324" y="405"/>
                    <a:pt x="328" y="401"/>
                  </a:cubicBezTo>
                  <a:lnTo>
                    <a:pt x="389" y="336"/>
                  </a:lnTo>
                  <a:lnTo>
                    <a:pt x="542" y="336"/>
                  </a:lnTo>
                  <a:cubicBezTo>
                    <a:pt x="589" y="336"/>
                    <a:pt x="626" y="298"/>
                    <a:pt x="626" y="252"/>
                  </a:cubicBezTo>
                  <a:lnTo>
                    <a:pt x="626" y="69"/>
                  </a:lnTo>
                  <a:cubicBezTo>
                    <a:pt x="626" y="31"/>
                    <a:pt x="595" y="0"/>
                    <a:pt x="557" y="0"/>
                  </a:cubicBezTo>
                  <a:lnTo>
                    <a:pt x="70" y="0"/>
                  </a:lnTo>
                  <a:cubicBezTo>
                    <a:pt x="31" y="0"/>
                    <a:pt x="0" y="31"/>
                    <a:pt x="0" y="69"/>
                  </a:cubicBezTo>
                  <a:lnTo>
                    <a:pt x="0" y="252"/>
                  </a:lnTo>
                  <a:cubicBezTo>
                    <a:pt x="0" y="298"/>
                    <a:pt x="38" y="336"/>
                    <a:pt x="84" y="3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grpSp>
      <p:sp>
        <p:nvSpPr>
          <p:cNvPr id="5" name="Rectangle 4"/>
          <p:cNvSpPr/>
          <p:nvPr/>
        </p:nvSpPr>
        <p:spPr>
          <a:xfrm>
            <a:off x="837234" y="1859288"/>
            <a:ext cx="8071635" cy="2062103"/>
          </a:xfrm>
          <a:prstGeom prst="rect">
            <a:avLst/>
          </a:prstGeom>
        </p:spPr>
        <p:txBody>
          <a:bodyPr wrap="square">
            <a:spAutoFit/>
          </a:bodyPr>
          <a:lstStyle/>
          <a:p>
            <a:pPr defTabSz="605058"/>
            <a:r>
              <a:rPr lang="en-GB" altLang="en-US" sz="4400" b="1" dirty="0">
                <a:solidFill>
                  <a:srgbClr val="478FBF"/>
                </a:solidFill>
                <a:latin typeface="AmplitudeTF"/>
                <a:ea typeface="LF_Kai"/>
              </a:rPr>
              <a:t>Module 3</a:t>
            </a:r>
          </a:p>
          <a:p>
            <a:pPr defTabSz="605058"/>
            <a:r>
              <a:rPr lang="en-GB" sz="2000" dirty="0">
                <a:solidFill>
                  <a:srgbClr val="6D6E6A"/>
                </a:solidFill>
                <a:latin typeface="AmplitudeTF"/>
                <a:ea typeface="LF_Kai"/>
              </a:rPr>
              <a:t>Scenario Brief and Polling Discussion</a:t>
            </a:r>
          </a:p>
          <a:p>
            <a:pPr defTabSz="605058"/>
            <a:r>
              <a:rPr lang="en-GB" sz="2000" dirty="0" smtClean="0">
                <a:solidFill>
                  <a:srgbClr val="6D6E6A"/>
                </a:solidFill>
                <a:latin typeface="AmplitudeTF"/>
                <a:ea typeface="LF_Kai"/>
              </a:rPr>
              <a:t>Tuesday, September 22, </a:t>
            </a:r>
            <a:r>
              <a:rPr lang="en-GB" sz="2000" dirty="0">
                <a:solidFill>
                  <a:srgbClr val="6D6E6A"/>
                </a:solidFill>
                <a:latin typeface="AmplitudeTF"/>
                <a:ea typeface="LF_Kai"/>
              </a:rPr>
              <a:t>2020</a:t>
            </a:r>
          </a:p>
          <a:p>
            <a:pPr defTabSz="605058"/>
            <a:endParaRPr lang="en-GB" altLang="en-US" sz="4400" b="1" dirty="0">
              <a:solidFill>
                <a:srgbClr val="478FBF"/>
              </a:solidFill>
              <a:latin typeface="AmplitudeTF"/>
              <a:ea typeface="LF_Kai"/>
            </a:endParaRPr>
          </a:p>
        </p:txBody>
      </p:sp>
      <p:sp>
        <p:nvSpPr>
          <p:cNvPr id="6" name="Slide Number Placeholder 5"/>
          <p:cNvSpPr>
            <a:spLocks noGrp="1"/>
          </p:cNvSpPr>
          <p:nvPr>
            <p:ph type="sldNum" sz="quarter" idx="12"/>
          </p:nvPr>
        </p:nvSpPr>
        <p:spPr/>
        <p:txBody>
          <a:bodyPr/>
          <a:lstStyle/>
          <a:p>
            <a:fld id="{DE6ECF0F-DA4E-4743-8955-ADA7D27EA82F}" type="slidenum">
              <a:rPr lang="en-US" smtClean="0"/>
              <a:t>30</a:t>
            </a:fld>
            <a:endParaRPr lang="en-US"/>
          </a:p>
        </p:txBody>
      </p:sp>
    </p:spTree>
    <p:extLst>
      <p:ext uri="{BB962C8B-B14F-4D97-AF65-F5344CB8AC3E}">
        <p14:creationId xmlns:p14="http://schemas.microsoft.com/office/powerpoint/2010/main" val="421377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39337" y="1240972"/>
            <a:ext cx="2433939" cy="2873244"/>
            <a:chOff x="3022600" y="2020887"/>
            <a:chExt cx="173037" cy="171451"/>
          </a:xfrm>
          <a:solidFill>
            <a:srgbClr val="FFFFFF">
              <a:lumMod val="95000"/>
            </a:srgbClr>
          </a:solidFill>
        </p:grpSpPr>
        <p:sp>
          <p:nvSpPr>
            <p:cNvPr id="3" name="Freeform 732"/>
            <p:cNvSpPr>
              <a:spLocks/>
            </p:cNvSpPr>
            <p:nvPr/>
          </p:nvSpPr>
          <p:spPr bwMode="auto">
            <a:xfrm>
              <a:off x="3101975" y="2128837"/>
              <a:ext cx="14287" cy="6350"/>
            </a:xfrm>
            <a:custGeom>
              <a:avLst/>
              <a:gdLst>
                <a:gd name="T0" fmla="*/ 2 w 8"/>
                <a:gd name="T1" fmla="*/ 4 h 4"/>
                <a:gd name="T2" fmla="*/ 6 w 8"/>
                <a:gd name="T3" fmla="*/ 4 h 4"/>
                <a:gd name="T4" fmla="*/ 8 w 8"/>
                <a:gd name="T5" fmla="*/ 2 h 4"/>
                <a:gd name="T6" fmla="*/ 6 w 8"/>
                <a:gd name="T7" fmla="*/ 0 h 4"/>
                <a:gd name="T8" fmla="*/ 2 w 8"/>
                <a:gd name="T9" fmla="*/ 0 h 4"/>
                <a:gd name="T10" fmla="*/ 0 w 8"/>
                <a:gd name="T11" fmla="*/ 2 h 4"/>
                <a:gd name="T12" fmla="*/ 2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2" y="4"/>
                  </a:moveTo>
                  <a:cubicBezTo>
                    <a:pt x="6" y="4"/>
                    <a:pt x="6" y="4"/>
                    <a:pt x="6" y="4"/>
                  </a:cubicBezTo>
                  <a:cubicBezTo>
                    <a:pt x="7" y="4"/>
                    <a:pt x="8" y="3"/>
                    <a:pt x="8" y="2"/>
                  </a:cubicBezTo>
                  <a:cubicBezTo>
                    <a:pt x="8" y="1"/>
                    <a:pt x="7" y="0"/>
                    <a:pt x="6" y="0"/>
                  </a:cubicBezTo>
                  <a:cubicBezTo>
                    <a:pt x="2" y="0"/>
                    <a:pt x="2" y="0"/>
                    <a:pt x="2" y="0"/>
                  </a:cubicBezTo>
                  <a:cubicBezTo>
                    <a:pt x="1" y="0"/>
                    <a:pt x="0" y="1"/>
                    <a:pt x="0" y="2"/>
                  </a:cubicBezTo>
                  <a:cubicBezTo>
                    <a:pt x="0" y="3"/>
                    <a:pt x="1" y="4"/>
                    <a:pt x="2"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sp>
          <p:nvSpPr>
            <p:cNvPr id="4" name="Freeform 733"/>
            <p:cNvSpPr>
              <a:spLocks/>
            </p:cNvSpPr>
            <p:nvPr/>
          </p:nvSpPr>
          <p:spPr bwMode="auto">
            <a:xfrm>
              <a:off x="3067050" y="2020887"/>
              <a:ext cx="82550" cy="44450"/>
            </a:xfrm>
            <a:custGeom>
              <a:avLst/>
              <a:gdLst>
                <a:gd name="T0" fmla="*/ 46 w 46"/>
                <a:gd name="T1" fmla="*/ 20 h 25"/>
                <a:gd name="T2" fmla="*/ 37 w 46"/>
                <a:gd name="T3" fmla="*/ 1 h 25"/>
                <a:gd name="T4" fmla="*/ 34 w 46"/>
                <a:gd name="T5" fmla="*/ 0 h 25"/>
                <a:gd name="T6" fmla="*/ 23 w 46"/>
                <a:gd name="T7" fmla="*/ 8 h 25"/>
                <a:gd name="T8" fmla="*/ 12 w 46"/>
                <a:gd name="T9" fmla="*/ 0 h 25"/>
                <a:gd name="T10" fmla="*/ 9 w 46"/>
                <a:gd name="T11" fmla="*/ 1 h 25"/>
                <a:gd name="T12" fmla="*/ 0 w 46"/>
                <a:gd name="T13" fmla="*/ 20 h 25"/>
                <a:gd name="T14" fmla="*/ 46 w 46"/>
                <a:gd name="T15" fmla="*/ 2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5">
                  <a:moveTo>
                    <a:pt x="46" y="20"/>
                  </a:moveTo>
                  <a:cubicBezTo>
                    <a:pt x="37" y="1"/>
                    <a:pt x="37" y="1"/>
                    <a:pt x="37" y="1"/>
                  </a:cubicBezTo>
                  <a:cubicBezTo>
                    <a:pt x="36" y="0"/>
                    <a:pt x="35" y="0"/>
                    <a:pt x="34" y="0"/>
                  </a:cubicBezTo>
                  <a:cubicBezTo>
                    <a:pt x="23" y="8"/>
                    <a:pt x="23" y="8"/>
                    <a:pt x="23" y="8"/>
                  </a:cubicBezTo>
                  <a:cubicBezTo>
                    <a:pt x="12" y="0"/>
                    <a:pt x="12" y="0"/>
                    <a:pt x="12" y="0"/>
                  </a:cubicBezTo>
                  <a:cubicBezTo>
                    <a:pt x="11" y="0"/>
                    <a:pt x="10" y="0"/>
                    <a:pt x="9" y="1"/>
                  </a:cubicBezTo>
                  <a:cubicBezTo>
                    <a:pt x="0" y="20"/>
                    <a:pt x="0" y="20"/>
                    <a:pt x="0" y="20"/>
                  </a:cubicBezTo>
                  <a:cubicBezTo>
                    <a:pt x="18" y="25"/>
                    <a:pt x="28" y="25"/>
                    <a:pt x="46"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sp>
          <p:nvSpPr>
            <p:cNvPr id="5" name="Freeform 734"/>
            <p:cNvSpPr>
              <a:spLocks/>
            </p:cNvSpPr>
            <p:nvPr/>
          </p:nvSpPr>
          <p:spPr bwMode="auto">
            <a:xfrm>
              <a:off x="3116263" y="2120900"/>
              <a:ext cx="53975" cy="65088"/>
            </a:xfrm>
            <a:custGeom>
              <a:avLst/>
              <a:gdLst>
                <a:gd name="T0" fmla="*/ 20 w 30"/>
                <a:gd name="T1" fmla="*/ 24 h 36"/>
                <a:gd name="T2" fmla="*/ 30 w 30"/>
                <a:gd name="T3" fmla="*/ 26 h 36"/>
                <a:gd name="T4" fmla="*/ 28 w 30"/>
                <a:gd name="T5" fmla="*/ 0 h 36"/>
                <a:gd name="T6" fmla="*/ 26 w 30"/>
                <a:gd name="T7" fmla="*/ 0 h 36"/>
                <a:gd name="T8" fmla="*/ 0 w 30"/>
                <a:gd name="T9" fmla="*/ 32 h 36"/>
                <a:gd name="T10" fmla="*/ 12 w 30"/>
                <a:gd name="T11" fmla="*/ 36 h 36"/>
                <a:gd name="T12" fmla="*/ 12 w 30"/>
                <a:gd name="T13" fmla="*/ 36 h 36"/>
                <a:gd name="T14" fmla="*/ 12 w 30"/>
                <a:gd name="T15" fmla="*/ 36 h 36"/>
                <a:gd name="T16" fmla="*/ 23 w 30"/>
                <a:gd name="T17" fmla="*/ 36 h 36"/>
                <a:gd name="T18" fmla="*/ 18 w 30"/>
                <a:gd name="T19" fmla="*/ 27 h 36"/>
                <a:gd name="T20" fmla="*/ 20 w 30"/>
                <a:gd name="T21"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6">
                  <a:moveTo>
                    <a:pt x="20" y="24"/>
                  </a:moveTo>
                  <a:cubicBezTo>
                    <a:pt x="30" y="26"/>
                    <a:pt x="30" y="26"/>
                    <a:pt x="30" y="26"/>
                  </a:cubicBezTo>
                  <a:cubicBezTo>
                    <a:pt x="29" y="20"/>
                    <a:pt x="28" y="8"/>
                    <a:pt x="28" y="0"/>
                  </a:cubicBezTo>
                  <a:cubicBezTo>
                    <a:pt x="26" y="0"/>
                    <a:pt x="26" y="0"/>
                    <a:pt x="26" y="0"/>
                  </a:cubicBezTo>
                  <a:cubicBezTo>
                    <a:pt x="25" y="13"/>
                    <a:pt x="12" y="24"/>
                    <a:pt x="0" y="32"/>
                  </a:cubicBezTo>
                  <a:cubicBezTo>
                    <a:pt x="6" y="34"/>
                    <a:pt x="10" y="36"/>
                    <a:pt x="12" y="36"/>
                  </a:cubicBezTo>
                  <a:cubicBezTo>
                    <a:pt x="12" y="36"/>
                    <a:pt x="12" y="36"/>
                    <a:pt x="12" y="36"/>
                  </a:cubicBezTo>
                  <a:cubicBezTo>
                    <a:pt x="12" y="36"/>
                    <a:pt x="12" y="36"/>
                    <a:pt x="12" y="36"/>
                  </a:cubicBezTo>
                  <a:cubicBezTo>
                    <a:pt x="23" y="36"/>
                    <a:pt x="23" y="36"/>
                    <a:pt x="23" y="36"/>
                  </a:cubicBezTo>
                  <a:cubicBezTo>
                    <a:pt x="18" y="27"/>
                    <a:pt x="18" y="27"/>
                    <a:pt x="18" y="27"/>
                  </a:cubicBezTo>
                  <a:cubicBezTo>
                    <a:pt x="17" y="25"/>
                    <a:pt x="19" y="24"/>
                    <a:pt x="20"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sp>
          <p:nvSpPr>
            <p:cNvPr id="6" name="Freeform 735"/>
            <p:cNvSpPr>
              <a:spLocks/>
            </p:cNvSpPr>
            <p:nvPr/>
          </p:nvSpPr>
          <p:spPr bwMode="auto">
            <a:xfrm>
              <a:off x="3048000" y="2120900"/>
              <a:ext cx="68262" cy="65088"/>
            </a:xfrm>
            <a:custGeom>
              <a:avLst/>
              <a:gdLst>
                <a:gd name="T0" fmla="*/ 4 w 38"/>
                <a:gd name="T1" fmla="*/ 0 h 36"/>
                <a:gd name="T2" fmla="*/ 2 w 38"/>
                <a:gd name="T3" fmla="*/ 0 h 36"/>
                <a:gd name="T4" fmla="*/ 0 w 38"/>
                <a:gd name="T5" fmla="*/ 26 h 36"/>
                <a:gd name="T6" fmla="*/ 10 w 38"/>
                <a:gd name="T7" fmla="*/ 24 h 36"/>
                <a:gd name="T8" fmla="*/ 12 w 38"/>
                <a:gd name="T9" fmla="*/ 27 h 36"/>
                <a:gd name="T10" fmla="*/ 7 w 38"/>
                <a:gd name="T11" fmla="*/ 36 h 36"/>
                <a:gd name="T12" fmla="*/ 38 w 38"/>
                <a:gd name="T13" fmla="*/ 36 h 36"/>
                <a:gd name="T14" fmla="*/ 4 w 38"/>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4" y="0"/>
                  </a:moveTo>
                  <a:cubicBezTo>
                    <a:pt x="2" y="0"/>
                    <a:pt x="2" y="0"/>
                    <a:pt x="2" y="0"/>
                  </a:cubicBezTo>
                  <a:cubicBezTo>
                    <a:pt x="2" y="8"/>
                    <a:pt x="1" y="20"/>
                    <a:pt x="0" y="26"/>
                  </a:cubicBezTo>
                  <a:cubicBezTo>
                    <a:pt x="10" y="24"/>
                    <a:pt x="10" y="24"/>
                    <a:pt x="10" y="24"/>
                  </a:cubicBezTo>
                  <a:cubicBezTo>
                    <a:pt x="11" y="24"/>
                    <a:pt x="13" y="25"/>
                    <a:pt x="12" y="27"/>
                  </a:cubicBezTo>
                  <a:cubicBezTo>
                    <a:pt x="7" y="36"/>
                    <a:pt x="7" y="36"/>
                    <a:pt x="7" y="36"/>
                  </a:cubicBezTo>
                  <a:cubicBezTo>
                    <a:pt x="38" y="36"/>
                    <a:pt x="38" y="36"/>
                    <a:pt x="38" y="36"/>
                  </a:cubicBezTo>
                  <a:cubicBezTo>
                    <a:pt x="25" y="30"/>
                    <a:pt x="6" y="16"/>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sp>
          <p:nvSpPr>
            <p:cNvPr id="7" name="Freeform 736"/>
            <p:cNvSpPr>
              <a:spLocks noEditPoints="1"/>
            </p:cNvSpPr>
            <p:nvPr/>
          </p:nvSpPr>
          <p:spPr bwMode="auto">
            <a:xfrm>
              <a:off x="3032125" y="2060575"/>
              <a:ext cx="153987" cy="112713"/>
            </a:xfrm>
            <a:custGeom>
              <a:avLst/>
              <a:gdLst>
                <a:gd name="T0" fmla="*/ 84 w 86"/>
                <a:gd name="T1" fmla="*/ 8 h 63"/>
                <a:gd name="T2" fmla="*/ 70 w 86"/>
                <a:gd name="T3" fmla="*/ 0 h 63"/>
                <a:gd name="T4" fmla="*/ 16 w 86"/>
                <a:gd name="T5" fmla="*/ 0 h 63"/>
                <a:gd name="T6" fmla="*/ 2 w 86"/>
                <a:gd name="T7" fmla="*/ 8 h 63"/>
                <a:gd name="T8" fmla="*/ 3 w 86"/>
                <a:gd name="T9" fmla="*/ 12 h 63"/>
                <a:gd name="T10" fmla="*/ 17 w 86"/>
                <a:gd name="T11" fmla="*/ 14 h 63"/>
                <a:gd name="T12" fmla="*/ 17 w 86"/>
                <a:gd name="T13" fmla="*/ 17 h 63"/>
                <a:gd name="T14" fmla="*/ 15 w 86"/>
                <a:gd name="T15" fmla="*/ 25 h 63"/>
                <a:gd name="T16" fmla="*/ 21 w 86"/>
                <a:gd name="T17" fmla="*/ 32 h 63"/>
                <a:gd name="T18" fmla="*/ 24 w 86"/>
                <a:gd name="T19" fmla="*/ 39 h 63"/>
                <a:gd name="T20" fmla="*/ 19 w 86"/>
                <a:gd name="T21" fmla="*/ 40 h 63"/>
                <a:gd name="T22" fmla="*/ 43 w 86"/>
                <a:gd name="T23" fmla="*/ 63 h 63"/>
                <a:gd name="T24" fmla="*/ 67 w 86"/>
                <a:gd name="T25" fmla="*/ 40 h 63"/>
                <a:gd name="T26" fmla="*/ 62 w 86"/>
                <a:gd name="T27" fmla="*/ 39 h 63"/>
                <a:gd name="T28" fmla="*/ 65 w 86"/>
                <a:gd name="T29" fmla="*/ 32 h 63"/>
                <a:gd name="T30" fmla="*/ 71 w 86"/>
                <a:gd name="T31" fmla="*/ 25 h 63"/>
                <a:gd name="T32" fmla="*/ 69 w 86"/>
                <a:gd name="T33" fmla="*/ 17 h 63"/>
                <a:gd name="T34" fmla="*/ 69 w 86"/>
                <a:gd name="T35" fmla="*/ 14 h 63"/>
                <a:gd name="T36" fmla="*/ 83 w 86"/>
                <a:gd name="T37" fmla="*/ 12 h 63"/>
                <a:gd name="T38" fmla="*/ 84 w 86"/>
                <a:gd name="T39" fmla="*/ 8 h 63"/>
                <a:gd name="T40" fmla="*/ 67 w 86"/>
                <a:gd name="T41" fmla="*/ 24 h 63"/>
                <a:gd name="T42" fmla="*/ 63 w 86"/>
                <a:gd name="T43" fmla="*/ 28 h 63"/>
                <a:gd name="T44" fmla="*/ 61 w 86"/>
                <a:gd name="T45" fmla="*/ 30 h 63"/>
                <a:gd name="T46" fmla="*/ 43 w 86"/>
                <a:gd name="T47" fmla="*/ 48 h 63"/>
                <a:gd name="T48" fmla="*/ 25 w 86"/>
                <a:gd name="T49" fmla="*/ 30 h 63"/>
                <a:gd name="T50" fmla="*/ 23 w 86"/>
                <a:gd name="T51" fmla="*/ 28 h 63"/>
                <a:gd name="T52" fmla="*/ 19 w 86"/>
                <a:gd name="T53" fmla="*/ 24 h 63"/>
                <a:gd name="T54" fmla="*/ 21 w 86"/>
                <a:gd name="T55" fmla="*/ 19 h 63"/>
                <a:gd name="T56" fmla="*/ 21 w 86"/>
                <a:gd name="T57" fmla="*/ 15 h 63"/>
                <a:gd name="T58" fmla="*/ 27 w 86"/>
                <a:gd name="T59" fmla="*/ 15 h 63"/>
                <a:gd name="T60" fmla="*/ 27 w 86"/>
                <a:gd name="T61" fmla="*/ 18 h 63"/>
                <a:gd name="T62" fmla="*/ 31 w 86"/>
                <a:gd name="T63" fmla="*/ 22 h 63"/>
                <a:gd name="T64" fmla="*/ 35 w 86"/>
                <a:gd name="T65" fmla="*/ 22 h 63"/>
                <a:gd name="T66" fmla="*/ 39 w 86"/>
                <a:gd name="T67" fmla="*/ 18 h 63"/>
                <a:gd name="T68" fmla="*/ 39 w 86"/>
                <a:gd name="T69" fmla="*/ 16 h 63"/>
                <a:gd name="T70" fmla="*/ 47 w 86"/>
                <a:gd name="T71" fmla="*/ 16 h 63"/>
                <a:gd name="T72" fmla="*/ 47 w 86"/>
                <a:gd name="T73" fmla="*/ 18 h 63"/>
                <a:gd name="T74" fmla="*/ 51 w 86"/>
                <a:gd name="T75" fmla="*/ 22 h 63"/>
                <a:gd name="T76" fmla="*/ 55 w 86"/>
                <a:gd name="T77" fmla="*/ 22 h 63"/>
                <a:gd name="T78" fmla="*/ 59 w 86"/>
                <a:gd name="T79" fmla="*/ 18 h 63"/>
                <a:gd name="T80" fmla="*/ 59 w 86"/>
                <a:gd name="T81" fmla="*/ 15 h 63"/>
                <a:gd name="T82" fmla="*/ 65 w 86"/>
                <a:gd name="T83" fmla="*/ 15 h 63"/>
                <a:gd name="T84" fmla="*/ 65 w 86"/>
                <a:gd name="T85" fmla="*/ 19 h 63"/>
                <a:gd name="T86" fmla="*/ 67 w 86"/>
                <a:gd name="T87" fmla="*/ 2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 h="63">
                  <a:moveTo>
                    <a:pt x="84" y="8"/>
                  </a:moveTo>
                  <a:cubicBezTo>
                    <a:pt x="70" y="0"/>
                    <a:pt x="70" y="0"/>
                    <a:pt x="70" y="0"/>
                  </a:cubicBezTo>
                  <a:cubicBezTo>
                    <a:pt x="50" y="8"/>
                    <a:pt x="36" y="8"/>
                    <a:pt x="16" y="0"/>
                  </a:cubicBezTo>
                  <a:cubicBezTo>
                    <a:pt x="2" y="8"/>
                    <a:pt x="2" y="8"/>
                    <a:pt x="2" y="8"/>
                  </a:cubicBezTo>
                  <a:cubicBezTo>
                    <a:pt x="0" y="9"/>
                    <a:pt x="1" y="12"/>
                    <a:pt x="3" y="12"/>
                  </a:cubicBezTo>
                  <a:cubicBezTo>
                    <a:pt x="3" y="12"/>
                    <a:pt x="8" y="13"/>
                    <a:pt x="17" y="14"/>
                  </a:cubicBezTo>
                  <a:cubicBezTo>
                    <a:pt x="17" y="17"/>
                    <a:pt x="17" y="17"/>
                    <a:pt x="17" y="17"/>
                  </a:cubicBezTo>
                  <a:cubicBezTo>
                    <a:pt x="15" y="19"/>
                    <a:pt x="14" y="22"/>
                    <a:pt x="15" y="25"/>
                  </a:cubicBezTo>
                  <a:cubicBezTo>
                    <a:pt x="16" y="28"/>
                    <a:pt x="18" y="31"/>
                    <a:pt x="21" y="32"/>
                  </a:cubicBezTo>
                  <a:cubicBezTo>
                    <a:pt x="21" y="34"/>
                    <a:pt x="22" y="37"/>
                    <a:pt x="24" y="39"/>
                  </a:cubicBezTo>
                  <a:cubicBezTo>
                    <a:pt x="22" y="39"/>
                    <a:pt x="20" y="39"/>
                    <a:pt x="19" y="40"/>
                  </a:cubicBezTo>
                  <a:cubicBezTo>
                    <a:pt x="23" y="49"/>
                    <a:pt x="33" y="58"/>
                    <a:pt x="43" y="63"/>
                  </a:cubicBezTo>
                  <a:cubicBezTo>
                    <a:pt x="53" y="58"/>
                    <a:pt x="63" y="49"/>
                    <a:pt x="67" y="40"/>
                  </a:cubicBezTo>
                  <a:cubicBezTo>
                    <a:pt x="66" y="39"/>
                    <a:pt x="64" y="39"/>
                    <a:pt x="62" y="39"/>
                  </a:cubicBezTo>
                  <a:cubicBezTo>
                    <a:pt x="64" y="37"/>
                    <a:pt x="65" y="34"/>
                    <a:pt x="65" y="32"/>
                  </a:cubicBezTo>
                  <a:cubicBezTo>
                    <a:pt x="68" y="31"/>
                    <a:pt x="70" y="28"/>
                    <a:pt x="71" y="25"/>
                  </a:cubicBezTo>
                  <a:cubicBezTo>
                    <a:pt x="72" y="22"/>
                    <a:pt x="71" y="19"/>
                    <a:pt x="69" y="17"/>
                  </a:cubicBezTo>
                  <a:cubicBezTo>
                    <a:pt x="69" y="14"/>
                    <a:pt x="69" y="14"/>
                    <a:pt x="69" y="14"/>
                  </a:cubicBezTo>
                  <a:cubicBezTo>
                    <a:pt x="78" y="13"/>
                    <a:pt x="83" y="12"/>
                    <a:pt x="83" y="12"/>
                  </a:cubicBezTo>
                  <a:cubicBezTo>
                    <a:pt x="85" y="12"/>
                    <a:pt x="86" y="9"/>
                    <a:pt x="84" y="8"/>
                  </a:cubicBezTo>
                  <a:close/>
                  <a:moveTo>
                    <a:pt x="67" y="24"/>
                  </a:moveTo>
                  <a:cubicBezTo>
                    <a:pt x="66" y="26"/>
                    <a:pt x="65" y="28"/>
                    <a:pt x="63" y="28"/>
                  </a:cubicBezTo>
                  <a:cubicBezTo>
                    <a:pt x="62" y="28"/>
                    <a:pt x="61" y="29"/>
                    <a:pt x="61" y="30"/>
                  </a:cubicBezTo>
                  <a:cubicBezTo>
                    <a:pt x="61" y="40"/>
                    <a:pt x="48" y="48"/>
                    <a:pt x="43" y="48"/>
                  </a:cubicBezTo>
                  <a:cubicBezTo>
                    <a:pt x="38" y="48"/>
                    <a:pt x="25" y="40"/>
                    <a:pt x="25" y="30"/>
                  </a:cubicBezTo>
                  <a:cubicBezTo>
                    <a:pt x="25" y="29"/>
                    <a:pt x="24" y="28"/>
                    <a:pt x="23" y="28"/>
                  </a:cubicBezTo>
                  <a:cubicBezTo>
                    <a:pt x="21" y="28"/>
                    <a:pt x="20" y="26"/>
                    <a:pt x="19" y="24"/>
                  </a:cubicBezTo>
                  <a:cubicBezTo>
                    <a:pt x="19" y="22"/>
                    <a:pt x="19" y="20"/>
                    <a:pt x="21" y="19"/>
                  </a:cubicBezTo>
                  <a:cubicBezTo>
                    <a:pt x="21" y="15"/>
                    <a:pt x="21" y="15"/>
                    <a:pt x="21" y="15"/>
                  </a:cubicBezTo>
                  <a:cubicBezTo>
                    <a:pt x="23" y="15"/>
                    <a:pt x="25" y="15"/>
                    <a:pt x="27" y="15"/>
                  </a:cubicBezTo>
                  <a:cubicBezTo>
                    <a:pt x="27" y="18"/>
                    <a:pt x="27" y="18"/>
                    <a:pt x="27" y="18"/>
                  </a:cubicBezTo>
                  <a:cubicBezTo>
                    <a:pt x="27" y="20"/>
                    <a:pt x="29" y="22"/>
                    <a:pt x="31" y="22"/>
                  </a:cubicBezTo>
                  <a:cubicBezTo>
                    <a:pt x="35" y="22"/>
                    <a:pt x="35" y="22"/>
                    <a:pt x="35" y="22"/>
                  </a:cubicBezTo>
                  <a:cubicBezTo>
                    <a:pt x="37" y="22"/>
                    <a:pt x="39" y="20"/>
                    <a:pt x="39" y="18"/>
                  </a:cubicBezTo>
                  <a:cubicBezTo>
                    <a:pt x="39" y="16"/>
                    <a:pt x="39" y="16"/>
                    <a:pt x="39" y="16"/>
                  </a:cubicBezTo>
                  <a:cubicBezTo>
                    <a:pt x="40" y="16"/>
                    <a:pt x="46" y="16"/>
                    <a:pt x="47" y="16"/>
                  </a:cubicBezTo>
                  <a:cubicBezTo>
                    <a:pt x="47" y="18"/>
                    <a:pt x="47" y="18"/>
                    <a:pt x="47" y="18"/>
                  </a:cubicBezTo>
                  <a:cubicBezTo>
                    <a:pt x="47" y="20"/>
                    <a:pt x="49" y="22"/>
                    <a:pt x="51" y="22"/>
                  </a:cubicBezTo>
                  <a:cubicBezTo>
                    <a:pt x="55" y="22"/>
                    <a:pt x="55" y="22"/>
                    <a:pt x="55" y="22"/>
                  </a:cubicBezTo>
                  <a:cubicBezTo>
                    <a:pt x="57" y="22"/>
                    <a:pt x="59" y="20"/>
                    <a:pt x="59" y="18"/>
                  </a:cubicBezTo>
                  <a:cubicBezTo>
                    <a:pt x="59" y="15"/>
                    <a:pt x="59" y="15"/>
                    <a:pt x="59" y="15"/>
                  </a:cubicBezTo>
                  <a:cubicBezTo>
                    <a:pt x="61" y="15"/>
                    <a:pt x="63" y="15"/>
                    <a:pt x="65" y="15"/>
                  </a:cubicBezTo>
                  <a:cubicBezTo>
                    <a:pt x="65" y="19"/>
                    <a:pt x="65" y="19"/>
                    <a:pt x="65" y="19"/>
                  </a:cubicBezTo>
                  <a:cubicBezTo>
                    <a:pt x="67" y="20"/>
                    <a:pt x="67" y="22"/>
                    <a:pt x="67"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sp>
          <p:nvSpPr>
            <p:cNvPr id="8" name="Freeform 737"/>
            <p:cNvSpPr>
              <a:spLocks/>
            </p:cNvSpPr>
            <p:nvPr/>
          </p:nvSpPr>
          <p:spPr bwMode="auto">
            <a:xfrm>
              <a:off x="3022600" y="2136775"/>
              <a:ext cx="36512" cy="55563"/>
            </a:xfrm>
            <a:custGeom>
              <a:avLst/>
              <a:gdLst>
                <a:gd name="T0" fmla="*/ 16 w 20"/>
                <a:gd name="T1" fmla="*/ 28 h 31"/>
                <a:gd name="T2" fmla="*/ 20 w 20"/>
                <a:gd name="T3" fmla="*/ 20 h 31"/>
                <a:gd name="T4" fmla="*/ 12 w 20"/>
                <a:gd name="T5" fmla="*/ 21 h 31"/>
                <a:gd name="T6" fmla="*/ 10 w 20"/>
                <a:gd name="T7" fmla="*/ 19 h 31"/>
                <a:gd name="T8" fmla="*/ 12 w 20"/>
                <a:gd name="T9" fmla="*/ 0 h 31"/>
                <a:gd name="T10" fmla="*/ 0 w 20"/>
                <a:gd name="T11" fmla="*/ 16 h 31"/>
                <a:gd name="T12" fmla="*/ 0 w 20"/>
                <a:gd name="T13" fmla="*/ 29 h 31"/>
                <a:gd name="T14" fmla="*/ 2 w 20"/>
                <a:gd name="T15" fmla="*/ 31 h 31"/>
                <a:gd name="T16" fmla="*/ 18 w 20"/>
                <a:gd name="T17" fmla="*/ 31 h 31"/>
                <a:gd name="T18" fmla="*/ 16 w 20"/>
                <a:gd name="T19"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1">
                  <a:moveTo>
                    <a:pt x="16" y="28"/>
                  </a:moveTo>
                  <a:cubicBezTo>
                    <a:pt x="20" y="20"/>
                    <a:pt x="20" y="20"/>
                    <a:pt x="20" y="20"/>
                  </a:cubicBezTo>
                  <a:cubicBezTo>
                    <a:pt x="12" y="21"/>
                    <a:pt x="12" y="21"/>
                    <a:pt x="12" y="21"/>
                  </a:cubicBezTo>
                  <a:cubicBezTo>
                    <a:pt x="11" y="21"/>
                    <a:pt x="10" y="20"/>
                    <a:pt x="10" y="19"/>
                  </a:cubicBezTo>
                  <a:cubicBezTo>
                    <a:pt x="10" y="19"/>
                    <a:pt x="11" y="9"/>
                    <a:pt x="12" y="0"/>
                  </a:cubicBezTo>
                  <a:cubicBezTo>
                    <a:pt x="7" y="2"/>
                    <a:pt x="0" y="6"/>
                    <a:pt x="0" y="16"/>
                  </a:cubicBezTo>
                  <a:cubicBezTo>
                    <a:pt x="0" y="29"/>
                    <a:pt x="0" y="29"/>
                    <a:pt x="0" y="29"/>
                  </a:cubicBezTo>
                  <a:cubicBezTo>
                    <a:pt x="0" y="30"/>
                    <a:pt x="1" y="31"/>
                    <a:pt x="2" y="31"/>
                  </a:cubicBezTo>
                  <a:cubicBezTo>
                    <a:pt x="18" y="31"/>
                    <a:pt x="18" y="31"/>
                    <a:pt x="18" y="31"/>
                  </a:cubicBezTo>
                  <a:cubicBezTo>
                    <a:pt x="17" y="31"/>
                    <a:pt x="16" y="29"/>
                    <a:pt x="16" y="2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sp>
          <p:nvSpPr>
            <p:cNvPr id="9" name="Freeform 738"/>
            <p:cNvSpPr>
              <a:spLocks/>
            </p:cNvSpPr>
            <p:nvPr/>
          </p:nvSpPr>
          <p:spPr bwMode="auto">
            <a:xfrm>
              <a:off x="3159125" y="2136775"/>
              <a:ext cx="36512" cy="55563"/>
            </a:xfrm>
            <a:custGeom>
              <a:avLst/>
              <a:gdLst>
                <a:gd name="T0" fmla="*/ 8 w 20"/>
                <a:gd name="T1" fmla="*/ 0 h 31"/>
                <a:gd name="T2" fmla="*/ 10 w 20"/>
                <a:gd name="T3" fmla="*/ 19 h 31"/>
                <a:gd name="T4" fmla="*/ 8 w 20"/>
                <a:gd name="T5" fmla="*/ 21 h 31"/>
                <a:gd name="T6" fmla="*/ 0 w 20"/>
                <a:gd name="T7" fmla="*/ 20 h 31"/>
                <a:gd name="T8" fmla="*/ 4 w 20"/>
                <a:gd name="T9" fmla="*/ 28 h 31"/>
                <a:gd name="T10" fmla="*/ 2 w 20"/>
                <a:gd name="T11" fmla="*/ 31 h 31"/>
                <a:gd name="T12" fmla="*/ 18 w 20"/>
                <a:gd name="T13" fmla="*/ 31 h 31"/>
                <a:gd name="T14" fmla="*/ 20 w 20"/>
                <a:gd name="T15" fmla="*/ 29 h 31"/>
                <a:gd name="T16" fmla="*/ 20 w 20"/>
                <a:gd name="T17" fmla="*/ 16 h 31"/>
                <a:gd name="T18" fmla="*/ 8 w 2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1">
                  <a:moveTo>
                    <a:pt x="8" y="0"/>
                  </a:moveTo>
                  <a:cubicBezTo>
                    <a:pt x="9" y="8"/>
                    <a:pt x="10" y="19"/>
                    <a:pt x="10" y="19"/>
                  </a:cubicBezTo>
                  <a:cubicBezTo>
                    <a:pt x="10" y="20"/>
                    <a:pt x="9" y="21"/>
                    <a:pt x="8" y="21"/>
                  </a:cubicBezTo>
                  <a:cubicBezTo>
                    <a:pt x="8" y="21"/>
                    <a:pt x="0" y="20"/>
                    <a:pt x="0" y="20"/>
                  </a:cubicBezTo>
                  <a:cubicBezTo>
                    <a:pt x="4" y="28"/>
                    <a:pt x="4" y="28"/>
                    <a:pt x="4" y="28"/>
                  </a:cubicBezTo>
                  <a:cubicBezTo>
                    <a:pt x="4" y="29"/>
                    <a:pt x="3" y="31"/>
                    <a:pt x="2" y="31"/>
                  </a:cubicBezTo>
                  <a:cubicBezTo>
                    <a:pt x="18" y="31"/>
                    <a:pt x="18" y="31"/>
                    <a:pt x="18" y="31"/>
                  </a:cubicBezTo>
                  <a:cubicBezTo>
                    <a:pt x="19" y="31"/>
                    <a:pt x="20" y="30"/>
                    <a:pt x="20" y="29"/>
                  </a:cubicBezTo>
                  <a:cubicBezTo>
                    <a:pt x="20" y="16"/>
                    <a:pt x="20" y="16"/>
                    <a:pt x="20" y="16"/>
                  </a:cubicBezTo>
                  <a:cubicBezTo>
                    <a:pt x="20" y="6"/>
                    <a:pt x="13" y="2"/>
                    <a:pt x="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grpSp>
      <p:sp>
        <p:nvSpPr>
          <p:cNvPr id="10" name="Rectangle 9"/>
          <p:cNvSpPr/>
          <p:nvPr/>
        </p:nvSpPr>
        <p:spPr>
          <a:xfrm>
            <a:off x="2697613" y="2367677"/>
            <a:ext cx="5355638" cy="646331"/>
          </a:xfrm>
          <a:prstGeom prst="rect">
            <a:avLst/>
          </a:prstGeom>
        </p:spPr>
        <p:txBody>
          <a:bodyPr wrap="square">
            <a:spAutoFit/>
          </a:bodyPr>
          <a:lstStyle/>
          <a:p>
            <a:pPr marL="171450" lvl="1" indent="-171450">
              <a:spcBef>
                <a:spcPct val="0"/>
              </a:spcBef>
              <a:spcAft>
                <a:spcPts val="300"/>
              </a:spcAft>
              <a:buFont typeface="Wingdings" panose="05000000000000000000" pitchFamily="2" charset="2"/>
              <a:buChar char="§"/>
            </a:pPr>
            <a:r>
              <a:rPr lang="en-US" altLang="en-US" sz="1200" dirty="0">
                <a:solidFill>
                  <a:srgbClr val="6D6E6A"/>
                </a:solidFill>
                <a:latin typeface="AmplitudeTF"/>
                <a:ea typeface="LF_Kai"/>
                <a:cs typeface="Arial" panose="020B0604020202020204" pitchFamily="34" charset="0"/>
              </a:rPr>
              <a:t>An anti-western cyber criminal group called Kobra takes responsibility for the cyber attack and claims that sensitive and/or confidential data from ABC Group have been posted to the “</a:t>
            </a:r>
            <a:r>
              <a:rPr lang="en-US" altLang="en-US" sz="1200" b="1" dirty="0">
                <a:solidFill>
                  <a:srgbClr val="6D6E6A"/>
                </a:solidFill>
                <a:latin typeface="AmplitudeTF"/>
                <a:ea typeface="LF_Kai"/>
                <a:cs typeface="Arial" panose="020B0604020202020204" pitchFamily="34" charset="0"/>
              </a:rPr>
              <a:t>Dark Web</a:t>
            </a:r>
            <a:r>
              <a:rPr lang="en-US" altLang="en-US" sz="1200" dirty="0">
                <a:solidFill>
                  <a:srgbClr val="6D6E6A"/>
                </a:solidFill>
                <a:latin typeface="AmplitudeTF"/>
                <a:ea typeface="LF_Kai"/>
                <a:cs typeface="Arial" panose="020B0604020202020204" pitchFamily="34" charset="0"/>
              </a:rPr>
              <a:t>”</a:t>
            </a:r>
          </a:p>
        </p:txBody>
      </p:sp>
      <p:sp>
        <p:nvSpPr>
          <p:cNvPr id="11" name="Rectangle 10"/>
          <p:cNvSpPr/>
          <p:nvPr/>
        </p:nvSpPr>
        <p:spPr>
          <a:xfrm>
            <a:off x="836908" y="2266681"/>
            <a:ext cx="1733488" cy="925268"/>
          </a:xfrm>
          <a:prstGeom prst="rect">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8:30AM</a:t>
            </a:r>
            <a:endParaRPr kumimoji="0" lang="en-GB" sz="3200" b="0" i="0" u="none" strike="noStrike" kern="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2" name="Rectangle 11"/>
          <p:cNvSpPr/>
          <p:nvPr/>
        </p:nvSpPr>
        <p:spPr>
          <a:xfrm>
            <a:off x="796049" y="2230411"/>
            <a:ext cx="1798599" cy="997808"/>
          </a:xfrm>
          <a:prstGeom prst="rect">
            <a:avLst/>
          </a:prstGeom>
          <a:no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13" name="Text Placeholder 1"/>
          <p:cNvSpPr txBox="1">
            <a:spLocks/>
          </p:cNvSpPr>
          <p:nvPr/>
        </p:nvSpPr>
        <p:spPr>
          <a:xfrm>
            <a:off x="687388" y="80733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Tuesday, September 22, 2020</a:t>
            </a:r>
            <a:endParaRPr lang="en-US" sz="2400" b="1" dirty="0">
              <a:solidFill>
                <a:srgbClr val="478FBF"/>
              </a:solidFill>
              <a:latin typeface="AmplitudeTF"/>
              <a:ea typeface="LF_Kai"/>
            </a:endParaRPr>
          </a:p>
        </p:txBody>
      </p:sp>
      <p:sp>
        <p:nvSpPr>
          <p:cNvPr id="15" name="Slide Number Placeholder 14"/>
          <p:cNvSpPr>
            <a:spLocks noGrp="1"/>
          </p:cNvSpPr>
          <p:nvPr>
            <p:ph type="sldNum" sz="quarter" idx="12"/>
          </p:nvPr>
        </p:nvSpPr>
        <p:spPr/>
        <p:txBody>
          <a:bodyPr/>
          <a:lstStyle/>
          <a:p>
            <a:fld id="{DE6ECF0F-DA4E-4743-8955-ADA7D27EA82F}" type="slidenum">
              <a:rPr lang="en-US" smtClean="0"/>
              <a:t>31</a:t>
            </a:fld>
            <a:endParaRPr lang="en-US"/>
          </a:p>
        </p:txBody>
      </p:sp>
    </p:spTree>
    <p:extLst>
      <p:ext uri="{BB962C8B-B14F-4D97-AF65-F5344CB8AC3E}">
        <p14:creationId xmlns:p14="http://schemas.microsoft.com/office/powerpoint/2010/main" val="171417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1"/>
          <p:cNvSpPr>
            <a:spLocks noEditPoints="1"/>
          </p:cNvSpPr>
          <p:nvPr/>
        </p:nvSpPr>
        <p:spPr bwMode="auto">
          <a:xfrm>
            <a:off x="4778241" y="1619279"/>
            <a:ext cx="2987628" cy="2416871"/>
          </a:xfrm>
          <a:custGeom>
            <a:avLst/>
            <a:gdLst>
              <a:gd name="T0" fmla="*/ 726 w 757"/>
              <a:gd name="T1" fmla="*/ 73 h 633"/>
              <a:gd name="T2" fmla="*/ 723 w 757"/>
              <a:gd name="T3" fmla="*/ 579 h 633"/>
              <a:gd name="T4" fmla="*/ 704 w 757"/>
              <a:gd name="T5" fmla="*/ 589 h 633"/>
              <a:gd name="T6" fmla="*/ 693 w 757"/>
              <a:gd name="T7" fmla="*/ 569 h 633"/>
              <a:gd name="T8" fmla="*/ 689 w 757"/>
              <a:gd name="T9" fmla="*/ 14 h 633"/>
              <a:gd name="T10" fmla="*/ 662 w 757"/>
              <a:gd name="T11" fmla="*/ 0 h 633"/>
              <a:gd name="T12" fmla="*/ 13 w 757"/>
              <a:gd name="T13" fmla="*/ 5 h 633"/>
              <a:gd name="T14" fmla="*/ 0 w 757"/>
              <a:gd name="T15" fmla="*/ 32 h 633"/>
              <a:gd name="T16" fmla="*/ 4 w 757"/>
              <a:gd name="T17" fmla="*/ 578 h 633"/>
              <a:gd name="T18" fmla="*/ 23 w 757"/>
              <a:gd name="T19" fmla="*/ 610 h 633"/>
              <a:gd name="T20" fmla="*/ 55 w 757"/>
              <a:gd name="T21" fmla="*/ 629 h 633"/>
              <a:gd name="T22" fmla="*/ 678 w 757"/>
              <a:gd name="T23" fmla="*/ 633 h 633"/>
              <a:gd name="T24" fmla="*/ 709 w 757"/>
              <a:gd name="T25" fmla="*/ 627 h 633"/>
              <a:gd name="T26" fmla="*/ 739 w 757"/>
              <a:gd name="T27" fmla="*/ 604 h 633"/>
              <a:gd name="T28" fmla="*/ 755 w 757"/>
              <a:gd name="T29" fmla="*/ 570 h 633"/>
              <a:gd name="T30" fmla="*/ 756 w 757"/>
              <a:gd name="T31" fmla="*/ 73 h 633"/>
              <a:gd name="T32" fmla="*/ 354 w 757"/>
              <a:gd name="T33" fmla="*/ 63 h 633"/>
              <a:gd name="T34" fmla="*/ 476 w 757"/>
              <a:gd name="T35" fmla="*/ 63 h 633"/>
              <a:gd name="T36" fmla="*/ 388 w 757"/>
              <a:gd name="T37" fmla="*/ 207 h 633"/>
              <a:gd name="T38" fmla="*/ 304 w 757"/>
              <a:gd name="T39" fmla="*/ 63 h 633"/>
              <a:gd name="T40" fmla="*/ 299 w 757"/>
              <a:gd name="T41" fmla="*/ 143 h 633"/>
              <a:gd name="T42" fmla="*/ 204 w 757"/>
              <a:gd name="T43" fmla="*/ 207 h 633"/>
              <a:gd name="T44" fmla="*/ 144 w 757"/>
              <a:gd name="T45" fmla="*/ 63 h 633"/>
              <a:gd name="T46" fmla="*/ 88 w 757"/>
              <a:gd name="T47" fmla="*/ 207 h 633"/>
              <a:gd name="T48" fmla="*/ 62 w 757"/>
              <a:gd name="T49" fmla="*/ 538 h 633"/>
              <a:gd name="T50" fmla="*/ 62 w 757"/>
              <a:gd name="T51" fmla="*/ 475 h 633"/>
              <a:gd name="T52" fmla="*/ 62 w 757"/>
              <a:gd name="T53" fmla="*/ 411 h 633"/>
              <a:gd name="T54" fmla="*/ 62 w 757"/>
              <a:gd name="T55" fmla="*/ 349 h 633"/>
              <a:gd name="T56" fmla="*/ 379 w 757"/>
              <a:gd name="T57" fmla="*/ 349 h 633"/>
              <a:gd name="T58" fmla="*/ 62 w 757"/>
              <a:gd name="T59" fmla="*/ 254 h 633"/>
              <a:gd name="T60" fmla="*/ 554 w 757"/>
              <a:gd name="T61" fmla="*/ 109 h 633"/>
              <a:gd name="T62" fmla="*/ 598 w 757"/>
              <a:gd name="T63" fmla="*/ 122 h 633"/>
              <a:gd name="T64" fmla="*/ 625 w 757"/>
              <a:gd name="T65" fmla="*/ 141 h 633"/>
              <a:gd name="T66" fmla="*/ 631 w 757"/>
              <a:gd name="T67" fmla="*/ 163 h 633"/>
              <a:gd name="T68" fmla="*/ 624 w 757"/>
              <a:gd name="T69" fmla="*/ 186 h 633"/>
              <a:gd name="T70" fmla="*/ 606 w 757"/>
              <a:gd name="T71" fmla="*/ 201 h 633"/>
              <a:gd name="T72" fmla="*/ 565 w 757"/>
              <a:gd name="T73" fmla="*/ 205 h 633"/>
              <a:gd name="T74" fmla="*/ 531 w 757"/>
              <a:gd name="T75" fmla="*/ 187 h 633"/>
              <a:gd name="T76" fmla="*/ 552 w 757"/>
              <a:gd name="T77" fmla="*/ 158 h 633"/>
              <a:gd name="T78" fmla="*/ 561 w 757"/>
              <a:gd name="T79" fmla="*/ 179 h 633"/>
              <a:gd name="T80" fmla="*/ 583 w 757"/>
              <a:gd name="T81" fmla="*/ 182 h 633"/>
              <a:gd name="T82" fmla="*/ 600 w 757"/>
              <a:gd name="T83" fmla="*/ 174 h 633"/>
              <a:gd name="T84" fmla="*/ 603 w 757"/>
              <a:gd name="T85" fmla="*/ 160 h 633"/>
              <a:gd name="T86" fmla="*/ 591 w 757"/>
              <a:gd name="T87" fmla="*/ 149 h 633"/>
              <a:gd name="T88" fmla="*/ 541 w 757"/>
              <a:gd name="T89" fmla="*/ 133 h 633"/>
              <a:gd name="T90" fmla="*/ 522 w 757"/>
              <a:gd name="T91" fmla="*/ 109 h 633"/>
              <a:gd name="T92" fmla="*/ 522 w 757"/>
              <a:gd name="T93" fmla="*/ 86 h 633"/>
              <a:gd name="T94" fmla="*/ 535 w 757"/>
              <a:gd name="T95" fmla="*/ 66 h 633"/>
              <a:gd name="T96" fmla="*/ 558 w 757"/>
              <a:gd name="T97" fmla="*/ 56 h 633"/>
              <a:gd name="T98" fmla="*/ 606 w 757"/>
              <a:gd name="T99" fmla="*/ 61 h 633"/>
              <a:gd name="T100" fmla="*/ 628 w 757"/>
              <a:gd name="T101" fmla="*/ 91 h 633"/>
              <a:gd name="T102" fmla="*/ 596 w 757"/>
              <a:gd name="T103" fmla="*/ 87 h 633"/>
              <a:gd name="T104" fmla="*/ 579 w 757"/>
              <a:gd name="T105" fmla="*/ 79 h 633"/>
              <a:gd name="T106" fmla="*/ 558 w 757"/>
              <a:gd name="T107" fmla="*/ 81 h 633"/>
              <a:gd name="T108" fmla="*/ 548 w 757"/>
              <a:gd name="T109" fmla="*/ 93 h 633"/>
              <a:gd name="T110" fmla="*/ 550 w 757"/>
              <a:gd name="T111" fmla="*/ 10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7" h="633">
                <a:moveTo>
                  <a:pt x="741" y="63"/>
                </a:moveTo>
                <a:lnTo>
                  <a:pt x="741" y="63"/>
                </a:lnTo>
                <a:lnTo>
                  <a:pt x="734" y="64"/>
                </a:lnTo>
                <a:lnTo>
                  <a:pt x="729" y="68"/>
                </a:lnTo>
                <a:lnTo>
                  <a:pt x="726" y="73"/>
                </a:lnTo>
                <a:lnTo>
                  <a:pt x="725" y="80"/>
                </a:lnTo>
                <a:lnTo>
                  <a:pt x="725" y="569"/>
                </a:lnTo>
                <a:lnTo>
                  <a:pt x="725" y="569"/>
                </a:lnTo>
                <a:lnTo>
                  <a:pt x="725" y="574"/>
                </a:lnTo>
                <a:lnTo>
                  <a:pt x="723" y="579"/>
                </a:lnTo>
                <a:lnTo>
                  <a:pt x="722" y="581"/>
                </a:lnTo>
                <a:lnTo>
                  <a:pt x="720" y="585"/>
                </a:lnTo>
                <a:lnTo>
                  <a:pt x="715" y="589"/>
                </a:lnTo>
                <a:lnTo>
                  <a:pt x="709" y="590"/>
                </a:lnTo>
                <a:lnTo>
                  <a:pt x="704" y="589"/>
                </a:lnTo>
                <a:lnTo>
                  <a:pt x="698" y="585"/>
                </a:lnTo>
                <a:lnTo>
                  <a:pt x="697" y="581"/>
                </a:lnTo>
                <a:lnTo>
                  <a:pt x="695" y="579"/>
                </a:lnTo>
                <a:lnTo>
                  <a:pt x="693" y="574"/>
                </a:lnTo>
                <a:lnTo>
                  <a:pt x="693" y="569"/>
                </a:lnTo>
                <a:lnTo>
                  <a:pt x="693" y="32"/>
                </a:lnTo>
                <a:lnTo>
                  <a:pt x="693" y="32"/>
                </a:lnTo>
                <a:lnTo>
                  <a:pt x="693" y="26"/>
                </a:lnTo>
                <a:lnTo>
                  <a:pt x="691" y="20"/>
                </a:lnTo>
                <a:lnTo>
                  <a:pt x="689" y="14"/>
                </a:lnTo>
                <a:lnTo>
                  <a:pt x="685" y="10"/>
                </a:lnTo>
                <a:lnTo>
                  <a:pt x="680" y="5"/>
                </a:lnTo>
                <a:lnTo>
                  <a:pt x="674" y="3"/>
                </a:lnTo>
                <a:lnTo>
                  <a:pt x="668" y="0"/>
                </a:lnTo>
                <a:lnTo>
                  <a:pt x="662" y="0"/>
                </a:lnTo>
                <a:lnTo>
                  <a:pt x="31" y="0"/>
                </a:lnTo>
                <a:lnTo>
                  <a:pt x="31" y="0"/>
                </a:lnTo>
                <a:lnTo>
                  <a:pt x="25" y="0"/>
                </a:lnTo>
                <a:lnTo>
                  <a:pt x="19" y="3"/>
                </a:lnTo>
                <a:lnTo>
                  <a:pt x="13" y="5"/>
                </a:lnTo>
                <a:lnTo>
                  <a:pt x="8" y="10"/>
                </a:lnTo>
                <a:lnTo>
                  <a:pt x="5" y="14"/>
                </a:lnTo>
                <a:lnTo>
                  <a:pt x="2" y="20"/>
                </a:lnTo>
                <a:lnTo>
                  <a:pt x="0" y="26"/>
                </a:lnTo>
                <a:lnTo>
                  <a:pt x="0" y="32"/>
                </a:lnTo>
                <a:lnTo>
                  <a:pt x="0" y="554"/>
                </a:lnTo>
                <a:lnTo>
                  <a:pt x="0" y="554"/>
                </a:lnTo>
                <a:lnTo>
                  <a:pt x="0" y="562"/>
                </a:lnTo>
                <a:lnTo>
                  <a:pt x="1" y="570"/>
                </a:lnTo>
                <a:lnTo>
                  <a:pt x="4" y="578"/>
                </a:lnTo>
                <a:lnTo>
                  <a:pt x="6" y="585"/>
                </a:lnTo>
                <a:lnTo>
                  <a:pt x="10" y="592"/>
                </a:lnTo>
                <a:lnTo>
                  <a:pt x="13" y="598"/>
                </a:lnTo>
                <a:lnTo>
                  <a:pt x="18" y="604"/>
                </a:lnTo>
                <a:lnTo>
                  <a:pt x="23" y="610"/>
                </a:lnTo>
                <a:lnTo>
                  <a:pt x="29" y="615"/>
                </a:lnTo>
                <a:lnTo>
                  <a:pt x="35" y="620"/>
                </a:lnTo>
                <a:lnTo>
                  <a:pt x="41" y="623"/>
                </a:lnTo>
                <a:lnTo>
                  <a:pt x="48" y="627"/>
                </a:lnTo>
                <a:lnTo>
                  <a:pt x="55" y="629"/>
                </a:lnTo>
                <a:lnTo>
                  <a:pt x="62" y="632"/>
                </a:lnTo>
                <a:lnTo>
                  <a:pt x="71" y="633"/>
                </a:lnTo>
                <a:lnTo>
                  <a:pt x="78" y="633"/>
                </a:lnTo>
                <a:lnTo>
                  <a:pt x="78" y="633"/>
                </a:lnTo>
                <a:lnTo>
                  <a:pt x="678" y="633"/>
                </a:lnTo>
                <a:lnTo>
                  <a:pt x="678" y="633"/>
                </a:lnTo>
                <a:lnTo>
                  <a:pt x="686" y="633"/>
                </a:lnTo>
                <a:lnTo>
                  <a:pt x="693" y="632"/>
                </a:lnTo>
                <a:lnTo>
                  <a:pt x="702" y="629"/>
                </a:lnTo>
                <a:lnTo>
                  <a:pt x="709" y="627"/>
                </a:lnTo>
                <a:lnTo>
                  <a:pt x="715" y="623"/>
                </a:lnTo>
                <a:lnTo>
                  <a:pt x="722" y="620"/>
                </a:lnTo>
                <a:lnTo>
                  <a:pt x="728" y="615"/>
                </a:lnTo>
                <a:lnTo>
                  <a:pt x="733" y="610"/>
                </a:lnTo>
                <a:lnTo>
                  <a:pt x="739" y="604"/>
                </a:lnTo>
                <a:lnTo>
                  <a:pt x="743" y="598"/>
                </a:lnTo>
                <a:lnTo>
                  <a:pt x="747" y="592"/>
                </a:lnTo>
                <a:lnTo>
                  <a:pt x="751" y="585"/>
                </a:lnTo>
                <a:lnTo>
                  <a:pt x="753" y="578"/>
                </a:lnTo>
                <a:lnTo>
                  <a:pt x="755" y="570"/>
                </a:lnTo>
                <a:lnTo>
                  <a:pt x="756" y="562"/>
                </a:lnTo>
                <a:lnTo>
                  <a:pt x="757" y="554"/>
                </a:lnTo>
                <a:lnTo>
                  <a:pt x="757" y="80"/>
                </a:lnTo>
                <a:lnTo>
                  <a:pt x="757" y="80"/>
                </a:lnTo>
                <a:lnTo>
                  <a:pt x="756" y="73"/>
                </a:lnTo>
                <a:lnTo>
                  <a:pt x="752" y="68"/>
                </a:lnTo>
                <a:lnTo>
                  <a:pt x="747" y="64"/>
                </a:lnTo>
                <a:lnTo>
                  <a:pt x="741" y="63"/>
                </a:lnTo>
                <a:lnTo>
                  <a:pt x="741" y="63"/>
                </a:lnTo>
                <a:close/>
                <a:moveTo>
                  <a:pt x="354" y="63"/>
                </a:moveTo>
                <a:lnTo>
                  <a:pt x="374" y="162"/>
                </a:lnTo>
                <a:lnTo>
                  <a:pt x="399" y="63"/>
                </a:lnTo>
                <a:lnTo>
                  <a:pt x="431" y="63"/>
                </a:lnTo>
                <a:lnTo>
                  <a:pt x="454" y="163"/>
                </a:lnTo>
                <a:lnTo>
                  <a:pt x="476" y="63"/>
                </a:lnTo>
                <a:lnTo>
                  <a:pt x="502" y="63"/>
                </a:lnTo>
                <a:lnTo>
                  <a:pt x="470" y="207"/>
                </a:lnTo>
                <a:lnTo>
                  <a:pt x="441" y="207"/>
                </a:lnTo>
                <a:lnTo>
                  <a:pt x="415" y="99"/>
                </a:lnTo>
                <a:lnTo>
                  <a:pt x="388" y="207"/>
                </a:lnTo>
                <a:lnTo>
                  <a:pt x="358" y="207"/>
                </a:lnTo>
                <a:lnTo>
                  <a:pt x="326" y="63"/>
                </a:lnTo>
                <a:lnTo>
                  <a:pt x="354" y="63"/>
                </a:lnTo>
                <a:close/>
                <a:moveTo>
                  <a:pt x="204" y="63"/>
                </a:moveTo>
                <a:lnTo>
                  <a:pt x="304" y="63"/>
                </a:lnTo>
                <a:lnTo>
                  <a:pt x="304" y="87"/>
                </a:lnTo>
                <a:lnTo>
                  <a:pt x="232" y="87"/>
                </a:lnTo>
                <a:lnTo>
                  <a:pt x="232" y="120"/>
                </a:lnTo>
                <a:lnTo>
                  <a:pt x="299" y="120"/>
                </a:lnTo>
                <a:lnTo>
                  <a:pt x="299" y="143"/>
                </a:lnTo>
                <a:lnTo>
                  <a:pt x="232" y="143"/>
                </a:lnTo>
                <a:lnTo>
                  <a:pt x="232" y="182"/>
                </a:lnTo>
                <a:lnTo>
                  <a:pt x="306" y="182"/>
                </a:lnTo>
                <a:lnTo>
                  <a:pt x="306" y="207"/>
                </a:lnTo>
                <a:lnTo>
                  <a:pt x="204" y="207"/>
                </a:lnTo>
                <a:lnTo>
                  <a:pt x="204" y="63"/>
                </a:lnTo>
                <a:close/>
                <a:moveTo>
                  <a:pt x="62" y="63"/>
                </a:moveTo>
                <a:lnTo>
                  <a:pt x="89" y="63"/>
                </a:lnTo>
                <a:lnTo>
                  <a:pt x="144" y="158"/>
                </a:lnTo>
                <a:lnTo>
                  <a:pt x="144" y="63"/>
                </a:lnTo>
                <a:lnTo>
                  <a:pt x="169" y="63"/>
                </a:lnTo>
                <a:lnTo>
                  <a:pt x="169" y="207"/>
                </a:lnTo>
                <a:lnTo>
                  <a:pt x="142" y="207"/>
                </a:lnTo>
                <a:lnTo>
                  <a:pt x="88" y="114"/>
                </a:lnTo>
                <a:lnTo>
                  <a:pt x="88" y="207"/>
                </a:lnTo>
                <a:lnTo>
                  <a:pt x="62" y="207"/>
                </a:lnTo>
                <a:lnTo>
                  <a:pt x="62" y="63"/>
                </a:lnTo>
                <a:close/>
                <a:moveTo>
                  <a:pt x="346" y="569"/>
                </a:moveTo>
                <a:lnTo>
                  <a:pt x="62" y="569"/>
                </a:lnTo>
                <a:lnTo>
                  <a:pt x="62" y="538"/>
                </a:lnTo>
                <a:lnTo>
                  <a:pt x="346" y="538"/>
                </a:lnTo>
                <a:lnTo>
                  <a:pt x="346" y="569"/>
                </a:lnTo>
                <a:close/>
                <a:moveTo>
                  <a:pt x="346" y="507"/>
                </a:moveTo>
                <a:lnTo>
                  <a:pt x="62" y="507"/>
                </a:lnTo>
                <a:lnTo>
                  <a:pt x="62" y="475"/>
                </a:lnTo>
                <a:lnTo>
                  <a:pt x="346" y="475"/>
                </a:lnTo>
                <a:lnTo>
                  <a:pt x="346" y="507"/>
                </a:lnTo>
                <a:close/>
                <a:moveTo>
                  <a:pt x="346" y="443"/>
                </a:moveTo>
                <a:lnTo>
                  <a:pt x="62" y="443"/>
                </a:lnTo>
                <a:lnTo>
                  <a:pt x="62" y="411"/>
                </a:lnTo>
                <a:lnTo>
                  <a:pt x="346" y="411"/>
                </a:lnTo>
                <a:lnTo>
                  <a:pt x="346" y="443"/>
                </a:lnTo>
                <a:close/>
                <a:moveTo>
                  <a:pt x="346" y="380"/>
                </a:moveTo>
                <a:lnTo>
                  <a:pt x="62" y="380"/>
                </a:lnTo>
                <a:lnTo>
                  <a:pt x="62" y="349"/>
                </a:lnTo>
                <a:lnTo>
                  <a:pt x="346" y="349"/>
                </a:lnTo>
                <a:lnTo>
                  <a:pt x="346" y="380"/>
                </a:lnTo>
                <a:close/>
                <a:moveTo>
                  <a:pt x="631" y="569"/>
                </a:moveTo>
                <a:lnTo>
                  <a:pt x="379" y="569"/>
                </a:lnTo>
                <a:lnTo>
                  <a:pt x="379" y="349"/>
                </a:lnTo>
                <a:lnTo>
                  <a:pt x="631" y="349"/>
                </a:lnTo>
                <a:lnTo>
                  <a:pt x="631" y="569"/>
                </a:lnTo>
                <a:close/>
                <a:moveTo>
                  <a:pt x="631" y="285"/>
                </a:moveTo>
                <a:lnTo>
                  <a:pt x="62" y="285"/>
                </a:lnTo>
                <a:lnTo>
                  <a:pt x="62" y="254"/>
                </a:lnTo>
                <a:lnTo>
                  <a:pt x="631" y="254"/>
                </a:lnTo>
                <a:lnTo>
                  <a:pt x="631" y="285"/>
                </a:lnTo>
                <a:close/>
                <a:moveTo>
                  <a:pt x="550" y="105"/>
                </a:moveTo>
                <a:lnTo>
                  <a:pt x="550" y="105"/>
                </a:lnTo>
                <a:lnTo>
                  <a:pt x="554" y="109"/>
                </a:lnTo>
                <a:lnTo>
                  <a:pt x="560" y="111"/>
                </a:lnTo>
                <a:lnTo>
                  <a:pt x="560" y="111"/>
                </a:lnTo>
                <a:lnTo>
                  <a:pt x="582" y="117"/>
                </a:lnTo>
                <a:lnTo>
                  <a:pt x="582" y="117"/>
                </a:lnTo>
                <a:lnTo>
                  <a:pt x="598" y="122"/>
                </a:lnTo>
                <a:lnTo>
                  <a:pt x="610" y="127"/>
                </a:lnTo>
                <a:lnTo>
                  <a:pt x="610" y="127"/>
                </a:lnTo>
                <a:lnTo>
                  <a:pt x="619" y="134"/>
                </a:lnTo>
                <a:lnTo>
                  <a:pt x="625" y="141"/>
                </a:lnTo>
                <a:lnTo>
                  <a:pt x="625" y="141"/>
                </a:lnTo>
                <a:lnTo>
                  <a:pt x="627" y="146"/>
                </a:lnTo>
                <a:lnTo>
                  <a:pt x="630" y="151"/>
                </a:lnTo>
                <a:lnTo>
                  <a:pt x="630" y="157"/>
                </a:lnTo>
                <a:lnTo>
                  <a:pt x="631" y="163"/>
                </a:lnTo>
                <a:lnTo>
                  <a:pt x="631" y="163"/>
                </a:lnTo>
                <a:lnTo>
                  <a:pt x="630" y="169"/>
                </a:lnTo>
                <a:lnTo>
                  <a:pt x="628" y="175"/>
                </a:lnTo>
                <a:lnTo>
                  <a:pt x="627" y="180"/>
                </a:lnTo>
                <a:lnTo>
                  <a:pt x="624" y="186"/>
                </a:lnTo>
                <a:lnTo>
                  <a:pt x="624" y="186"/>
                </a:lnTo>
                <a:lnTo>
                  <a:pt x="620" y="191"/>
                </a:lnTo>
                <a:lnTo>
                  <a:pt x="616" y="194"/>
                </a:lnTo>
                <a:lnTo>
                  <a:pt x="612" y="198"/>
                </a:lnTo>
                <a:lnTo>
                  <a:pt x="606" y="201"/>
                </a:lnTo>
                <a:lnTo>
                  <a:pt x="606" y="201"/>
                </a:lnTo>
                <a:lnTo>
                  <a:pt x="600" y="203"/>
                </a:lnTo>
                <a:lnTo>
                  <a:pt x="592" y="204"/>
                </a:lnTo>
                <a:lnTo>
                  <a:pt x="577" y="207"/>
                </a:lnTo>
                <a:lnTo>
                  <a:pt x="577" y="207"/>
                </a:lnTo>
                <a:lnTo>
                  <a:pt x="565" y="205"/>
                </a:lnTo>
                <a:lnTo>
                  <a:pt x="554" y="203"/>
                </a:lnTo>
                <a:lnTo>
                  <a:pt x="546" y="199"/>
                </a:lnTo>
                <a:lnTo>
                  <a:pt x="537" y="194"/>
                </a:lnTo>
                <a:lnTo>
                  <a:pt x="537" y="194"/>
                </a:lnTo>
                <a:lnTo>
                  <a:pt x="531" y="187"/>
                </a:lnTo>
                <a:lnTo>
                  <a:pt x="526" y="179"/>
                </a:lnTo>
                <a:lnTo>
                  <a:pt x="523" y="169"/>
                </a:lnTo>
                <a:lnTo>
                  <a:pt x="520" y="158"/>
                </a:lnTo>
                <a:lnTo>
                  <a:pt x="552" y="158"/>
                </a:lnTo>
                <a:lnTo>
                  <a:pt x="552" y="158"/>
                </a:lnTo>
                <a:lnTo>
                  <a:pt x="553" y="169"/>
                </a:lnTo>
                <a:lnTo>
                  <a:pt x="554" y="173"/>
                </a:lnTo>
                <a:lnTo>
                  <a:pt x="558" y="176"/>
                </a:lnTo>
                <a:lnTo>
                  <a:pt x="558" y="176"/>
                </a:lnTo>
                <a:lnTo>
                  <a:pt x="561" y="179"/>
                </a:lnTo>
                <a:lnTo>
                  <a:pt x="566" y="181"/>
                </a:lnTo>
                <a:lnTo>
                  <a:pt x="571" y="182"/>
                </a:lnTo>
                <a:lnTo>
                  <a:pt x="577" y="182"/>
                </a:lnTo>
                <a:lnTo>
                  <a:pt x="577" y="182"/>
                </a:lnTo>
                <a:lnTo>
                  <a:pt x="583" y="182"/>
                </a:lnTo>
                <a:lnTo>
                  <a:pt x="589" y="181"/>
                </a:lnTo>
                <a:lnTo>
                  <a:pt x="592" y="179"/>
                </a:lnTo>
                <a:lnTo>
                  <a:pt x="597" y="176"/>
                </a:lnTo>
                <a:lnTo>
                  <a:pt x="597" y="176"/>
                </a:lnTo>
                <a:lnTo>
                  <a:pt x="600" y="174"/>
                </a:lnTo>
                <a:lnTo>
                  <a:pt x="602" y="170"/>
                </a:lnTo>
                <a:lnTo>
                  <a:pt x="603" y="167"/>
                </a:lnTo>
                <a:lnTo>
                  <a:pt x="603" y="163"/>
                </a:lnTo>
                <a:lnTo>
                  <a:pt x="603" y="163"/>
                </a:lnTo>
                <a:lnTo>
                  <a:pt x="603" y="160"/>
                </a:lnTo>
                <a:lnTo>
                  <a:pt x="601" y="155"/>
                </a:lnTo>
                <a:lnTo>
                  <a:pt x="601" y="155"/>
                </a:lnTo>
                <a:lnTo>
                  <a:pt x="597" y="152"/>
                </a:lnTo>
                <a:lnTo>
                  <a:pt x="591" y="149"/>
                </a:lnTo>
                <a:lnTo>
                  <a:pt x="591" y="149"/>
                </a:lnTo>
                <a:lnTo>
                  <a:pt x="570" y="143"/>
                </a:lnTo>
                <a:lnTo>
                  <a:pt x="570" y="143"/>
                </a:lnTo>
                <a:lnTo>
                  <a:pt x="553" y="138"/>
                </a:lnTo>
                <a:lnTo>
                  <a:pt x="541" y="133"/>
                </a:lnTo>
                <a:lnTo>
                  <a:pt x="541" y="133"/>
                </a:lnTo>
                <a:lnTo>
                  <a:pt x="532" y="127"/>
                </a:lnTo>
                <a:lnTo>
                  <a:pt x="525" y="119"/>
                </a:lnTo>
                <a:lnTo>
                  <a:pt x="525" y="119"/>
                </a:lnTo>
                <a:lnTo>
                  <a:pt x="523" y="114"/>
                </a:lnTo>
                <a:lnTo>
                  <a:pt x="522" y="109"/>
                </a:lnTo>
                <a:lnTo>
                  <a:pt x="520" y="103"/>
                </a:lnTo>
                <a:lnTo>
                  <a:pt x="520" y="97"/>
                </a:lnTo>
                <a:lnTo>
                  <a:pt x="520" y="97"/>
                </a:lnTo>
                <a:lnTo>
                  <a:pt x="520" y="91"/>
                </a:lnTo>
                <a:lnTo>
                  <a:pt x="522" y="86"/>
                </a:lnTo>
                <a:lnTo>
                  <a:pt x="524" y="80"/>
                </a:lnTo>
                <a:lnTo>
                  <a:pt x="526" y="75"/>
                </a:lnTo>
                <a:lnTo>
                  <a:pt x="526" y="75"/>
                </a:lnTo>
                <a:lnTo>
                  <a:pt x="530" y="70"/>
                </a:lnTo>
                <a:lnTo>
                  <a:pt x="535" y="66"/>
                </a:lnTo>
                <a:lnTo>
                  <a:pt x="540" y="62"/>
                </a:lnTo>
                <a:lnTo>
                  <a:pt x="544" y="60"/>
                </a:lnTo>
                <a:lnTo>
                  <a:pt x="544" y="60"/>
                </a:lnTo>
                <a:lnTo>
                  <a:pt x="550" y="57"/>
                </a:lnTo>
                <a:lnTo>
                  <a:pt x="558" y="56"/>
                </a:lnTo>
                <a:lnTo>
                  <a:pt x="574" y="55"/>
                </a:lnTo>
                <a:lnTo>
                  <a:pt x="574" y="55"/>
                </a:lnTo>
                <a:lnTo>
                  <a:pt x="586" y="55"/>
                </a:lnTo>
                <a:lnTo>
                  <a:pt x="596" y="57"/>
                </a:lnTo>
                <a:lnTo>
                  <a:pt x="606" y="61"/>
                </a:lnTo>
                <a:lnTo>
                  <a:pt x="613" y="67"/>
                </a:lnTo>
                <a:lnTo>
                  <a:pt x="613" y="67"/>
                </a:lnTo>
                <a:lnTo>
                  <a:pt x="620" y="73"/>
                </a:lnTo>
                <a:lnTo>
                  <a:pt x="625" y="81"/>
                </a:lnTo>
                <a:lnTo>
                  <a:pt x="628" y="91"/>
                </a:lnTo>
                <a:lnTo>
                  <a:pt x="631" y="102"/>
                </a:lnTo>
                <a:lnTo>
                  <a:pt x="598" y="102"/>
                </a:lnTo>
                <a:lnTo>
                  <a:pt x="598" y="102"/>
                </a:lnTo>
                <a:lnTo>
                  <a:pt x="597" y="91"/>
                </a:lnTo>
                <a:lnTo>
                  <a:pt x="596" y="87"/>
                </a:lnTo>
                <a:lnTo>
                  <a:pt x="594" y="85"/>
                </a:lnTo>
                <a:lnTo>
                  <a:pt x="594" y="85"/>
                </a:lnTo>
                <a:lnTo>
                  <a:pt x="590" y="81"/>
                </a:lnTo>
                <a:lnTo>
                  <a:pt x="585" y="80"/>
                </a:lnTo>
                <a:lnTo>
                  <a:pt x="579" y="79"/>
                </a:lnTo>
                <a:lnTo>
                  <a:pt x="573" y="78"/>
                </a:lnTo>
                <a:lnTo>
                  <a:pt x="573" y="78"/>
                </a:lnTo>
                <a:lnTo>
                  <a:pt x="567" y="79"/>
                </a:lnTo>
                <a:lnTo>
                  <a:pt x="562" y="79"/>
                </a:lnTo>
                <a:lnTo>
                  <a:pt x="558" y="81"/>
                </a:lnTo>
                <a:lnTo>
                  <a:pt x="554" y="84"/>
                </a:lnTo>
                <a:lnTo>
                  <a:pt x="554" y="84"/>
                </a:lnTo>
                <a:lnTo>
                  <a:pt x="552" y="86"/>
                </a:lnTo>
                <a:lnTo>
                  <a:pt x="549" y="90"/>
                </a:lnTo>
                <a:lnTo>
                  <a:pt x="548" y="93"/>
                </a:lnTo>
                <a:lnTo>
                  <a:pt x="547" y="97"/>
                </a:lnTo>
                <a:lnTo>
                  <a:pt x="547" y="97"/>
                </a:lnTo>
                <a:lnTo>
                  <a:pt x="548" y="102"/>
                </a:lnTo>
                <a:lnTo>
                  <a:pt x="550" y="105"/>
                </a:lnTo>
                <a:lnTo>
                  <a:pt x="550" y="105"/>
                </a:lnTo>
                <a:close/>
              </a:path>
            </a:pathLst>
          </a:custGeom>
          <a:solidFill>
            <a:srgbClr val="FFFFFF">
              <a:lumMod val="95000"/>
            </a:srgbClr>
          </a:solidFill>
          <a:ln>
            <a:noFill/>
          </a:ln>
          <a:extLst/>
        </p:spPr>
        <p:txBody>
          <a:bodyPr vert="horz" wrap="square" lIns="82935" tIns="41468" rIns="82935" bIns="41468"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000000"/>
              </a:solidFill>
              <a:effectLst/>
              <a:uLnTx/>
              <a:uFillTx/>
              <a:latin typeface="AmplitudeTF"/>
              <a:ea typeface="LF_Kai"/>
            </a:endParaRPr>
          </a:p>
        </p:txBody>
      </p:sp>
      <p:sp>
        <p:nvSpPr>
          <p:cNvPr id="3" name="Rectangle 2"/>
          <p:cNvSpPr/>
          <p:nvPr/>
        </p:nvSpPr>
        <p:spPr>
          <a:xfrm>
            <a:off x="2697613" y="2262902"/>
            <a:ext cx="6239052" cy="723275"/>
          </a:xfrm>
          <a:prstGeom prst="rect">
            <a:avLst/>
          </a:prstGeom>
        </p:spPr>
        <p:txBody>
          <a:bodyPr wrap="square">
            <a:spAutoFit/>
          </a:bodyPr>
          <a:lstStyle/>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cs typeface="Arial" panose="020B0604020202020204" pitchFamily="34" charset="0"/>
              </a:rPr>
              <a:t>News of the hack has been shared on media channels and industry sharing groups</a:t>
            </a:r>
          </a:p>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cs typeface="Arial" panose="020B0604020202020204" pitchFamily="34" charset="0"/>
              </a:rPr>
              <a:t>Additional vendors and key stakeholders are reaching out to determine if they are at risk </a:t>
            </a:r>
          </a:p>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cs typeface="Arial" panose="020B0604020202020204" pitchFamily="34" charset="0"/>
              </a:rPr>
              <a:t>Attempts to recall the fraudulent $55k payment are unsuccessful</a:t>
            </a:r>
          </a:p>
        </p:txBody>
      </p:sp>
      <p:sp>
        <p:nvSpPr>
          <p:cNvPr id="4" name="Rectangle 3"/>
          <p:cNvSpPr/>
          <p:nvPr/>
        </p:nvSpPr>
        <p:spPr>
          <a:xfrm>
            <a:off x="836908" y="2161906"/>
            <a:ext cx="1733488" cy="925268"/>
          </a:xfrm>
          <a:prstGeom prst="rect">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9:15AM</a:t>
            </a:r>
            <a:endParaRPr kumimoji="0" lang="en-GB" sz="3200" b="0" i="0" u="none" strike="noStrike" kern="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Rectangle 4"/>
          <p:cNvSpPr/>
          <p:nvPr/>
        </p:nvSpPr>
        <p:spPr>
          <a:xfrm>
            <a:off x="796049" y="2125636"/>
            <a:ext cx="1798599" cy="997808"/>
          </a:xfrm>
          <a:prstGeom prst="rect">
            <a:avLst/>
          </a:prstGeom>
          <a:no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6" name="Text Placeholder 1"/>
          <p:cNvSpPr txBox="1">
            <a:spLocks/>
          </p:cNvSpPr>
          <p:nvPr/>
        </p:nvSpPr>
        <p:spPr>
          <a:xfrm>
            <a:off x="687388" y="702562"/>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a:solidFill>
                  <a:srgbClr val="478FBF"/>
                </a:solidFill>
                <a:latin typeface="AmplitudeTF"/>
                <a:ea typeface="LF_Kai"/>
              </a:rPr>
              <a:t>Tuesday, September 22, 2020</a:t>
            </a:r>
          </a:p>
        </p:txBody>
      </p:sp>
      <p:sp>
        <p:nvSpPr>
          <p:cNvPr id="8" name="Slide Number Placeholder 7"/>
          <p:cNvSpPr>
            <a:spLocks noGrp="1"/>
          </p:cNvSpPr>
          <p:nvPr>
            <p:ph type="sldNum" sz="quarter" idx="12"/>
          </p:nvPr>
        </p:nvSpPr>
        <p:spPr/>
        <p:txBody>
          <a:bodyPr/>
          <a:lstStyle/>
          <a:p>
            <a:fld id="{DE6ECF0F-DA4E-4743-8955-ADA7D27EA82F}" type="slidenum">
              <a:rPr lang="en-US" smtClean="0"/>
              <a:t>32</a:t>
            </a:fld>
            <a:endParaRPr lang="en-US"/>
          </a:p>
        </p:txBody>
      </p:sp>
    </p:spTree>
    <p:extLst>
      <p:ext uri="{BB962C8B-B14F-4D97-AF65-F5344CB8AC3E}">
        <p14:creationId xmlns:p14="http://schemas.microsoft.com/office/powerpoint/2010/main" val="291325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54383"/>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ABC Group….</a:t>
            </a:r>
          </a:p>
        </p:txBody>
      </p:sp>
      <p:grpSp>
        <p:nvGrpSpPr>
          <p:cNvPr id="3" name="Group 2"/>
          <p:cNvGrpSpPr/>
          <p:nvPr/>
        </p:nvGrpSpPr>
        <p:grpSpPr>
          <a:xfrm>
            <a:off x="7317561" y="1640938"/>
            <a:ext cx="617124" cy="288962"/>
            <a:chOff x="265723" y="1225595"/>
            <a:chExt cx="846549" cy="384374"/>
          </a:xfrm>
          <a:noFill/>
        </p:grpSpPr>
        <p:sp>
          <p:nvSpPr>
            <p:cNvPr id="4" name="Oval 3"/>
            <p:cNvSpPr/>
            <p:nvPr/>
          </p:nvSpPr>
          <p:spPr>
            <a:xfrm>
              <a:off x="265723" y="1234831"/>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Y</a:t>
              </a:r>
            </a:p>
          </p:txBody>
        </p:sp>
        <p:sp>
          <p:nvSpPr>
            <p:cNvPr id="5" name="Oval 4"/>
            <p:cNvSpPr/>
            <p:nvPr/>
          </p:nvSpPr>
          <p:spPr>
            <a:xfrm>
              <a:off x="729318" y="1225595"/>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N</a:t>
              </a:r>
            </a:p>
          </p:txBody>
        </p:sp>
      </p:grpSp>
      <p:sp>
        <p:nvSpPr>
          <p:cNvPr id="6" name="Rectangle 5"/>
          <p:cNvSpPr/>
          <p:nvPr/>
        </p:nvSpPr>
        <p:spPr>
          <a:xfrm>
            <a:off x="1327278" y="1631531"/>
            <a:ext cx="5883021" cy="307777"/>
          </a:xfrm>
          <a:prstGeom prst="rect">
            <a:avLst/>
          </a:prstGeom>
        </p:spPr>
        <p:txBody>
          <a:bodyPr wrap="none">
            <a:spAutoFit/>
          </a:bodyPr>
          <a:lstStyle/>
          <a:p>
            <a:pPr marL="1588" lvl="1">
              <a:spcBef>
                <a:spcPct val="0"/>
              </a:spcBef>
              <a:spcAft>
                <a:spcPts val="300"/>
              </a:spcAft>
            </a:pPr>
            <a:r>
              <a:rPr lang="en-GB" altLang="en-US" sz="1400" dirty="0">
                <a:solidFill>
                  <a:srgbClr val="6D6E6A"/>
                </a:solidFill>
                <a:latin typeface="AmplitudeTF"/>
                <a:ea typeface="LF_Kai"/>
                <a:cs typeface="Arial" panose="020B0604020202020204" pitchFamily="34" charset="0"/>
              </a:rPr>
              <a:t>Should the CEO/President of ABC Group make a public statement at this time?</a:t>
            </a:r>
          </a:p>
        </p:txBody>
      </p:sp>
      <p:grpSp>
        <p:nvGrpSpPr>
          <p:cNvPr id="7" name="Group 6"/>
          <p:cNvGrpSpPr/>
          <p:nvPr/>
        </p:nvGrpSpPr>
        <p:grpSpPr>
          <a:xfrm>
            <a:off x="836108" y="1648259"/>
            <a:ext cx="398497" cy="274320"/>
            <a:chOff x="325369" y="1927840"/>
            <a:chExt cx="512831" cy="460812"/>
          </a:xfrm>
          <a:solidFill>
            <a:srgbClr val="6D6E6A"/>
          </a:solidFill>
        </p:grpSpPr>
        <p:cxnSp>
          <p:nvCxnSpPr>
            <p:cNvPr id="8" name="Straight Connector 7"/>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9" name="Oval 8"/>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plitudeTF"/>
                  <a:ea typeface="LF_Kai"/>
                  <a:cs typeface="Arial" panose="020B0604020202020204" pitchFamily="34" charset="0"/>
                </a:rPr>
                <a:t>1</a:t>
              </a:r>
              <a:endPar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endParaRPr>
            </a:p>
          </p:txBody>
        </p:sp>
      </p:grpSp>
      <p:grpSp>
        <p:nvGrpSpPr>
          <p:cNvPr id="10" name="Group 9"/>
          <p:cNvGrpSpPr/>
          <p:nvPr/>
        </p:nvGrpSpPr>
        <p:grpSpPr>
          <a:xfrm>
            <a:off x="7330623" y="2447515"/>
            <a:ext cx="617124" cy="282020"/>
            <a:chOff x="265723" y="1152310"/>
            <a:chExt cx="846549" cy="375139"/>
          </a:xfrm>
          <a:noFill/>
        </p:grpSpPr>
        <p:sp>
          <p:nvSpPr>
            <p:cNvPr id="11" name="Oval 10"/>
            <p:cNvSpPr/>
            <p:nvPr/>
          </p:nvSpPr>
          <p:spPr>
            <a:xfrm>
              <a:off x="265723" y="1152311"/>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Y</a:t>
              </a:r>
            </a:p>
          </p:txBody>
        </p:sp>
        <p:sp>
          <p:nvSpPr>
            <p:cNvPr id="12" name="Oval 11"/>
            <p:cNvSpPr/>
            <p:nvPr/>
          </p:nvSpPr>
          <p:spPr>
            <a:xfrm>
              <a:off x="729318" y="1152310"/>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N</a:t>
              </a:r>
            </a:p>
          </p:txBody>
        </p:sp>
      </p:grpSp>
      <p:sp>
        <p:nvSpPr>
          <p:cNvPr id="13" name="Rectangle 12"/>
          <p:cNvSpPr/>
          <p:nvPr/>
        </p:nvSpPr>
        <p:spPr>
          <a:xfrm>
            <a:off x="1327278" y="2358883"/>
            <a:ext cx="5990283" cy="523220"/>
          </a:xfrm>
          <a:prstGeom prst="rect">
            <a:avLst/>
          </a:prstGeom>
        </p:spPr>
        <p:txBody>
          <a:bodyPr wrap="square">
            <a:spAutoFit/>
          </a:bodyPr>
          <a:lstStyle/>
          <a:p>
            <a:pPr marL="1588" lvl="1">
              <a:spcBef>
                <a:spcPct val="0"/>
              </a:spcBef>
              <a:spcAft>
                <a:spcPts val="300"/>
              </a:spcAft>
            </a:pPr>
            <a:r>
              <a:rPr lang="en-GB" altLang="en-US" sz="1400" dirty="0">
                <a:solidFill>
                  <a:srgbClr val="6D6E6A"/>
                </a:solidFill>
                <a:latin typeface="AmplitudeTF"/>
                <a:ea typeface="LF_Kai"/>
                <a:cs typeface="Arial" panose="020B0604020202020204" pitchFamily="34" charset="0"/>
              </a:rPr>
              <a:t>Should a more detailed message about the incident be sent to key stakeholders/vendors/industry groups about the data breach? </a:t>
            </a:r>
          </a:p>
        </p:txBody>
      </p:sp>
      <p:cxnSp>
        <p:nvCxnSpPr>
          <p:cNvPr id="14" name="Straight Connector 13"/>
          <p:cNvCxnSpPr/>
          <p:nvPr/>
        </p:nvCxnSpPr>
        <p:spPr>
          <a:xfrm flipH="1">
            <a:off x="1234605" y="2492857"/>
            <a:ext cx="0" cy="269710"/>
          </a:xfrm>
          <a:prstGeom prst="line">
            <a:avLst/>
          </a:prstGeom>
          <a:noFill/>
          <a:ln w="12700" cap="flat" cmpd="sng" algn="ctr">
            <a:solidFill>
              <a:srgbClr val="6D6E6A"/>
            </a:solidFill>
            <a:prstDash val="solid"/>
          </a:ln>
          <a:effectLst>
            <a:outerShdw blurRad="40000" dist="20000" dir="5400000" rotWithShape="0">
              <a:srgbClr val="000000">
                <a:alpha val="38000"/>
              </a:srgbClr>
            </a:outerShdw>
          </a:effectLst>
        </p:spPr>
      </p:cxnSp>
      <p:sp>
        <p:nvSpPr>
          <p:cNvPr id="15" name="Oval 14"/>
          <p:cNvSpPr/>
          <p:nvPr/>
        </p:nvSpPr>
        <p:spPr>
          <a:xfrm>
            <a:off x="836108" y="2523208"/>
            <a:ext cx="274320" cy="274320"/>
          </a:xfrm>
          <a:prstGeom prst="ellipse">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rPr>
              <a:t>2</a:t>
            </a:r>
          </a:p>
        </p:txBody>
      </p:sp>
      <p:grpSp>
        <p:nvGrpSpPr>
          <p:cNvPr id="16" name="Group 15"/>
          <p:cNvGrpSpPr/>
          <p:nvPr/>
        </p:nvGrpSpPr>
        <p:grpSpPr>
          <a:xfrm>
            <a:off x="7317561" y="3473737"/>
            <a:ext cx="617124" cy="282020"/>
            <a:chOff x="265723" y="1152310"/>
            <a:chExt cx="846549" cy="375139"/>
          </a:xfrm>
          <a:noFill/>
        </p:grpSpPr>
        <p:sp>
          <p:nvSpPr>
            <p:cNvPr id="17" name="Oval 16"/>
            <p:cNvSpPr/>
            <p:nvPr/>
          </p:nvSpPr>
          <p:spPr>
            <a:xfrm>
              <a:off x="265723" y="1152311"/>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Y</a:t>
              </a:r>
            </a:p>
          </p:txBody>
        </p:sp>
        <p:sp>
          <p:nvSpPr>
            <p:cNvPr id="18" name="Oval 17"/>
            <p:cNvSpPr/>
            <p:nvPr/>
          </p:nvSpPr>
          <p:spPr>
            <a:xfrm>
              <a:off x="729318" y="1152310"/>
              <a:ext cx="382954" cy="375138"/>
            </a:xfrm>
            <a:prstGeom prst="ellipse">
              <a:avLst/>
            </a:prstGeom>
            <a:grp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6D6E6A"/>
                  </a:solidFill>
                  <a:effectLst/>
                  <a:uLnTx/>
                  <a:uFillTx/>
                  <a:latin typeface="AmplitudeTF"/>
                  <a:ea typeface="LF_Kai"/>
                  <a:cs typeface="+mn-cs"/>
                </a:rPr>
                <a:t>N</a:t>
              </a:r>
            </a:p>
          </p:txBody>
        </p:sp>
      </p:grpSp>
      <p:sp>
        <p:nvSpPr>
          <p:cNvPr id="19" name="Rectangle 18"/>
          <p:cNvSpPr/>
          <p:nvPr/>
        </p:nvSpPr>
        <p:spPr>
          <a:xfrm>
            <a:off x="1327277" y="3396835"/>
            <a:ext cx="5815120" cy="523220"/>
          </a:xfrm>
          <a:prstGeom prst="rect">
            <a:avLst/>
          </a:prstGeom>
        </p:spPr>
        <p:txBody>
          <a:bodyPr wrap="square">
            <a:spAutoFit/>
          </a:bodyPr>
          <a:lstStyle/>
          <a:p>
            <a:pPr marL="1588" lvl="1">
              <a:spcBef>
                <a:spcPct val="0"/>
              </a:spcBef>
              <a:spcAft>
                <a:spcPts val="300"/>
              </a:spcAft>
            </a:pPr>
            <a:r>
              <a:rPr lang="en-GB" altLang="en-US" sz="1400" dirty="0">
                <a:solidFill>
                  <a:srgbClr val="6D6E6A"/>
                </a:solidFill>
                <a:latin typeface="AmplitudeTF"/>
                <a:ea typeface="LF_Kai"/>
                <a:cs typeface="Arial" panose="020B0604020202020204" pitchFamily="34" charset="0"/>
              </a:rPr>
              <a:t>Would you hire outside legal counsel or engage internal counsel to prepare for possible litigation? </a:t>
            </a:r>
          </a:p>
        </p:txBody>
      </p:sp>
      <p:grpSp>
        <p:nvGrpSpPr>
          <p:cNvPr id="20" name="Group 19"/>
          <p:cNvGrpSpPr/>
          <p:nvPr/>
        </p:nvGrpSpPr>
        <p:grpSpPr>
          <a:xfrm>
            <a:off x="836108" y="3523302"/>
            <a:ext cx="398497" cy="274320"/>
            <a:chOff x="325369" y="1829461"/>
            <a:chExt cx="512831" cy="460812"/>
          </a:xfrm>
          <a:solidFill>
            <a:srgbClr val="6D6E6A"/>
          </a:solidFill>
        </p:grpSpPr>
        <p:cxnSp>
          <p:nvCxnSpPr>
            <p:cNvPr id="21" name="Straight Connector 20"/>
            <p:cNvCxnSpPr/>
            <p:nvPr/>
          </p:nvCxnSpPr>
          <p:spPr>
            <a:xfrm flipH="1">
              <a:off x="838200" y="1833331"/>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22" name="Oval 21"/>
            <p:cNvSpPr/>
            <p:nvPr/>
          </p:nvSpPr>
          <p:spPr>
            <a:xfrm>
              <a:off x="325369" y="1829461"/>
              <a:ext cx="353026" cy="460812"/>
            </a:xfrm>
            <a:prstGeom prst="ellipse">
              <a:avLst/>
            </a:prstGeom>
            <a:grp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rPr>
                <a:t>3</a:t>
              </a:r>
            </a:p>
          </p:txBody>
        </p:sp>
      </p:grpSp>
      <p:sp>
        <p:nvSpPr>
          <p:cNvPr id="23" name="Text Placeholder 1"/>
          <p:cNvSpPr txBox="1">
            <a:spLocks/>
          </p:cNvSpPr>
          <p:nvPr/>
        </p:nvSpPr>
        <p:spPr>
          <a:xfrm>
            <a:off x="687388" y="69303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24" name="TextBox 23"/>
          <p:cNvSpPr txBox="1"/>
          <p:nvPr/>
        </p:nvSpPr>
        <p:spPr>
          <a:xfrm>
            <a:off x="570497" y="4427550"/>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26" name="Slide Number Placeholder 25"/>
          <p:cNvSpPr>
            <a:spLocks noGrp="1"/>
          </p:cNvSpPr>
          <p:nvPr>
            <p:ph type="sldNum" sz="quarter" idx="12"/>
          </p:nvPr>
        </p:nvSpPr>
        <p:spPr/>
        <p:txBody>
          <a:bodyPr/>
          <a:lstStyle/>
          <a:p>
            <a:fld id="{DE6ECF0F-DA4E-4743-8955-ADA7D27EA82F}" type="slidenum">
              <a:rPr lang="en-US" smtClean="0"/>
              <a:t>33</a:t>
            </a:fld>
            <a:endParaRPr lang="en-US"/>
          </a:p>
        </p:txBody>
      </p:sp>
    </p:spTree>
    <p:extLst>
      <p:ext uri="{BB962C8B-B14F-4D97-AF65-F5344CB8AC3E}">
        <p14:creationId xmlns:p14="http://schemas.microsoft.com/office/powerpoint/2010/main" val="1732565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73433"/>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your own organization….</a:t>
            </a:r>
          </a:p>
        </p:txBody>
      </p:sp>
      <p:sp>
        <p:nvSpPr>
          <p:cNvPr id="3" name="Rectangle 2"/>
          <p:cNvSpPr/>
          <p:nvPr/>
        </p:nvSpPr>
        <p:spPr>
          <a:xfrm>
            <a:off x="1327278" y="1552613"/>
            <a:ext cx="5674413" cy="523220"/>
          </a:xfrm>
          <a:prstGeom prst="rect">
            <a:avLst/>
          </a:prstGeom>
        </p:spPr>
        <p:txBody>
          <a:bodyPr wrap="square">
            <a:spAutoFit/>
          </a:bodyPr>
          <a:lstStyle/>
          <a:p>
            <a:pPr marL="1588" lvl="1">
              <a:spcBef>
                <a:spcPct val="0"/>
              </a:spcBef>
              <a:spcAft>
                <a:spcPts val="300"/>
              </a:spcAft>
            </a:pPr>
            <a:r>
              <a:rPr lang="en-GB" sz="1400" dirty="0">
                <a:solidFill>
                  <a:srgbClr val="6D6E6A"/>
                </a:solidFill>
                <a:latin typeface="AmplitudeTF"/>
                <a:ea typeface="LF_Kai"/>
                <a:cs typeface="Arial" panose="020B0604020202020204" pitchFamily="34" charset="0"/>
              </a:rPr>
              <a:t>Does your organization have contingency options to issue critical payments manually if your IT systems are down?</a:t>
            </a:r>
          </a:p>
        </p:txBody>
      </p:sp>
      <p:grpSp>
        <p:nvGrpSpPr>
          <p:cNvPr id="4" name="Group 3"/>
          <p:cNvGrpSpPr/>
          <p:nvPr/>
        </p:nvGrpSpPr>
        <p:grpSpPr>
          <a:xfrm>
            <a:off x="836108" y="1667309"/>
            <a:ext cx="398497" cy="274320"/>
            <a:chOff x="325369" y="1927840"/>
            <a:chExt cx="512831" cy="460812"/>
          </a:xfrm>
          <a:solidFill>
            <a:srgbClr val="6D6E6A"/>
          </a:solidFill>
        </p:grpSpPr>
        <p:cxnSp>
          <p:nvCxnSpPr>
            <p:cNvPr id="5" name="Straight Connector 4"/>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6" name="Oval 5"/>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rPr>
                <a:t>4</a:t>
              </a:r>
            </a:p>
          </p:txBody>
        </p:sp>
      </p:grpSp>
      <p:sp>
        <p:nvSpPr>
          <p:cNvPr id="7" name="Text Placeholder 1"/>
          <p:cNvSpPr txBox="1">
            <a:spLocks/>
          </p:cNvSpPr>
          <p:nvPr/>
        </p:nvSpPr>
        <p:spPr>
          <a:xfrm>
            <a:off x="687388" y="71208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8" name="Rectangle 7"/>
          <p:cNvSpPr/>
          <p:nvPr/>
        </p:nvSpPr>
        <p:spPr>
          <a:xfrm>
            <a:off x="1327278" y="2159418"/>
            <a:ext cx="6463288" cy="1931298"/>
          </a:xfrm>
          <a:prstGeom prst="rect">
            <a:avLst/>
          </a:prstGeom>
        </p:spPr>
        <p:txBody>
          <a:bodyPr wrap="square">
            <a:spAutoFit/>
          </a:bodyPr>
          <a:lstStyle/>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Yes, we can do it manually through a separate network/system</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Yes, we can do it manually from an alternate financial institution</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No, we don’t have the ability to issue critical payments manually </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I don’t know</a:t>
            </a:r>
          </a:p>
        </p:txBody>
      </p:sp>
      <p:sp>
        <p:nvSpPr>
          <p:cNvPr id="9" name="Oval 8"/>
          <p:cNvSpPr/>
          <p:nvPr/>
        </p:nvSpPr>
        <p:spPr>
          <a:xfrm>
            <a:off x="1847621" y="2351886"/>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A</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0" name="Oval 9"/>
          <p:cNvSpPr/>
          <p:nvPr/>
        </p:nvSpPr>
        <p:spPr>
          <a:xfrm>
            <a:off x="1847621" y="2796265"/>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B</a:t>
            </a:r>
          </a:p>
        </p:txBody>
      </p:sp>
      <p:sp>
        <p:nvSpPr>
          <p:cNvPr id="11" name="Oval 10"/>
          <p:cNvSpPr/>
          <p:nvPr/>
        </p:nvSpPr>
        <p:spPr>
          <a:xfrm>
            <a:off x="1847621" y="3279289"/>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C</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2" name="Oval 11"/>
          <p:cNvSpPr/>
          <p:nvPr/>
        </p:nvSpPr>
        <p:spPr>
          <a:xfrm>
            <a:off x="1847621" y="3723668"/>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D</a:t>
            </a:r>
          </a:p>
        </p:txBody>
      </p:sp>
      <p:sp>
        <p:nvSpPr>
          <p:cNvPr id="13" name="TextBox 12"/>
          <p:cNvSpPr txBox="1"/>
          <p:nvPr/>
        </p:nvSpPr>
        <p:spPr>
          <a:xfrm>
            <a:off x="570497" y="4446600"/>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15" name="Slide Number Placeholder 14"/>
          <p:cNvSpPr>
            <a:spLocks noGrp="1"/>
          </p:cNvSpPr>
          <p:nvPr>
            <p:ph type="sldNum" sz="quarter" idx="12"/>
          </p:nvPr>
        </p:nvSpPr>
        <p:spPr/>
        <p:txBody>
          <a:bodyPr/>
          <a:lstStyle/>
          <a:p>
            <a:fld id="{DE6ECF0F-DA4E-4743-8955-ADA7D27EA82F}" type="slidenum">
              <a:rPr lang="en-US" smtClean="0"/>
              <a:t>34</a:t>
            </a:fld>
            <a:endParaRPr lang="en-US"/>
          </a:p>
        </p:txBody>
      </p:sp>
    </p:spTree>
    <p:extLst>
      <p:ext uri="{BB962C8B-B14F-4D97-AF65-F5344CB8AC3E}">
        <p14:creationId xmlns:p14="http://schemas.microsoft.com/office/powerpoint/2010/main" val="2373688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73433"/>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your own organization….</a:t>
            </a:r>
          </a:p>
        </p:txBody>
      </p:sp>
      <p:sp>
        <p:nvSpPr>
          <p:cNvPr id="3" name="Rectangle 2"/>
          <p:cNvSpPr/>
          <p:nvPr/>
        </p:nvSpPr>
        <p:spPr>
          <a:xfrm>
            <a:off x="1327278" y="1552613"/>
            <a:ext cx="5674413" cy="523220"/>
          </a:xfrm>
          <a:prstGeom prst="rect">
            <a:avLst/>
          </a:prstGeom>
        </p:spPr>
        <p:txBody>
          <a:bodyPr wrap="square">
            <a:spAutoFit/>
          </a:bodyPr>
          <a:lstStyle/>
          <a:p>
            <a:pPr marL="1588" lvl="1">
              <a:spcBef>
                <a:spcPct val="0"/>
              </a:spcBef>
              <a:spcAft>
                <a:spcPts val="300"/>
              </a:spcAft>
            </a:pPr>
            <a:r>
              <a:rPr lang="en-GB" sz="1400" dirty="0">
                <a:solidFill>
                  <a:srgbClr val="6D6E6A"/>
                </a:solidFill>
                <a:latin typeface="AmplitudeTF"/>
                <a:ea typeface="LF_Kai"/>
                <a:cs typeface="Arial" panose="020B0604020202020204" pitchFamily="34" charset="0"/>
              </a:rPr>
              <a:t>Does your organization have a crisis communications plan that addresses cyber resilience?</a:t>
            </a:r>
            <a:endParaRPr lang="en-GB" sz="1200" dirty="0">
              <a:solidFill>
                <a:srgbClr val="6D6E6A"/>
              </a:solidFill>
              <a:latin typeface="AmplitudeTF"/>
              <a:ea typeface="LF_Kai"/>
              <a:cs typeface="Arial" panose="020B0604020202020204" pitchFamily="34" charset="0"/>
            </a:endParaRPr>
          </a:p>
        </p:txBody>
      </p:sp>
      <p:grpSp>
        <p:nvGrpSpPr>
          <p:cNvPr id="4" name="Group 3"/>
          <p:cNvGrpSpPr/>
          <p:nvPr/>
        </p:nvGrpSpPr>
        <p:grpSpPr>
          <a:xfrm>
            <a:off x="836108" y="1667309"/>
            <a:ext cx="398497" cy="274320"/>
            <a:chOff x="325369" y="1927840"/>
            <a:chExt cx="512831" cy="460812"/>
          </a:xfrm>
          <a:solidFill>
            <a:srgbClr val="6D6E6A"/>
          </a:solidFill>
        </p:grpSpPr>
        <p:cxnSp>
          <p:nvCxnSpPr>
            <p:cNvPr id="5" name="Straight Connector 4"/>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6" name="Oval 5"/>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plitudeTF"/>
                  <a:ea typeface="LF_Kai"/>
                  <a:cs typeface="Arial" panose="020B0604020202020204" pitchFamily="34" charset="0"/>
                </a:rPr>
                <a:t>5</a:t>
              </a:r>
              <a:endPar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endParaRPr>
            </a:p>
          </p:txBody>
        </p:sp>
      </p:grpSp>
      <p:sp>
        <p:nvSpPr>
          <p:cNvPr id="7" name="Text Placeholder 1"/>
          <p:cNvSpPr txBox="1">
            <a:spLocks/>
          </p:cNvSpPr>
          <p:nvPr/>
        </p:nvSpPr>
        <p:spPr>
          <a:xfrm>
            <a:off x="687388" y="71208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8" name="Rectangle 7"/>
          <p:cNvSpPr/>
          <p:nvPr/>
        </p:nvSpPr>
        <p:spPr>
          <a:xfrm>
            <a:off x="1327278" y="2159418"/>
            <a:ext cx="6463288" cy="1461939"/>
          </a:xfrm>
          <a:prstGeom prst="rect">
            <a:avLst/>
          </a:prstGeom>
        </p:spPr>
        <p:txBody>
          <a:bodyPr wrap="square">
            <a:spAutoFit/>
          </a:bodyPr>
          <a:lstStyle/>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Yes</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No</a:t>
            </a:r>
          </a:p>
          <a:p>
            <a:pPr marL="801688" lvl="2" indent="-342900">
              <a:lnSpc>
                <a:spcPct val="200000"/>
              </a:lnSpc>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I don’t know</a:t>
            </a:r>
          </a:p>
        </p:txBody>
      </p:sp>
      <p:sp>
        <p:nvSpPr>
          <p:cNvPr id="9" name="Oval 8"/>
          <p:cNvSpPr/>
          <p:nvPr/>
        </p:nvSpPr>
        <p:spPr>
          <a:xfrm>
            <a:off x="1847621" y="2351886"/>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A</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0" name="Oval 9"/>
          <p:cNvSpPr/>
          <p:nvPr/>
        </p:nvSpPr>
        <p:spPr>
          <a:xfrm>
            <a:off x="1847621" y="2796265"/>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B</a:t>
            </a:r>
          </a:p>
        </p:txBody>
      </p:sp>
      <p:sp>
        <p:nvSpPr>
          <p:cNvPr id="11" name="Oval 10"/>
          <p:cNvSpPr/>
          <p:nvPr/>
        </p:nvSpPr>
        <p:spPr>
          <a:xfrm>
            <a:off x="1847621" y="3253165"/>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C</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2" name="TextBox 11"/>
          <p:cNvSpPr txBox="1"/>
          <p:nvPr/>
        </p:nvSpPr>
        <p:spPr>
          <a:xfrm>
            <a:off x="570497" y="4446600"/>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14" name="Slide Number Placeholder 13"/>
          <p:cNvSpPr>
            <a:spLocks noGrp="1"/>
          </p:cNvSpPr>
          <p:nvPr>
            <p:ph type="sldNum" sz="quarter" idx="12"/>
          </p:nvPr>
        </p:nvSpPr>
        <p:spPr/>
        <p:txBody>
          <a:bodyPr/>
          <a:lstStyle/>
          <a:p>
            <a:fld id="{DE6ECF0F-DA4E-4743-8955-ADA7D27EA82F}" type="slidenum">
              <a:rPr lang="en-US" smtClean="0"/>
              <a:t>35</a:t>
            </a:fld>
            <a:endParaRPr lang="en-US"/>
          </a:p>
        </p:txBody>
      </p:sp>
    </p:spTree>
    <p:extLst>
      <p:ext uri="{BB962C8B-B14F-4D97-AF65-F5344CB8AC3E}">
        <p14:creationId xmlns:p14="http://schemas.microsoft.com/office/powerpoint/2010/main" val="2872940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388" y="1016283"/>
            <a:ext cx="4469642" cy="338554"/>
          </a:xfrm>
          <a:prstGeom prst="rect">
            <a:avLst/>
          </a:prstGeom>
          <a:noFill/>
        </p:spPr>
        <p:txBody>
          <a:bodyPr wrap="square" rtlCol="0">
            <a:spAutoFit/>
          </a:bodyPr>
          <a:lstStyle/>
          <a:p>
            <a:pPr defTabSz="605058"/>
            <a:r>
              <a:rPr lang="en-US" sz="1600" b="1" dirty="0">
                <a:solidFill>
                  <a:srgbClr val="6D6E6A"/>
                </a:solidFill>
                <a:latin typeface="AmplitudeTF"/>
                <a:ea typeface="LF_Kai"/>
              </a:rPr>
              <a:t>From the perspective of your own organization….</a:t>
            </a:r>
          </a:p>
        </p:txBody>
      </p:sp>
      <p:sp>
        <p:nvSpPr>
          <p:cNvPr id="3" name="Rectangle 2"/>
          <p:cNvSpPr/>
          <p:nvPr/>
        </p:nvSpPr>
        <p:spPr>
          <a:xfrm>
            <a:off x="1327278" y="1495463"/>
            <a:ext cx="5674413" cy="523220"/>
          </a:xfrm>
          <a:prstGeom prst="rect">
            <a:avLst/>
          </a:prstGeom>
        </p:spPr>
        <p:txBody>
          <a:bodyPr wrap="square">
            <a:spAutoFit/>
          </a:bodyPr>
          <a:lstStyle/>
          <a:p>
            <a:pPr defTabSz="605058"/>
            <a:r>
              <a:rPr lang="en-GB" sz="1400" dirty="0">
                <a:solidFill>
                  <a:srgbClr val="6D6E6A"/>
                </a:solidFill>
                <a:latin typeface="AmplitudeTF"/>
                <a:ea typeface="LF_Kai"/>
                <a:cs typeface="Arial" panose="020B0604020202020204" pitchFamily="34" charset="0"/>
              </a:rPr>
              <a:t>Does your organization communicate with its banking institution(s) around these types of scenarios to prepare/plan effectively?</a:t>
            </a:r>
          </a:p>
        </p:txBody>
      </p:sp>
      <p:grpSp>
        <p:nvGrpSpPr>
          <p:cNvPr id="4" name="Group 3"/>
          <p:cNvGrpSpPr/>
          <p:nvPr/>
        </p:nvGrpSpPr>
        <p:grpSpPr>
          <a:xfrm>
            <a:off x="836108" y="1610159"/>
            <a:ext cx="398497" cy="274320"/>
            <a:chOff x="325369" y="1927840"/>
            <a:chExt cx="512831" cy="460812"/>
          </a:xfrm>
          <a:solidFill>
            <a:srgbClr val="6D6E6A"/>
          </a:solidFill>
        </p:grpSpPr>
        <p:cxnSp>
          <p:nvCxnSpPr>
            <p:cNvPr id="5" name="Straight Connector 4"/>
            <p:cNvCxnSpPr/>
            <p:nvPr/>
          </p:nvCxnSpPr>
          <p:spPr>
            <a:xfrm flipH="1">
              <a:off x="838200" y="1927840"/>
              <a:ext cx="0" cy="453068"/>
            </a:xfrm>
            <a:prstGeom prst="line">
              <a:avLst/>
            </a:prstGeom>
            <a:grpFill/>
            <a:ln w="12700" cap="flat" cmpd="sng" algn="ctr">
              <a:solidFill>
                <a:srgbClr val="6D6E6A"/>
              </a:solidFill>
              <a:prstDash val="solid"/>
            </a:ln>
            <a:effectLst>
              <a:outerShdw blurRad="40000" dist="20000" dir="5400000" rotWithShape="0">
                <a:srgbClr val="000000">
                  <a:alpha val="38000"/>
                </a:srgbClr>
              </a:outerShdw>
            </a:effectLst>
          </p:spPr>
        </p:cxnSp>
        <p:sp>
          <p:nvSpPr>
            <p:cNvPr id="6" name="Oval 5"/>
            <p:cNvSpPr/>
            <p:nvPr/>
          </p:nvSpPr>
          <p:spPr>
            <a:xfrm>
              <a:off x="325369" y="1927840"/>
              <a:ext cx="353026" cy="460812"/>
            </a:xfrm>
            <a:prstGeom prst="ellipse">
              <a:avLst/>
            </a:prstGeom>
            <a:grp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mplitudeTF"/>
                  <a:ea typeface="LF_Kai"/>
                  <a:cs typeface="Arial" panose="020B0604020202020204" pitchFamily="34" charset="0"/>
                </a:rPr>
                <a:t>6</a:t>
              </a:r>
              <a:endParaRPr kumimoji="0" lang="en-US" sz="1400" b="0" i="0" u="none" strike="noStrike" kern="0" cap="none" spc="0" normalizeH="0" baseline="0" noProof="0" dirty="0">
                <a:ln>
                  <a:noFill/>
                </a:ln>
                <a:solidFill>
                  <a:srgbClr val="FFFFFF"/>
                </a:solidFill>
                <a:effectLst/>
                <a:uLnTx/>
                <a:uFillTx/>
                <a:latin typeface="AmplitudeTF"/>
                <a:ea typeface="LF_Kai"/>
                <a:cs typeface="Arial" panose="020B0604020202020204" pitchFamily="34" charset="0"/>
              </a:endParaRPr>
            </a:p>
          </p:txBody>
        </p:sp>
      </p:grpSp>
      <p:sp>
        <p:nvSpPr>
          <p:cNvPr id="7" name="Text Placeholder 1"/>
          <p:cNvSpPr txBox="1">
            <a:spLocks/>
          </p:cNvSpPr>
          <p:nvPr/>
        </p:nvSpPr>
        <p:spPr>
          <a:xfrm>
            <a:off x="687388" y="65493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Polling Questions</a:t>
            </a:r>
            <a:endParaRPr lang="en-US" sz="2400" b="1" dirty="0">
              <a:solidFill>
                <a:srgbClr val="478FBF"/>
              </a:solidFill>
              <a:latin typeface="AmplitudeTF"/>
              <a:ea typeface="LF_Kai"/>
            </a:endParaRPr>
          </a:p>
        </p:txBody>
      </p:sp>
      <p:sp>
        <p:nvSpPr>
          <p:cNvPr id="8" name="Rectangle 7"/>
          <p:cNvSpPr/>
          <p:nvPr/>
        </p:nvSpPr>
        <p:spPr>
          <a:xfrm>
            <a:off x="1392593" y="2255550"/>
            <a:ext cx="6463288" cy="1754326"/>
          </a:xfrm>
          <a:prstGeom prst="rect">
            <a:avLst/>
          </a:prstGeom>
        </p:spPr>
        <p:txBody>
          <a:bodyPr wrap="square">
            <a:spAutoFit/>
          </a:bodyPr>
          <a:lstStyle/>
          <a:p>
            <a:pPr marL="801688" lvl="2" indent="-342900" defTabSz="605058">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Yes, we have recurring meetings with our banking institution(s)</a:t>
            </a:r>
          </a:p>
          <a:p>
            <a:pPr marL="801688" lvl="2" indent="-342900" defTabSz="605058">
              <a:spcAft>
                <a:spcPts val="300"/>
              </a:spcAft>
              <a:buFont typeface="+mj-lt"/>
              <a:buAutoNum type="alphaLcParenR"/>
            </a:pPr>
            <a:endParaRPr lang="en-GB" sz="1400" dirty="0">
              <a:solidFill>
                <a:srgbClr val="6D6E6A"/>
              </a:solidFill>
              <a:latin typeface="AmplitudeTF"/>
              <a:ea typeface="LF_Kai"/>
              <a:cs typeface="Arial" panose="020B0604020202020204" pitchFamily="34" charset="0"/>
            </a:endParaRPr>
          </a:p>
          <a:p>
            <a:pPr marL="801688" lvl="2" indent="-342900" defTabSz="605058">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Yes, and our banking institution(s) offer/provide trainings to help us prepare/plan effectively</a:t>
            </a:r>
          </a:p>
          <a:p>
            <a:pPr marL="801688" lvl="2" indent="-342900" defTabSz="605058">
              <a:spcAft>
                <a:spcPts val="300"/>
              </a:spcAft>
              <a:buFont typeface="+mj-lt"/>
              <a:buAutoNum type="alphaLcParenR"/>
            </a:pPr>
            <a:endParaRPr lang="en-GB" sz="1400" dirty="0">
              <a:solidFill>
                <a:srgbClr val="6D6E6A"/>
              </a:solidFill>
              <a:latin typeface="AmplitudeTF"/>
              <a:ea typeface="LF_Kai"/>
              <a:cs typeface="Arial" panose="020B0604020202020204" pitchFamily="34" charset="0"/>
            </a:endParaRPr>
          </a:p>
          <a:p>
            <a:pPr marL="801688" lvl="2" indent="-342900" defTabSz="605058">
              <a:spcAft>
                <a:spcPts val="300"/>
              </a:spcAft>
              <a:buFont typeface="+mj-lt"/>
              <a:buAutoNum type="alphaLcParenR"/>
            </a:pPr>
            <a:r>
              <a:rPr lang="en-GB" sz="1400" dirty="0">
                <a:solidFill>
                  <a:srgbClr val="6D6E6A"/>
                </a:solidFill>
                <a:latin typeface="AmplitudeTF"/>
                <a:ea typeface="LF_Kai"/>
                <a:cs typeface="Arial" panose="020B0604020202020204" pitchFamily="34" charset="0"/>
              </a:rPr>
              <a:t>No,  we do not regularly communicate with our banking institution(s) around these types of scenarios </a:t>
            </a:r>
          </a:p>
        </p:txBody>
      </p:sp>
      <p:sp>
        <p:nvSpPr>
          <p:cNvPr id="9" name="Oval 8"/>
          <p:cNvSpPr/>
          <p:nvPr/>
        </p:nvSpPr>
        <p:spPr>
          <a:xfrm>
            <a:off x="1847621" y="2294736"/>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A</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0" name="Oval 9"/>
          <p:cNvSpPr/>
          <p:nvPr/>
        </p:nvSpPr>
        <p:spPr>
          <a:xfrm>
            <a:off x="1847621" y="2823609"/>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rPr>
              <a:t>B</a:t>
            </a:r>
          </a:p>
        </p:txBody>
      </p:sp>
      <p:sp>
        <p:nvSpPr>
          <p:cNvPr id="11" name="Oval 10"/>
          <p:cNvSpPr/>
          <p:nvPr/>
        </p:nvSpPr>
        <p:spPr>
          <a:xfrm>
            <a:off x="1847621" y="3543403"/>
            <a:ext cx="274320" cy="274320"/>
          </a:xfrm>
          <a:prstGeom prst="ellipse">
            <a:avLst/>
          </a:prstGeom>
          <a:solidFill>
            <a:srgbClr val="FFFFFF">
              <a:lumMod val="85000"/>
            </a:srgbClr>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6D6E6A"/>
                </a:solidFill>
                <a:effectLst/>
                <a:uLnTx/>
                <a:uFillTx/>
                <a:latin typeface="AmplitudeTF"/>
                <a:ea typeface="LF_Kai"/>
                <a:cs typeface="Arial" panose="020B0604020202020204" pitchFamily="34" charset="0"/>
              </a:rPr>
              <a:t>C</a:t>
            </a:r>
            <a:endParaRPr kumimoji="0" lang="en-US" sz="1400" b="0" i="0" u="none" strike="noStrike" kern="0" cap="none" spc="0" normalizeH="0" baseline="0" noProof="0" dirty="0">
              <a:ln>
                <a:noFill/>
              </a:ln>
              <a:solidFill>
                <a:srgbClr val="6D6E6A"/>
              </a:solidFill>
              <a:effectLst/>
              <a:uLnTx/>
              <a:uFillTx/>
              <a:latin typeface="AmplitudeTF"/>
              <a:ea typeface="LF_Kai"/>
              <a:cs typeface="Arial" panose="020B0604020202020204" pitchFamily="34" charset="0"/>
            </a:endParaRPr>
          </a:p>
        </p:txBody>
      </p:sp>
      <p:sp>
        <p:nvSpPr>
          <p:cNvPr id="12" name="TextBox 11"/>
          <p:cNvSpPr txBox="1"/>
          <p:nvPr/>
        </p:nvSpPr>
        <p:spPr>
          <a:xfrm>
            <a:off x="570497" y="4389450"/>
            <a:ext cx="3001175" cy="261610"/>
          </a:xfrm>
          <a:prstGeom prst="rect">
            <a:avLst/>
          </a:prstGeom>
          <a:noFill/>
          <a:ln>
            <a:solidFill>
              <a:srgbClr val="FFFFFF"/>
            </a:solidFill>
          </a:ln>
        </p:spPr>
        <p:txBody>
          <a:bodyPr wrap="square" rtlCol="0">
            <a:spAutoFit/>
          </a:bodyPr>
          <a:lstStyle/>
          <a:p>
            <a:pPr marL="0" marR="0" lvl="0" indent="0" defTabSz="605058"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6D6E6A"/>
                </a:solidFill>
                <a:effectLst/>
                <a:uLnTx/>
                <a:uFillTx/>
                <a:latin typeface="AmplitudeTF"/>
                <a:ea typeface="LF_Kai"/>
              </a:rPr>
              <a:t>Join Polling at:</a:t>
            </a:r>
            <a:r>
              <a:rPr kumimoji="0" lang="en-US" sz="1100" b="1" i="1" u="none" strike="noStrike" kern="0" cap="none" spc="0" normalizeH="0" baseline="0" noProof="0" dirty="0" smtClean="0">
                <a:ln>
                  <a:noFill/>
                </a:ln>
                <a:solidFill>
                  <a:srgbClr val="AD670D">
                    <a:lumMod val="50000"/>
                  </a:srgbClr>
                </a:solidFill>
                <a:effectLst/>
                <a:uLnTx/>
                <a:uFillTx/>
                <a:latin typeface="AmplitudeTF"/>
                <a:ea typeface="LF_Kai"/>
              </a:rPr>
              <a:t> </a:t>
            </a:r>
            <a:r>
              <a:rPr kumimoji="0" lang="en-US" sz="1100" b="1" i="0" u="none" strike="noStrike" kern="0" cap="none" spc="0" normalizeH="0" baseline="0" noProof="0" dirty="0" smtClean="0">
                <a:ln>
                  <a:noFill/>
                </a:ln>
                <a:solidFill>
                  <a:srgbClr val="FF0000"/>
                </a:solidFill>
                <a:effectLst/>
                <a:uLnTx/>
                <a:uFillTx/>
                <a:latin typeface="AmplitudeTF"/>
                <a:ea typeface="LF_Kai"/>
                <a:hlinkClick r:id="rId2"/>
              </a:rPr>
              <a:t>www.Slido.com</a:t>
            </a:r>
            <a:r>
              <a:rPr kumimoji="0" lang="en-US" sz="1100" b="0" i="0" u="none" strike="noStrike" kern="0" cap="none" spc="0" normalizeH="0" baseline="0" noProof="0" dirty="0">
                <a:ln>
                  <a:noFill/>
                </a:ln>
                <a:solidFill>
                  <a:srgbClr val="6D6E6A"/>
                </a:solidFill>
                <a:effectLst/>
                <a:uLnTx/>
                <a:uFillTx/>
                <a:latin typeface="AmplitudeTF"/>
                <a:ea typeface="LF_Kai"/>
              </a:rPr>
              <a:t>,</a:t>
            </a:r>
            <a:r>
              <a:rPr kumimoji="0" lang="en-US" sz="1100" b="0" i="0" u="none" strike="noStrike" kern="0" cap="none" spc="0" normalizeH="0" baseline="0" noProof="0" dirty="0" smtClean="0">
                <a:ln>
                  <a:noFill/>
                </a:ln>
                <a:solidFill>
                  <a:srgbClr val="6D6E6A"/>
                </a:solidFill>
                <a:effectLst/>
                <a:uLnTx/>
                <a:uFillTx/>
                <a:latin typeface="AmplitudeTF"/>
                <a:ea typeface="LF_Kai"/>
              </a:rPr>
              <a:t> #4895</a:t>
            </a:r>
            <a:endParaRPr kumimoji="0" lang="en-US" sz="1100" b="0" i="0" u="none" strike="noStrike" kern="0" cap="none" spc="0" normalizeH="0" baseline="0" noProof="0" dirty="0">
              <a:ln>
                <a:noFill/>
              </a:ln>
              <a:solidFill>
                <a:srgbClr val="6D6E6A"/>
              </a:solidFill>
              <a:effectLst/>
              <a:uLnTx/>
              <a:uFillTx/>
              <a:latin typeface="AmplitudeTF"/>
              <a:ea typeface="LF_Kai"/>
            </a:endParaRPr>
          </a:p>
        </p:txBody>
      </p:sp>
      <p:sp>
        <p:nvSpPr>
          <p:cNvPr id="14" name="Slide Number Placeholder 13"/>
          <p:cNvSpPr>
            <a:spLocks noGrp="1"/>
          </p:cNvSpPr>
          <p:nvPr>
            <p:ph type="sldNum" sz="quarter" idx="12"/>
          </p:nvPr>
        </p:nvSpPr>
        <p:spPr/>
        <p:txBody>
          <a:bodyPr/>
          <a:lstStyle/>
          <a:p>
            <a:fld id="{DE6ECF0F-DA4E-4743-8955-ADA7D27EA82F}" type="slidenum">
              <a:rPr lang="en-US" smtClean="0"/>
              <a:t>36</a:t>
            </a:fld>
            <a:endParaRPr lang="en-US"/>
          </a:p>
        </p:txBody>
      </p:sp>
    </p:spTree>
    <p:extLst>
      <p:ext uri="{BB962C8B-B14F-4D97-AF65-F5344CB8AC3E}">
        <p14:creationId xmlns:p14="http://schemas.microsoft.com/office/powerpoint/2010/main" val="3942923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
            <a:extLst>
              <a:ext uri="{FF2B5EF4-FFF2-40B4-BE49-F238E27FC236}">
                <a16:creationId xmlns:a16="http://schemas.microsoft.com/office/drawing/2014/main" xmlns="" id="{7E519F6E-D507-4870-924C-B8FC5EC0F05C}"/>
              </a:ext>
            </a:extLst>
          </p:cNvPr>
          <p:cNvGrpSpPr>
            <a:grpSpLocks noChangeAspect="1"/>
          </p:cNvGrpSpPr>
          <p:nvPr/>
        </p:nvGrpSpPr>
        <p:grpSpPr bwMode="auto">
          <a:xfrm>
            <a:off x="5785413" y="1573836"/>
            <a:ext cx="1924835" cy="2067839"/>
            <a:chOff x="6354" y="3142"/>
            <a:chExt cx="673" cy="723"/>
          </a:xfrm>
          <a:solidFill>
            <a:srgbClr val="FFFFFF">
              <a:lumMod val="85000"/>
            </a:srgbClr>
          </a:solidFill>
        </p:grpSpPr>
        <p:sp>
          <p:nvSpPr>
            <p:cNvPr id="3" name="Freeform 104">
              <a:extLst>
                <a:ext uri="{FF2B5EF4-FFF2-40B4-BE49-F238E27FC236}">
                  <a16:creationId xmlns:a16="http://schemas.microsoft.com/office/drawing/2014/main" xmlns="" id="{98B5F6D6-7B84-4FFC-91CE-92B120027B16}"/>
                </a:ext>
              </a:extLst>
            </p:cNvPr>
            <p:cNvSpPr>
              <a:spLocks noEditPoints="1"/>
            </p:cNvSpPr>
            <p:nvPr/>
          </p:nvSpPr>
          <p:spPr bwMode="auto">
            <a:xfrm>
              <a:off x="6354" y="3756"/>
              <a:ext cx="183" cy="109"/>
            </a:xfrm>
            <a:custGeom>
              <a:avLst/>
              <a:gdLst>
                <a:gd name="T0" fmla="*/ 256 w 303"/>
                <a:gd name="T1" fmla="*/ 132 h 179"/>
                <a:gd name="T2" fmla="*/ 256 w 303"/>
                <a:gd name="T3" fmla="*/ 132 h 179"/>
                <a:gd name="T4" fmla="*/ 46 w 303"/>
                <a:gd name="T5" fmla="*/ 132 h 179"/>
                <a:gd name="T6" fmla="*/ 46 w 303"/>
                <a:gd name="T7" fmla="*/ 46 h 179"/>
                <a:gd name="T8" fmla="*/ 173 w 303"/>
                <a:gd name="T9" fmla="*/ 46 h 179"/>
                <a:gd name="T10" fmla="*/ 256 w 303"/>
                <a:gd name="T11" fmla="*/ 130 h 179"/>
                <a:gd name="T12" fmla="*/ 256 w 303"/>
                <a:gd name="T13" fmla="*/ 132 h 179"/>
                <a:gd name="T14" fmla="*/ 173 w 303"/>
                <a:gd name="T15" fmla="*/ 0 h 179"/>
                <a:gd name="T16" fmla="*/ 173 w 303"/>
                <a:gd name="T17" fmla="*/ 0 h 179"/>
                <a:gd name="T18" fmla="*/ 23 w 303"/>
                <a:gd name="T19" fmla="*/ 0 h 179"/>
                <a:gd name="T20" fmla="*/ 0 w 303"/>
                <a:gd name="T21" fmla="*/ 23 h 179"/>
                <a:gd name="T22" fmla="*/ 0 w 303"/>
                <a:gd name="T23" fmla="*/ 155 h 179"/>
                <a:gd name="T24" fmla="*/ 23 w 303"/>
                <a:gd name="T25" fmla="*/ 179 h 179"/>
                <a:gd name="T26" fmla="*/ 280 w 303"/>
                <a:gd name="T27" fmla="*/ 179 h 179"/>
                <a:gd name="T28" fmla="*/ 303 w 303"/>
                <a:gd name="T29" fmla="*/ 155 h 179"/>
                <a:gd name="T30" fmla="*/ 303 w 303"/>
                <a:gd name="T31" fmla="*/ 130 h 179"/>
                <a:gd name="T32" fmla="*/ 173 w 303"/>
                <a:gd name="T3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179">
                  <a:moveTo>
                    <a:pt x="256" y="132"/>
                  </a:moveTo>
                  <a:lnTo>
                    <a:pt x="256" y="132"/>
                  </a:lnTo>
                  <a:lnTo>
                    <a:pt x="46" y="132"/>
                  </a:lnTo>
                  <a:lnTo>
                    <a:pt x="46" y="46"/>
                  </a:lnTo>
                  <a:lnTo>
                    <a:pt x="173" y="46"/>
                  </a:lnTo>
                  <a:cubicBezTo>
                    <a:pt x="219" y="46"/>
                    <a:pt x="256" y="84"/>
                    <a:pt x="256" y="130"/>
                  </a:cubicBezTo>
                  <a:lnTo>
                    <a:pt x="256" y="132"/>
                  </a:lnTo>
                  <a:close/>
                  <a:moveTo>
                    <a:pt x="173" y="0"/>
                  </a:moveTo>
                  <a:lnTo>
                    <a:pt x="173" y="0"/>
                  </a:lnTo>
                  <a:lnTo>
                    <a:pt x="23" y="0"/>
                  </a:lnTo>
                  <a:cubicBezTo>
                    <a:pt x="10" y="0"/>
                    <a:pt x="0" y="10"/>
                    <a:pt x="0" y="23"/>
                  </a:cubicBezTo>
                  <a:lnTo>
                    <a:pt x="0" y="155"/>
                  </a:lnTo>
                  <a:cubicBezTo>
                    <a:pt x="0" y="168"/>
                    <a:pt x="10" y="179"/>
                    <a:pt x="23" y="179"/>
                  </a:cubicBezTo>
                  <a:lnTo>
                    <a:pt x="280" y="179"/>
                  </a:lnTo>
                  <a:cubicBezTo>
                    <a:pt x="293" y="179"/>
                    <a:pt x="303" y="168"/>
                    <a:pt x="303" y="155"/>
                  </a:cubicBezTo>
                  <a:lnTo>
                    <a:pt x="303" y="130"/>
                  </a:lnTo>
                  <a:cubicBezTo>
                    <a:pt x="303" y="58"/>
                    <a:pt x="245" y="0"/>
                    <a:pt x="1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4" name="Freeform 105">
              <a:extLst>
                <a:ext uri="{FF2B5EF4-FFF2-40B4-BE49-F238E27FC236}">
                  <a16:creationId xmlns:a16="http://schemas.microsoft.com/office/drawing/2014/main" xmlns="" id="{869D7F93-DF5E-4485-BF3E-8091CACA5E06}"/>
                </a:ext>
              </a:extLst>
            </p:cNvPr>
            <p:cNvSpPr>
              <a:spLocks noEditPoints="1"/>
            </p:cNvSpPr>
            <p:nvPr/>
          </p:nvSpPr>
          <p:spPr bwMode="auto">
            <a:xfrm>
              <a:off x="6354" y="3614"/>
              <a:ext cx="129" cy="129"/>
            </a:xfrm>
            <a:custGeom>
              <a:avLst/>
              <a:gdLst>
                <a:gd name="T0" fmla="*/ 106 w 213"/>
                <a:gd name="T1" fmla="*/ 46 h 213"/>
                <a:gd name="T2" fmla="*/ 106 w 213"/>
                <a:gd name="T3" fmla="*/ 46 h 213"/>
                <a:gd name="T4" fmla="*/ 166 w 213"/>
                <a:gd name="T5" fmla="*/ 106 h 213"/>
                <a:gd name="T6" fmla="*/ 106 w 213"/>
                <a:gd name="T7" fmla="*/ 166 h 213"/>
                <a:gd name="T8" fmla="*/ 46 w 213"/>
                <a:gd name="T9" fmla="*/ 106 h 213"/>
                <a:gd name="T10" fmla="*/ 106 w 213"/>
                <a:gd name="T11" fmla="*/ 46 h 213"/>
                <a:gd name="T12" fmla="*/ 106 w 213"/>
                <a:gd name="T13" fmla="*/ 213 h 213"/>
                <a:gd name="T14" fmla="*/ 106 w 213"/>
                <a:gd name="T15" fmla="*/ 213 h 213"/>
                <a:gd name="T16" fmla="*/ 213 w 213"/>
                <a:gd name="T17" fmla="*/ 106 h 213"/>
                <a:gd name="T18" fmla="*/ 106 w 213"/>
                <a:gd name="T19" fmla="*/ 0 h 213"/>
                <a:gd name="T20" fmla="*/ 0 w 213"/>
                <a:gd name="T21" fmla="*/ 106 h 213"/>
                <a:gd name="T22" fmla="*/ 106 w 213"/>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46"/>
                  </a:moveTo>
                  <a:lnTo>
                    <a:pt x="106" y="46"/>
                  </a:lnTo>
                  <a:cubicBezTo>
                    <a:pt x="139" y="46"/>
                    <a:pt x="166" y="73"/>
                    <a:pt x="166" y="106"/>
                  </a:cubicBezTo>
                  <a:cubicBezTo>
                    <a:pt x="166" y="139"/>
                    <a:pt x="139" y="166"/>
                    <a:pt x="106" y="166"/>
                  </a:cubicBezTo>
                  <a:cubicBezTo>
                    <a:pt x="73" y="166"/>
                    <a:pt x="46" y="139"/>
                    <a:pt x="46" y="106"/>
                  </a:cubicBezTo>
                  <a:cubicBezTo>
                    <a:pt x="46" y="73"/>
                    <a:pt x="73" y="46"/>
                    <a:pt x="106" y="46"/>
                  </a:cubicBezTo>
                  <a:close/>
                  <a:moveTo>
                    <a:pt x="106" y="213"/>
                  </a:moveTo>
                  <a:lnTo>
                    <a:pt x="106" y="213"/>
                  </a:lnTo>
                  <a:cubicBezTo>
                    <a:pt x="165" y="213"/>
                    <a:pt x="213" y="165"/>
                    <a:pt x="213" y="106"/>
                  </a:cubicBezTo>
                  <a:cubicBezTo>
                    <a:pt x="213" y="48"/>
                    <a:pt x="165" y="0"/>
                    <a:pt x="106" y="0"/>
                  </a:cubicBezTo>
                  <a:cubicBezTo>
                    <a:pt x="47" y="0"/>
                    <a:pt x="0" y="48"/>
                    <a:pt x="0" y="106"/>
                  </a:cubicBezTo>
                  <a:cubicBezTo>
                    <a:pt x="0" y="165"/>
                    <a:pt x="47" y="213"/>
                    <a:pt x="106"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5" name="Freeform 106">
              <a:extLst>
                <a:ext uri="{FF2B5EF4-FFF2-40B4-BE49-F238E27FC236}">
                  <a16:creationId xmlns:a16="http://schemas.microsoft.com/office/drawing/2014/main" xmlns="" id="{7CC0CEE5-0487-4240-82DB-9D7F82ED07CE}"/>
                </a:ext>
              </a:extLst>
            </p:cNvPr>
            <p:cNvSpPr>
              <a:spLocks noEditPoints="1"/>
            </p:cNvSpPr>
            <p:nvPr/>
          </p:nvSpPr>
          <p:spPr bwMode="auto">
            <a:xfrm>
              <a:off x="6552" y="3756"/>
              <a:ext cx="184" cy="108"/>
            </a:xfrm>
            <a:custGeom>
              <a:avLst/>
              <a:gdLst>
                <a:gd name="T0" fmla="*/ 257 w 304"/>
                <a:gd name="T1" fmla="*/ 132 h 179"/>
                <a:gd name="T2" fmla="*/ 257 w 304"/>
                <a:gd name="T3" fmla="*/ 132 h 179"/>
                <a:gd name="T4" fmla="*/ 47 w 304"/>
                <a:gd name="T5" fmla="*/ 132 h 179"/>
                <a:gd name="T6" fmla="*/ 47 w 304"/>
                <a:gd name="T7" fmla="*/ 46 h 179"/>
                <a:gd name="T8" fmla="*/ 174 w 304"/>
                <a:gd name="T9" fmla="*/ 46 h 179"/>
                <a:gd name="T10" fmla="*/ 257 w 304"/>
                <a:gd name="T11" fmla="*/ 130 h 179"/>
                <a:gd name="T12" fmla="*/ 257 w 304"/>
                <a:gd name="T13" fmla="*/ 132 h 179"/>
                <a:gd name="T14" fmla="*/ 174 w 304"/>
                <a:gd name="T15" fmla="*/ 0 h 179"/>
                <a:gd name="T16" fmla="*/ 174 w 304"/>
                <a:gd name="T17" fmla="*/ 0 h 179"/>
                <a:gd name="T18" fmla="*/ 24 w 304"/>
                <a:gd name="T19" fmla="*/ 0 h 179"/>
                <a:gd name="T20" fmla="*/ 0 w 304"/>
                <a:gd name="T21" fmla="*/ 23 h 179"/>
                <a:gd name="T22" fmla="*/ 0 w 304"/>
                <a:gd name="T23" fmla="*/ 155 h 179"/>
                <a:gd name="T24" fmla="*/ 24 w 304"/>
                <a:gd name="T25" fmla="*/ 179 h 179"/>
                <a:gd name="T26" fmla="*/ 281 w 304"/>
                <a:gd name="T27" fmla="*/ 179 h 179"/>
                <a:gd name="T28" fmla="*/ 304 w 304"/>
                <a:gd name="T29" fmla="*/ 155 h 179"/>
                <a:gd name="T30" fmla="*/ 304 w 304"/>
                <a:gd name="T31" fmla="*/ 130 h 179"/>
                <a:gd name="T32" fmla="*/ 174 w 304"/>
                <a:gd name="T3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4" h="179">
                  <a:moveTo>
                    <a:pt x="257" y="132"/>
                  </a:moveTo>
                  <a:lnTo>
                    <a:pt x="257" y="132"/>
                  </a:lnTo>
                  <a:lnTo>
                    <a:pt x="47" y="132"/>
                  </a:lnTo>
                  <a:lnTo>
                    <a:pt x="47" y="46"/>
                  </a:lnTo>
                  <a:lnTo>
                    <a:pt x="174" y="46"/>
                  </a:lnTo>
                  <a:cubicBezTo>
                    <a:pt x="220" y="46"/>
                    <a:pt x="257" y="84"/>
                    <a:pt x="257" y="130"/>
                  </a:cubicBezTo>
                  <a:lnTo>
                    <a:pt x="257" y="132"/>
                  </a:lnTo>
                  <a:close/>
                  <a:moveTo>
                    <a:pt x="174" y="0"/>
                  </a:moveTo>
                  <a:lnTo>
                    <a:pt x="174" y="0"/>
                  </a:lnTo>
                  <a:lnTo>
                    <a:pt x="24" y="0"/>
                  </a:lnTo>
                  <a:cubicBezTo>
                    <a:pt x="11" y="0"/>
                    <a:pt x="0" y="10"/>
                    <a:pt x="0" y="23"/>
                  </a:cubicBezTo>
                  <a:lnTo>
                    <a:pt x="0" y="155"/>
                  </a:lnTo>
                  <a:cubicBezTo>
                    <a:pt x="0" y="168"/>
                    <a:pt x="11" y="179"/>
                    <a:pt x="24" y="179"/>
                  </a:cubicBezTo>
                  <a:lnTo>
                    <a:pt x="281" y="179"/>
                  </a:lnTo>
                  <a:cubicBezTo>
                    <a:pt x="293" y="179"/>
                    <a:pt x="304" y="168"/>
                    <a:pt x="304" y="155"/>
                  </a:cubicBezTo>
                  <a:lnTo>
                    <a:pt x="304" y="130"/>
                  </a:lnTo>
                  <a:cubicBezTo>
                    <a:pt x="304" y="58"/>
                    <a:pt x="246" y="0"/>
                    <a:pt x="17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6" name="Freeform 107">
              <a:extLst>
                <a:ext uri="{FF2B5EF4-FFF2-40B4-BE49-F238E27FC236}">
                  <a16:creationId xmlns:a16="http://schemas.microsoft.com/office/drawing/2014/main" xmlns="" id="{D3B7DE7A-3737-454F-8AB1-D3DE0F204879}"/>
                </a:ext>
              </a:extLst>
            </p:cNvPr>
            <p:cNvSpPr>
              <a:spLocks noEditPoints="1"/>
            </p:cNvSpPr>
            <p:nvPr/>
          </p:nvSpPr>
          <p:spPr bwMode="auto">
            <a:xfrm>
              <a:off x="6552" y="3614"/>
              <a:ext cx="130" cy="129"/>
            </a:xfrm>
            <a:custGeom>
              <a:avLst/>
              <a:gdLst>
                <a:gd name="T0" fmla="*/ 107 w 214"/>
                <a:gd name="T1" fmla="*/ 46 h 213"/>
                <a:gd name="T2" fmla="*/ 107 w 214"/>
                <a:gd name="T3" fmla="*/ 46 h 213"/>
                <a:gd name="T4" fmla="*/ 167 w 214"/>
                <a:gd name="T5" fmla="*/ 106 h 213"/>
                <a:gd name="T6" fmla="*/ 107 w 214"/>
                <a:gd name="T7" fmla="*/ 166 h 213"/>
                <a:gd name="T8" fmla="*/ 47 w 214"/>
                <a:gd name="T9" fmla="*/ 106 h 213"/>
                <a:gd name="T10" fmla="*/ 107 w 214"/>
                <a:gd name="T11" fmla="*/ 46 h 213"/>
                <a:gd name="T12" fmla="*/ 107 w 214"/>
                <a:gd name="T13" fmla="*/ 213 h 213"/>
                <a:gd name="T14" fmla="*/ 107 w 214"/>
                <a:gd name="T15" fmla="*/ 213 h 213"/>
                <a:gd name="T16" fmla="*/ 214 w 214"/>
                <a:gd name="T17" fmla="*/ 106 h 213"/>
                <a:gd name="T18" fmla="*/ 107 w 214"/>
                <a:gd name="T19" fmla="*/ 0 h 213"/>
                <a:gd name="T20" fmla="*/ 0 w 214"/>
                <a:gd name="T21" fmla="*/ 106 h 213"/>
                <a:gd name="T22" fmla="*/ 107 w 214"/>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6"/>
                  </a:moveTo>
                  <a:lnTo>
                    <a:pt x="107" y="46"/>
                  </a:lnTo>
                  <a:cubicBezTo>
                    <a:pt x="140" y="46"/>
                    <a:pt x="167" y="73"/>
                    <a:pt x="167" y="106"/>
                  </a:cubicBezTo>
                  <a:cubicBezTo>
                    <a:pt x="167" y="139"/>
                    <a:pt x="140" y="166"/>
                    <a:pt x="107" y="166"/>
                  </a:cubicBezTo>
                  <a:cubicBezTo>
                    <a:pt x="74" y="166"/>
                    <a:pt x="47" y="139"/>
                    <a:pt x="47" y="106"/>
                  </a:cubicBezTo>
                  <a:cubicBezTo>
                    <a:pt x="47" y="73"/>
                    <a:pt x="74" y="46"/>
                    <a:pt x="107" y="46"/>
                  </a:cubicBezTo>
                  <a:close/>
                  <a:moveTo>
                    <a:pt x="107" y="213"/>
                  </a:moveTo>
                  <a:lnTo>
                    <a:pt x="107" y="213"/>
                  </a:lnTo>
                  <a:cubicBezTo>
                    <a:pt x="166" y="213"/>
                    <a:pt x="214" y="165"/>
                    <a:pt x="214" y="106"/>
                  </a:cubicBezTo>
                  <a:cubicBezTo>
                    <a:pt x="214" y="48"/>
                    <a:pt x="166" y="0"/>
                    <a:pt x="107" y="0"/>
                  </a:cubicBezTo>
                  <a:cubicBezTo>
                    <a:pt x="48" y="0"/>
                    <a:pt x="0" y="48"/>
                    <a:pt x="0" y="106"/>
                  </a:cubicBezTo>
                  <a:cubicBezTo>
                    <a:pt x="0" y="165"/>
                    <a:pt x="48" y="213"/>
                    <a:pt x="107"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7" name="Freeform 108">
              <a:extLst>
                <a:ext uri="{FF2B5EF4-FFF2-40B4-BE49-F238E27FC236}">
                  <a16:creationId xmlns:a16="http://schemas.microsoft.com/office/drawing/2014/main" xmlns="" id="{B6C9893B-6926-45A6-BDA2-3B8E02EF34F3}"/>
                </a:ext>
              </a:extLst>
            </p:cNvPr>
            <p:cNvSpPr>
              <a:spLocks noEditPoints="1"/>
            </p:cNvSpPr>
            <p:nvPr/>
          </p:nvSpPr>
          <p:spPr bwMode="auto">
            <a:xfrm>
              <a:off x="6751" y="3756"/>
              <a:ext cx="184" cy="108"/>
            </a:xfrm>
            <a:custGeom>
              <a:avLst/>
              <a:gdLst>
                <a:gd name="T0" fmla="*/ 257 w 304"/>
                <a:gd name="T1" fmla="*/ 132 h 179"/>
                <a:gd name="T2" fmla="*/ 257 w 304"/>
                <a:gd name="T3" fmla="*/ 132 h 179"/>
                <a:gd name="T4" fmla="*/ 47 w 304"/>
                <a:gd name="T5" fmla="*/ 132 h 179"/>
                <a:gd name="T6" fmla="*/ 47 w 304"/>
                <a:gd name="T7" fmla="*/ 46 h 179"/>
                <a:gd name="T8" fmla="*/ 174 w 304"/>
                <a:gd name="T9" fmla="*/ 46 h 179"/>
                <a:gd name="T10" fmla="*/ 257 w 304"/>
                <a:gd name="T11" fmla="*/ 130 h 179"/>
                <a:gd name="T12" fmla="*/ 257 w 304"/>
                <a:gd name="T13" fmla="*/ 132 h 179"/>
                <a:gd name="T14" fmla="*/ 174 w 304"/>
                <a:gd name="T15" fmla="*/ 0 h 179"/>
                <a:gd name="T16" fmla="*/ 174 w 304"/>
                <a:gd name="T17" fmla="*/ 0 h 179"/>
                <a:gd name="T18" fmla="*/ 24 w 304"/>
                <a:gd name="T19" fmla="*/ 0 h 179"/>
                <a:gd name="T20" fmla="*/ 0 w 304"/>
                <a:gd name="T21" fmla="*/ 23 h 179"/>
                <a:gd name="T22" fmla="*/ 0 w 304"/>
                <a:gd name="T23" fmla="*/ 155 h 179"/>
                <a:gd name="T24" fmla="*/ 24 w 304"/>
                <a:gd name="T25" fmla="*/ 179 h 179"/>
                <a:gd name="T26" fmla="*/ 280 w 304"/>
                <a:gd name="T27" fmla="*/ 179 h 179"/>
                <a:gd name="T28" fmla="*/ 304 w 304"/>
                <a:gd name="T29" fmla="*/ 155 h 179"/>
                <a:gd name="T30" fmla="*/ 304 w 304"/>
                <a:gd name="T31" fmla="*/ 130 h 179"/>
                <a:gd name="T32" fmla="*/ 174 w 304"/>
                <a:gd name="T3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4" h="179">
                  <a:moveTo>
                    <a:pt x="257" y="132"/>
                  </a:moveTo>
                  <a:lnTo>
                    <a:pt x="257" y="132"/>
                  </a:lnTo>
                  <a:lnTo>
                    <a:pt x="47" y="132"/>
                  </a:lnTo>
                  <a:lnTo>
                    <a:pt x="47" y="46"/>
                  </a:lnTo>
                  <a:lnTo>
                    <a:pt x="174" y="46"/>
                  </a:lnTo>
                  <a:cubicBezTo>
                    <a:pt x="220" y="46"/>
                    <a:pt x="257" y="84"/>
                    <a:pt x="257" y="130"/>
                  </a:cubicBezTo>
                  <a:lnTo>
                    <a:pt x="257" y="132"/>
                  </a:lnTo>
                  <a:close/>
                  <a:moveTo>
                    <a:pt x="174" y="0"/>
                  </a:moveTo>
                  <a:lnTo>
                    <a:pt x="174" y="0"/>
                  </a:lnTo>
                  <a:lnTo>
                    <a:pt x="24" y="0"/>
                  </a:lnTo>
                  <a:cubicBezTo>
                    <a:pt x="11" y="0"/>
                    <a:pt x="0" y="10"/>
                    <a:pt x="0" y="23"/>
                  </a:cubicBezTo>
                  <a:lnTo>
                    <a:pt x="0" y="155"/>
                  </a:lnTo>
                  <a:cubicBezTo>
                    <a:pt x="0" y="168"/>
                    <a:pt x="11" y="179"/>
                    <a:pt x="24" y="179"/>
                  </a:cubicBezTo>
                  <a:lnTo>
                    <a:pt x="280" y="179"/>
                  </a:lnTo>
                  <a:cubicBezTo>
                    <a:pt x="293" y="179"/>
                    <a:pt x="304" y="168"/>
                    <a:pt x="304" y="155"/>
                  </a:cubicBezTo>
                  <a:lnTo>
                    <a:pt x="304" y="130"/>
                  </a:lnTo>
                  <a:cubicBezTo>
                    <a:pt x="304" y="58"/>
                    <a:pt x="245" y="0"/>
                    <a:pt x="17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8" name="Freeform 109">
              <a:extLst>
                <a:ext uri="{FF2B5EF4-FFF2-40B4-BE49-F238E27FC236}">
                  <a16:creationId xmlns:a16="http://schemas.microsoft.com/office/drawing/2014/main" xmlns="" id="{6C889F2A-EC62-4BDD-B643-7333A63618C0}"/>
                </a:ext>
              </a:extLst>
            </p:cNvPr>
            <p:cNvSpPr>
              <a:spLocks noEditPoints="1"/>
            </p:cNvSpPr>
            <p:nvPr/>
          </p:nvSpPr>
          <p:spPr bwMode="auto">
            <a:xfrm>
              <a:off x="6751" y="3614"/>
              <a:ext cx="129" cy="129"/>
            </a:xfrm>
            <a:custGeom>
              <a:avLst/>
              <a:gdLst>
                <a:gd name="T0" fmla="*/ 107 w 214"/>
                <a:gd name="T1" fmla="*/ 46 h 213"/>
                <a:gd name="T2" fmla="*/ 107 w 214"/>
                <a:gd name="T3" fmla="*/ 46 h 213"/>
                <a:gd name="T4" fmla="*/ 167 w 214"/>
                <a:gd name="T5" fmla="*/ 106 h 213"/>
                <a:gd name="T6" fmla="*/ 107 w 214"/>
                <a:gd name="T7" fmla="*/ 166 h 213"/>
                <a:gd name="T8" fmla="*/ 47 w 214"/>
                <a:gd name="T9" fmla="*/ 106 h 213"/>
                <a:gd name="T10" fmla="*/ 107 w 214"/>
                <a:gd name="T11" fmla="*/ 46 h 213"/>
                <a:gd name="T12" fmla="*/ 107 w 214"/>
                <a:gd name="T13" fmla="*/ 213 h 213"/>
                <a:gd name="T14" fmla="*/ 107 w 214"/>
                <a:gd name="T15" fmla="*/ 213 h 213"/>
                <a:gd name="T16" fmla="*/ 214 w 214"/>
                <a:gd name="T17" fmla="*/ 106 h 213"/>
                <a:gd name="T18" fmla="*/ 107 w 214"/>
                <a:gd name="T19" fmla="*/ 0 h 213"/>
                <a:gd name="T20" fmla="*/ 0 w 214"/>
                <a:gd name="T21" fmla="*/ 106 h 213"/>
                <a:gd name="T22" fmla="*/ 107 w 214"/>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13">
                  <a:moveTo>
                    <a:pt x="107" y="46"/>
                  </a:moveTo>
                  <a:lnTo>
                    <a:pt x="107" y="46"/>
                  </a:lnTo>
                  <a:cubicBezTo>
                    <a:pt x="140" y="46"/>
                    <a:pt x="167" y="73"/>
                    <a:pt x="167" y="106"/>
                  </a:cubicBezTo>
                  <a:cubicBezTo>
                    <a:pt x="167" y="139"/>
                    <a:pt x="140" y="166"/>
                    <a:pt x="107" y="166"/>
                  </a:cubicBezTo>
                  <a:cubicBezTo>
                    <a:pt x="74" y="166"/>
                    <a:pt x="47" y="139"/>
                    <a:pt x="47" y="106"/>
                  </a:cubicBezTo>
                  <a:cubicBezTo>
                    <a:pt x="47" y="73"/>
                    <a:pt x="74" y="46"/>
                    <a:pt x="107" y="46"/>
                  </a:cubicBezTo>
                  <a:close/>
                  <a:moveTo>
                    <a:pt x="107" y="213"/>
                  </a:moveTo>
                  <a:lnTo>
                    <a:pt x="107" y="213"/>
                  </a:lnTo>
                  <a:cubicBezTo>
                    <a:pt x="166" y="213"/>
                    <a:pt x="214" y="165"/>
                    <a:pt x="214" y="106"/>
                  </a:cubicBezTo>
                  <a:cubicBezTo>
                    <a:pt x="214" y="48"/>
                    <a:pt x="166" y="0"/>
                    <a:pt x="107" y="0"/>
                  </a:cubicBezTo>
                  <a:cubicBezTo>
                    <a:pt x="48" y="0"/>
                    <a:pt x="0" y="48"/>
                    <a:pt x="0" y="106"/>
                  </a:cubicBezTo>
                  <a:cubicBezTo>
                    <a:pt x="0" y="165"/>
                    <a:pt x="48" y="213"/>
                    <a:pt x="107"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9" name="Freeform 110">
              <a:extLst>
                <a:ext uri="{FF2B5EF4-FFF2-40B4-BE49-F238E27FC236}">
                  <a16:creationId xmlns:a16="http://schemas.microsoft.com/office/drawing/2014/main" xmlns="" id="{5B7BEBC2-D4FC-4B7A-8C1B-683C148B0403}"/>
                </a:ext>
              </a:extLst>
            </p:cNvPr>
            <p:cNvSpPr>
              <a:spLocks noEditPoints="1"/>
            </p:cNvSpPr>
            <p:nvPr/>
          </p:nvSpPr>
          <p:spPr bwMode="auto">
            <a:xfrm>
              <a:off x="6381" y="3223"/>
              <a:ext cx="129" cy="128"/>
            </a:xfrm>
            <a:custGeom>
              <a:avLst/>
              <a:gdLst>
                <a:gd name="T0" fmla="*/ 106 w 213"/>
                <a:gd name="T1" fmla="*/ 47 h 213"/>
                <a:gd name="T2" fmla="*/ 106 w 213"/>
                <a:gd name="T3" fmla="*/ 47 h 213"/>
                <a:gd name="T4" fmla="*/ 166 w 213"/>
                <a:gd name="T5" fmla="*/ 107 h 213"/>
                <a:gd name="T6" fmla="*/ 106 w 213"/>
                <a:gd name="T7" fmla="*/ 167 h 213"/>
                <a:gd name="T8" fmla="*/ 46 w 213"/>
                <a:gd name="T9" fmla="*/ 107 h 213"/>
                <a:gd name="T10" fmla="*/ 106 w 213"/>
                <a:gd name="T11" fmla="*/ 47 h 213"/>
                <a:gd name="T12" fmla="*/ 106 w 213"/>
                <a:gd name="T13" fmla="*/ 213 h 213"/>
                <a:gd name="T14" fmla="*/ 106 w 213"/>
                <a:gd name="T15" fmla="*/ 213 h 213"/>
                <a:gd name="T16" fmla="*/ 213 w 213"/>
                <a:gd name="T17" fmla="*/ 107 h 213"/>
                <a:gd name="T18" fmla="*/ 106 w 213"/>
                <a:gd name="T19" fmla="*/ 0 h 213"/>
                <a:gd name="T20" fmla="*/ 0 w 213"/>
                <a:gd name="T21" fmla="*/ 107 h 213"/>
                <a:gd name="T22" fmla="*/ 106 w 213"/>
                <a:gd name="T23"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13">
                  <a:moveTo>
                    <a:pt x="106" y="47"/>
                  </a:moveTo>
                  <a:lnTo>
                    <a:pt x="106" y="47"/>
                  </a:lnTo>
                  <a:cubicBezTo>
                    <a:pt x="139" y="47"/>
                    <a:pt x="166" y="74"/>
                    <a:pt x="166" y="107"/>
                  </a:cubicBezTo>
                  <a:cubicBezTo>
                    <a:pt x="166" y="140"/>
                    <a:pt x="139" y="167"/>
                    <a:pt x="106" y="167"/>
                  </a:cubicBezTo>
                  <a:cubicBezTo>
                    <a:pt x="73" y="167"/>
                    <a:pt x="46" y="140"/>
                    <a:pt x="46" y="107"/>
                  </a:cubicBezTo>
                  <a:cubicBezTo>
                    <a:pt x="46" y="74"/>
                    <a:pt x="73" y="47"/>
                    <a:pt x="106" y="47"/>
                  </a:cubicBezTo>
                  <a:close/>
                  <a:moveTo>
                    <a:pt x="106" y="213"/>
                  </a:moveTo>
                  <a:lnTo>
                    <a:pt x="106" y="213"/>
                  </a:lnTo>
                  <a:cubicBezTo>
                    <a:pt x="165" y="213"/>
                    <a:pt x="213" y="165"/>
                    <a:pt x="213" y="107"/>
                  </a:cubicBezTo>
                  <a:cubicBezTo>
                    <a:pt x="213" y="48"/>
                    <a:pt x="165" y="0"/>
                    <a:pt x="106" y="0"/>
                  </a:cubicBezTo>
                  <a:cubicBezTo>
                    <a:pt x="47" y="0"/>
                    <a:pt x="0" y="48"/>
                    <a:pt x="0" y="107"/>
                  </a:cubicBezTo>
                  <a:cubicBezTo>
                    <a:pt x="0" y="165"/>
                    <a:pt x="47" y="213"/>
                    <a:pt x="106"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sp>
          <p:nvSpPr>
            <p:cNvPr id="10" name="Freeform 111">
              <a:extLst>
                <a:ext uri="{FF2B5EF4-FFF2-40B4-BE49-F238E27FC236}">
                  <a16:creationId xmlns:a16="http://schemas.microsoft.com/office/drawing/2014/main" xmlns="" id="{61009EBD-2F64-4BF5-8245-7AC7857C4F23}"/>
                </a:ext>
              </a:extLst>
            </p:cNvPr>
            <p:cNvSpPr>
              <a:spLocks noEditPoints="1"/>
            </p:cNvSpPr>
            <p:nvPr/>
          </p:nvSpPr>
          <p:spPr bwMode="auto">
            <a:xfrm>
              <a:off x="6354" y="3142"/>
              <a:ext cx="673" cy="439"/>
            </a:xfrm>
            <a:custGeom>
              <a:avLst/>
              <a:gdLst>
                <a:gd name="T0" fmla="*/ 1067 w 1113"/>
                <a:gd name="T1" fmla="*/ 575 h 727"/>
                <a:gd name="T2" fmla="*/ 1067 w 1113"/>
                <a:gd name="T3" fmla="*/ 575 h 727"/>
                <a:gd name="T4" fmla="*/ 969 w 1113"/>
                <a:gd name="T5" fmla="*/ 575 h 727"/>
                <a:gd name="T6" fmla="*/ 888 w 1113"/>
                <a:gd name="T7" fmla="*/ 506 h 727"/>
                <a:gd name="T8" fmla="*/ 823 w 1113"/>
                <a:gd name="T9" fmla="*/ 506 h 727"/>
                <a:gd name="T10" fmla="*/ 742 w 1113"/>
                <a:gd name="T11" fmla="*/ 575 h 727"/>
                <a:gd name="T12" fmla="*/ 405 w 1113"/>
                <a:gd name="T13" fmla="*/ 575 h 727"/>
                <a:gd name="T14" fmla="*/ 405 w 1113"/>
                <a:gd name="T15" fmla="*/ 516 h 727"/>
                <a:gd name="T16" fmla="*/ 502 w 1113"/>
                <a:gd name="T17" fmla="*/ 516 h 727"/>
                <a:gd name="T18" fmla="*/ 578 w 1113"/>
                <a:gd name="T19" fmla="*/ 441 h 727"/>
                <a:gd name="T20" fmla="*/ 575 w 1113"/>
                <a:gd name="T21" fmla="*/ 421 h 727"/>
                <a:gd name="T22" fmla="*/ 746 w 1113"/>
                <a:gd name="T23" fmla="*/ 251 h 727"/>
                <a:gd name="T24" fmla="*/ 746 w 1113"/>
                <a:gd name="T25" fmla="*/ 168 h 727"/>
                <a:gd name="T26" fmla="*/ 704 w 1113"/>
                <a:gd name="T27" fmla="*/ 150 h 727"/>
                <a:gd name="T28" fmla="*/ 662 w 1113"/>
                <a:gd name="T29" fmla="*/ 167 h 727"/>
                <a:gd name="T30" fmla="*/ 464 w 1113"/>
                <a:gd name="T31" fmla="*/ 365 h 727"/>
                <a:gd name="T32" fmla="*/ 405 w 1113"/>
                <a:gd name="T33" fmla="*/ 365 h 727"/>
                <a:gd name="T34" fmla="*/ 405 w 1113"/>
                <a:gd name="T35" fmla="*/ 46 h 727"/>
                <a:gd name="T36" fmla="*/ 1067 w 1113"/>
                <a:gd name="T37" fmla="*/ 46 h 727"/>
                <a:gd name="T38" fmla="*/ 1067 w 1113"/>
                <a:gd name="T39" fmla="*/ 575 h 727"/>
                <a:gd name="T40" fmla="*/ 280 w 1113"/>
                <a:gd name="T41" fmla="*/ 470 h 727"/>
                <a:gd name="T42" fmla="*/ 280 w 1113"/>
                <a:gd name="T43" fmla="*/ 470 h 727"/>
                <a:gd name="T44" fmla="*/ 256 w 1113"/>
                <a:gd name="T45" fmla="*/ 493 h 727"/>
                <a:gd name="T46" fmla="*/ 256 w 1113"/>
                <a:gd name="T47" fmla="*/ 681 h 727"/>
                <a:gd name="T48" fmla="*/ 46 w 1113"/>
                <a:gd name="T49" fmla="*/ 681 h 727"/>
                <a:gd name="T50" fmla="*/ 46 w 1113"/>
                <a:gd name="T51" fmla="*/ 491 h 727"/>
                <a:gd name="T52" fmla="*/ 125 w 1113"/>
                <a:gd name="T53" fmla="*/ 412 h 727"/>
                <a:gd name="T54" fmla="*/ 474 w 1113"/>
                <a:gd name="T55" fmla="*/ 412 h 727"/>
                <a:gd name="T56" fmla="*/ 490 w 1113"/>
                <a:gd name="T57" fmla="*/ 405 h 727"/>
                <a:gd name="T58" fmla="*/ 695 w 1113"/>
                <a:gd name="T59" fmla="*/ 200 h 727"/>
                <a:gd name="T60" fmla="*/ 713 w 1113"/>
                <a:gd name="T61" fmla="*/ 201 h 727"/>
                <a:gd name="T62" fmla="*/ 713 w 1113"/>
                <a:gd name="T63" fmla="*/ 218 h 727"/>
                <a:gd name="T64" fmla="*/ 531 w 1113"/>
                <a:gd name="T65" fmla="*/ 399 h 727"/>
                <a:gd name="T66" fmla="*/ 527 w 1113"/>
                <a:gd name="T67" fmla="*/ 427 h 727"/>
                <a:gd name="T68" fmla="*/ 531 w 1113"/>
                <a:gd name="T69" fmla="*/ 441 h 727"/>
                <a:gd name="T70" fmla="*/ 502 w 1113"/>
                <a:gd name="T71" fmla="*/ 470 h 727"/>
                <a:gd name="T72" fmla="*/ 280 w 1113"/>
                <a:gd name="T73" fmla="*/ 470 h 727"/>
                <a:gd name="T74" fmla="*/ 1081 w 1113"/>
                <a:gd name="T75" fmla="*/ 0 h 727"/>
                <a:gd name="T76" fmla="*/ 1081 w 1113"/>
                <a:gd name="T77" fmla="*/ 0 h 727"/>
                <a:gd name="T78" fmla="*/ 391 w 1113"/>
                <a:gd name="T79" fmla="*/ 0 h 727"/>
                <a:gd name="T80" fmla="*/ 358 w 1113"/>
                <a:gd name="T81" fmla="*/ 32 h 727"/>
                <a:gd name="T82" fmla="*/ 358 w 1113"/>
                <a:gd name="T83" fmla="*/ 365 h 727"/>
                <a:gd name="T84" fmla="*/ 125 w 1113"/>
                <a:gd name="T85" fmla="*/ 365 h 727"/>
                <a:gd name="T86" fmla="*/ 0 w 1113"/>
                <a:gd name="T87" fmla="*/ 491 h 727"/>
                <a:gd name="T88" fmla="*/ 0 w 1113"/>
                <a:gd name="T89" fmla="*/ 704 h 727"/>
                <a:gd name="T90" fmla="*/ 23 w 1113"/>
                <a:gd name="T91" fmla="*/ 727 h 727"/>
                <a:gd name="T92" fmla="*/ 280 w 1113"/>
                <a:gd name="T93" fmla="*/ 727 h 727"/>
                <a:gd name="T94" fmla="*/ 303 w 1113"/>
                <a:gd name="T95" fmla="*/ 704 h 727"/>
                <a:gd name="T96" fmla="*/ 303 w 1113"/>
                <a:gd name="T97" fmla="*/ 516 h 727"/>
                <a:gd name="T98" fmla="*/ 358 w 1113"/>
                <a:gd name="T99" fmla="*/ 516 h 727"/>
                <a:gd name="T100" fmla="*/ 358 w 1113"/>
                <a:gd name="T101" fmla="*/ 589 h 727"/>
                <a:gd name="T102" fmla="*/ 391 w 1113"/>
                <a:gd name="T103" fmla="*/ 622 h 727"/>
                <a:gd name="T104" fmla="*/ 755 w 1113"/>
                <a:gd name="T105" fmla="*/ 622 h 727"/>
                <a:gd name="T106" fmla="*/ 787 w 1113"/>
                <a:gd name="T107" fmla="*/ 589 h 727"/>
                <a:gd name="T108" fmla="*/ 823 w 1113"/>
                <a:gd name="T109" fmla="*/ 553 h 727"/>
                <a:gd name="T110" fmla="*/ 888 w 1113"/>
                <a:gd name="T111" fmla="*/ 553 h 727"/>
                <a:gd name="T112" fmla="*/ 924 w 1113"/>
                <a:gd name="T113" fmla="*/ 589 h 727"/>
                <a:gd name="T114" fmla="*/ 956 w 1113"/>
                <a:gd name="T115" fmla="*/ 622 h 727"/>
                <a:gd name="T116" fmla="*/ 1081 w 1113"/>
                <a:gd name="T117" fmla="*/ 622 h 727"/>
                <a:gd name="T118" fmla="*/ 1113 w 1113"/>
                <a:gd name="T119" fmla="*/ 589 h 727"/>
                <a:gd name="T120" fmla="*/ 1113 w 1113"/>
                <a:gd name="T121" fmla="*/ 32 h 727"/>
                <a:gd name="T122" fmla="*/ 1081 w 1113"/>
                <a:gd name="T123"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3" h="727">
                  <a:moveTo>
                    <a:pt x="1067" y="575"/>
                  </a:moveTo>
                  <a:lnTo>
                    <a:pt x="1067" y="575"/>
                  </a:lnTo>
                  <a:lnTo>
                    <a:pt x="969" y="575"/>
                  </a:lnTo>
                  <a:cubicBezTo>
                    <a:pt x="962" y="536"/>
                    <a:pt x="928" y="506"/>
                    <a:pt x="888" y="506"/>
                  </a:cubicBezTo>
                  <a:lnTo>
                    <a:pt x="823" y="506"/>
                  </a:lnTo>
                  <a:cubicBezTo>
                    <a:pt x="782" y="506"/>
                    <a:pt x="748" y="536"/>
                    <a:pt x="742" y="575"/>
                  </a:cubicBezTo>
                  <a:lnTo>
                    <a:pt x="405" y="575"/>
                  </a:lnTo>
                  <a:lnTo>
                    <a:pt x="405" y="516"/>
                  </a:lnTo>
                  <a:lnTo>
                    <a:pt x="502" y="516"/>
                  </a:lnTo>
                  <a:cubicBezTo>
                    <a:pt x="544" y="516"/>
                    <a:pt x="578" y="482"/>
                    <a:pt x="578" y="441"/>
                  </a:cubicBezTo>
                  <a:cubicBezTo>
                    <a:pt x="578" y="434"/>
                    <a:pt x="577" y="428"/>
                    <a:pt x="575" y="421"/>
                  </a:cubicBezTo>
                  <a:lnTo>
                    <a:pt x="746" y="251"/>
                  </a:lnTo>
                  <a:cubicBezTo>
                    <a:pt x="769" y="228"/>
                    <a:pt x="769" y="191"/>
                    <a:pt x="746" y="168"/>
                  </a:cubicBezTo>
                  <a:cubicBezTo>
                    <a:pt x="735" y="156"/>
                    <a:pt x="720" y="150"/>
                    <a:pt x="704" y="150"/>
                  </a:cubicBezTo>
                  <a:cubicBezTo>
                    <a:pt x="688" y="150"/>
                    <a:pt x="673" y="156"/>
                    <a:pt x="662" y="167"/>
                  </a:cubicBezTo>
                  <a:lnTo>
                    <a:pt x="464" y="365"/>
                  </a:lnTo>
                  <a:lnTo>
                    <a:pt x="405" y="365"/>
                  </a:lnTo>
                  <a:lnTo>
                    <a:pt x="405" y="46"/>
                  </a:lnTo>
                  <a:lnTo>
                    <a:pt x="1067" y="46"/>
                  </a:lnTo>
                  <a:lnTo>
                    <a:pt x="1067" y="575"/>
                  </a:lnTo>
                  <a:close/>
                  <a:moveTo>
                    <a:pt x="280" y="470"/>
                  </a:moveTo>
                  <a:lnTo>
                    <a:pt x="280" y="470"/>
                  </a:lnTo>
                  <a:cubicBezTo>
                    <a:pt x="267" y="470"/>
                    <a:pt x="256" y="480"/>
                    <a:pt x="256" y="493"/>
                  </a:cubicBezTo>
                  <a:lnTo>
                    <a:pt x="256" y="681"/>
                  </a:lnTo>
                  <a:lnTo>
                    <a:pt x="46" y="681"/>
                  </a:lnTo>
                  <a:lnTo>
                    <a:pt x="46" y="491"/>
                  </a:lnTo>
                  <a:cubicBezTo>
                    <a:pt x="46" y="447"/>
                    <a:pt x="82" y="412"/>
                    <a:pt x="125" y="412"/>
                  </a:cubicBezTo>
                  <a:lnTo>
                    <a:pt x="474" y="412"/>
                  </a:lnTo>
                  <a:cubicBezTo>
                    <a:pt x="480" y="412"/>
                    <a:pt x="486" y="409"/>
                    <a:pt x="490" y="405"/>
                  </a:cubicBezTo>
                  <a:lnTo>
                    <a:pt x="695" y="200"/>
                  </a:lnTo>
                  <a:cubicBezTo>
                    <a:pt x="700" y="196"/>
                    <a:pt x="708" y="196"/>
                    <a:pt x="713" y="201"/>
                  </a:cubicBezTo>
                  <a:cubicBezTo>
                    <a:pt x="718" y="205"/>
                    <a:pt x="718" y="213"/>
                    <a:pt x="713" y="218"/>
                  </a:cubicBezTo>
                  <a:lnTo>
                    <a:pt x="531" y="399"/>
                  </a:lnTo>
                  <a:cubicBezTo>
                    <a:pt x="524" y="407"/>
                    <a:pt x="522" y="418"/>
                    <a:pt x="527" y="427"/>
                  </a:cubicBezTo>
                  <a:cubicBezTo>
                    <a:pt x="530" y="431"/>
                    <a:pt x="531" y="436"/>
                    <a:pt x="531" y="441"/>
                  </a:cubicBezTo>
                  <a:cubicBezTo>
                    <a:pt x="531" y="457"/>
                    <a:pt x="518" y="470"/>
                    <a:pt x="502" y="470"/>
                  </a:cubicBezTo>
                  <a:lnTo>
                    <a:pt x="280" y="470"/>
                  </a:lnTo>
                  <a:close/>
                  <a:moveTo>
                    <a:pt x="1081" y="0"/>
                  </a:moveTo>
                  <a:lnTo>
                    <a:pt x="1081" y="0"/>
                  </a:lnTo>
                  <a:lnTo>
                    <a:pt x="391" y="0"/>
                  </a:lnTo>
                  <a:cubicBezTo>
                    <a:pt x="373" y="0"/>
                    <a:pt x="358" y="14"/>
                    <a:pt x="358" y="32"/>
                  </a:cubicBezTo>
                  <a:lnTo>
                    <a:pt x="358" y="365"/>
                  </a:lnTo>
                  <a:lnTo>
                    <a:pt x="125" y="365"/>
                  </a:lnTo>
                  <a:cubicBezTo>
                    <a:pt x="56" y="365"/>
                    <a:pt x="0" y="421"/>
                    <a:pt x="0" y="491"/>
                  </a:cubicBezTo>
                  <a:lnTo>
                    <a:pt x="0" y="704"/>
                  </a:lnTo>
                  <a:cubicBezTo>
                    <a:pt x="0" y="717"/>
                    <a:pt x="10" y="727"/>
                    <a:pt x="23" y="727"/>
                  </a:cubicBezTo>
                  <a:lnTo>
                    <a:pt x="280" y="727"/>
                  </a:lnTo>
                  <a:cubicBezTo>
                    <a:pt x="293" y="727"/>
                    <a:pt x="303" y="717"/>
                    <a:pt x="303" y="704"/>
                  </a:cubicBezTo>
                  <a:lnTo>
                    <a:pt x="303" y="516"/>
                  </a:lnTo>
                  <a:lnTo>
                    <a:pt x="358" y="516"/>
                  </a:lnTo>
                  <a:lnTo>
                    <a:pt x="358" y="589"/>
                  </a:lnTo>
                  <a:cubicBezTo>
                    <a:pt x="358" y="607"/>
                    <a:pt x="373" y="622"/>
                    <a:pt x="391" y="622"/>
                  </a:cubicBezTo>
                  <a:lnTo>
                    <a:pt x="755" y="622"/>
                  </a:lnTo>
                  <a:cubicBezTo>
                    <a:pt x="773" y="622"/>
                    <a:pt x="787" y="607"/>
                    <a:pt x="787" y="589"/>
                  </a:cubicBezTo>
                  <a:cubicBezTo>
                    <a:pt x="787" y="569"/>
                    <a:pt x="803" y="553"/>
                    <a:pt x="823" y="553"/>
                  </a:cubicBezTo>
                  <a:lnTo>
                    <a:pt x="888" y="553"/>
                  </a:lnTo>
                  <a:cubicBezTo>
                    <a:pt x="907" y="553"/>
                    <a:pt x="924" y="569"/>
                    <a:pt x="924" y="589"/>
                  </a:cubicBezTo>
                  <a:cubicBezTo>
                    <a:pt x="924" y="607"/>
                    <a:pt x="938" y="622"/>
                    <a:pt x="956" y="622"/>
                  </a:cubicBezTo>
                  <a:lnTo>
                    <a:pt x="1081" y="622"/>
                  </a:lnTo>
                  <a:cubicBezTo>
                    <a:pt x="1099" y="622"/>
                    <a:pt x="1113" y="607"/>
                    <a:pt x="1113" y="589"/>
                  </a:cubicBezTo>
                  <a:lnTo>
                    <a:pt x="1113" y="32"/>
                  </a:lnTo>
                  <a:cubicBezTo>
                    <a:pt x="1113" y="14"/>
                    <a:pt x="1099" y="0"/>
                    <a:pt x="108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6D6E6A"/>
                </a:solidFill>
                <a:effectLst/>
                <a:uLnTx/>
                <a:uFillTx/>
                <a:latin typeface="AmplitudeTF"/>
                <a:ea typeface="LF_Kai"/>
              </a:endParaRPr>
            </a:p>
          </p:txBody>
        </p:sp>
      </p:grpSp>
      <p:sp>
        <p:nvSpPr>
          <p:cNvPr id="11" name="Rectangle 10"/>
          <p:cNvSpPr/>
          <p:nvPr/>
        </p:nvSpPr>
        <p:spPr>
          <a:xfrm>
            <a:off x="837234" y="1897388"/>
            <a:ext cx="8071635" cy="1815882"/>
          </a:xfrm>
          <a:prstGeom prst="rect">
            <a:avLst/>
          </a:prstGeom>
        </p:spPr>
        <p:txBody>
          <a:bodyPr wrap="square">
            <a:spAutoFit/>
          </a:bodyPr>
          <a:lstStyle/>
          <a:p>
            <a:pPr defTabSz="605058"/>
            <a:r>
              <a:rPr lang="en-GB" altLang="en-US" sz="4400" b="1" dirty="0">
                <a:solidFill>
                  <a:srgbClr val="478FBF"/>
                </a:solidFill>
                <a:latin typeface="AmplitudeTF"/>
                <a:ea typeface="LF_Kai"/>
              </a:rPr>
              <a:t>End of Module 3</a:t>
            </a:r>
          </a:p>
          <a:p>
            <a:pPr defTabSz="605058"/>
            <a:r>
              <a:rPr lang="en-GB" sz="2000" dirty="0">
                <a:solidFill>
                  <a:srgbClr val="6D6E6A"/>
                </a:solidFill>
                <a:latin typeface="AmplitudeTF"/>
                <a:ea typeface="LF_Kai"/>
              </a:rPr>
              <a:t>Results and Discussion</a:t>
            </a:r>
          </a:p>
          <a:p>
            <a:pPr defTabSz="605058"/>
            <a:endParaRPr lang="en-GB" altLang="en-US" sz="4400" b="1" dirty="0">
              <a:solidFill>
                <a:srgbClr val="478FBF"/>
              </a:solidFill>
              <a:latin typeface="AmplitudeTF"/>
              <a:ea typeface="LF_Kai"/>
            </a:endParaRPr>
          </a:p>
        </p:txBody>
      </p:sp>
      <p:sp>
        <p:nvSpPr>
          <p:cNvPr id="12" name="Slide Number Placeholder 11"/>
          <p:cNvSpPr>
            <a:spLocks noGrp="1"/>
          </p:cNvSpPr>
          <p:nvPr>
            <p:ph type="sldNum" sz="quarter" idx="12"/>
          </p:nvPr>
        </p:nvSpPr>
        <p:spPr/>
        <p:txBody>
          <a:bodyPr/>
          <a:lstStyle/>
          <a:p>
            <a:fld id="{DE6ECF0F-DA4E-4743-8955-ADA7D27EA82F}" type="slidenum">
              <a:rPr lang="en-US" smtClean="0"/>
              <a:t>37</a:t>
            </a:fld>
            <a:endParaRPr lang="en-US"/>
          </a:p>
        </p:txBody>
      </p:sp>
    </p:spTree>
    <p:extLst>
      <p:ext uri="{BB962C8B-B14F-4D97-AF65-F5344CB8AC3E}">
        <p14:creationId xmlns:p14="http://schemas.microsoft.com/office/powerpoint/2010/main" val="1996487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8226" y="1790743"/>
            <a:ext cx="5716727" cy="1685077"/>
          </a:xfrm>
          <a:prstGeom prst="rect">
            <a:avLst/>
          </a:prstGeom>
        </p:spPr>
        <p:txBody>
          <a:bodyPr wrap="square">
            <a:spAutoFit/>
          </a:bodyPr>
          <a:lstStyle/>
          <a:p>
            <a:pPr marL="227013" lvl="1" indent="-225425">
              <a:spcBef>
                <a:spcPct val="0"/>
              </a:spcBef>
              <a:spcAft>
                <a:spcPts val="300"/>
              </a:spcAft>
              <a:buFont typeface="Wingdings" pitchFamily="2" charset="2"/>
              <a:buChar char="§"/>
              <a:defRPr/>
            </a:pPr>
            <a:r>
              <a:rPr lang="en-GB" altLang="en-US" sz="1200" dirty="0">
                <a:solidFill>
                  <a:srgbClr val="6D6E6A"/>
                </a:solidFill>
                <a:latin typeface="AmplitudeTF"/>
                <a:ea typeface="LF_Kai"/>
                <a:cs typeface="Arial" panose="020B0604020202020204" pitchFamily="34" charset="0"/>
              </a:rPr>
              <a:t>The data was exfiltrated (i.e., stolen) from an externally-facing web server before the ransomware spread throughout the network </a:t>
            </a:r>
          </a:p>
          <a:p>
            <a:pPr marL="227013" lvl="1" indent="-225425">
              <a:spcBef>
                <a:spcPct val="0"/>
              </a:spcBef>
              <a:spcAft>
                <a:spcPts val="300"/>
              </a:spcAft>
              <a:buFont typeface="Wingdings" pitchFamily="2" charset="2"/>
              <a:buChar char="§"/>
              <a:defRPr/>
            </a:pPr>
            <a:r>
              <a:rPr lang="en-GB" altLang="en-US" sz="1200" dirty="0">
                <a:solidFill>
                  <a:srgbClr val="6D6E6A"/>
                </a:solidFill>
                <a:latin typeface="AmplitudeTF"/>
                <a:ea typeface="LF_Kai"/>
                <a:cs typeface="Arial" panose="020B0604020202020204" pitchFamily="34" charset="0"/>
              </a:rPr>
              <a:t>The forensics provider was able to identify a phishing email posing as the Human Resources Department that led to the unauthorized access to the system using valid user credentials </a:t>
            </a:r>
          </a:p>
          <a:p>
            <a:pPr marL="227013" lvl="1" indent="-225425">
              <a:spcBef>
                <a:spcPct val="0"/>
              </a:spcBef>
              <a:spcAft>
                <a:spcPts val="300"/>
              </a:spcAft>
              <a:buFont typeface="Wingdings" pitchFamily="2" charset="2"/>
              <a:buChar char="§"/>
              <a:defRPr/>
            </a:pPr>
            <a:r>
              <a:rPr lang="en-GB" altLang="en-US" sz="1200" dirty="0">
                <a:solidFill>
                  <a:srgbClr val="6D6E6A"/>
                </a:solidFill>
                <a:latin typeface="AmplitudeTF"/>
                <a:ea typeface="LF_Kai"/>
                <a:cs typeface="Arial" panose="020B0604020202020204" pitchFamily="34" charset="0"/>
              </a:rPr>
              <a:t>Additionally, forensics determine that the corporate network was infected by a modified strain of the Ryuk ransomware</a:t>
            </a:r>
          </a:p>
          <a:p>
            <a:pPr marL="227013" lvl="1" indent="-225425">
              <a:spcBef>
                <a:spcPct val="0"/>
              </a:spcBef>
              <a:spcAft>
                <a:spcPts val="300"/>
              </a:spcAft>
              <a:buFont typeface="Wingdings" pitchFamily="2" charset="2"/>
              <a:buChar char="§"/>
              <a:defRPr/>
            </a:pPr>
            <a:r>
              <a:rPr lang="en-GB" altLang="en-US" sz="1200" dirty="0">
                <a:solidFill>
                  <a:srgbClr val="6D6E6A"/>
                </a:solidFill>
                <a:latin typeface="AmplitudeTF"/>
                <a:ea typeface="LF_Kai"/>
                <a:cs typeface="Arial" panose="020B0604020202020204" pitchFamily="34" charset="0"/>
              </a:rPr>
              <a:t>ABC Group loses a number of key clients</a:t>
            </a:r>
          </a:p>
        </p:txBody>
      </p:sp>
      <p:sp>
        <p:nvSpPr>
          <p:cNvPr id="3" name="Text Placeholder 1"/>
          <p:cNvSpPr txBox="1">
            <a:spLocks/>
          </p:cNvSpPr>
          <p:nvPr/>
        </p:nvSpPr>
        <p:spPr>
          <a:xfrm>
            <a:off x="596102" y="651202"/>
            <a:ext cx="7747775" cy="37642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Exercise Wrap Up</a:t>
            </a:r>
            <a:endParaRPr lang="en-US" sz="2400" b="1" dirty="0">
              <a:solidFill>
                <a:srgbClr val="478FBF"/>
              </a:solidFill>
              <a:latin typeface="AmplitudeTF"/>
              <a:ea typeface="LF_Kai"/>
            </a:endParaRPr>
          </a:p>
        </p:txBody>
      </p:sp>
      <p:grpSp>
        <p:nvGrpSpPr>
          <p:cNvPr id="4" name="Group 98">
            <a:extLst>
              <a:ext uri="{FF2B5EF4-FFF2-40B4-BE49-F238E27FC236}">
                <a16:creationId xmlns:a16="http://schemas.microsoft.com/office/drawing/2014/main" xmlns="" id="{8315AE23-5231-4E3E-9EA6-58AD3DCA8ACD}"/>
              </a:ext>
            </a:extLst>
          </p:cNvPr>
          <p:cNvGrpSpPr>
            <a:grpSpLocks noChangeAspect="1"/>
          </p:cNvGrpSpPr>
          <p:nvPr/>
        </p:nvGrpSpPr>
        <p:grpSpPr bwMode="auto">
          <a:xfrm>
            <a:off x="738980" y="1790743"/>
            <a:ext cx="2080465" cy="1736075"/>
            <a:chOff x="4921" y="3173"/>
            <a:chExt cx="737" cy="615"/>
          </a:xfrm>
          <a:solidFill>
            <a:srgbClr val="FFFFFF">
              <a:lumMod val="85000"/>
            </a:srgbClr>
          </a:solidFill>
        </p:grpSpPr>
        <p:sp>
          <p:nvSpPr>
            <p:cNvPr id="5" name="Freeform 99">
              <a:extLst>
                <a:ext uri="{FF2B5EF4-FFF2-40B4-BE49-F238E27FC236}">
                  <a16:creationId xmlns:a16="http://schemas.microsoft.com/office/drawing/2014/main" xmlns="" id="{0697D0A6-A59B-4DD8-86B2-DA71FA4CBFC4}"/>
                </a:ext>
              </a:extLst>
            </p:cNvPr>
            <p:cNvSpPr>
              <a:spLocks noEditPoints="1"/>
            </p:cNvSpPr>
            <p:nvPr/>
          </p:nvSpPr>
          <p:spPr bwMode="auto">
            <a:xfrm>
              <a:off x="5127" y="3285"/>
              <a:ext cx="495" cy="503"/>
            </a:xfrm>
            <a:custGeom>
              <a:avLst/>
              <a:gdLst>
                <a:gd name="T0" fmla="*/ 709 w 818"/>
                <a:gd name="T1" fmla="*/ 786 h 833"/>
                <a:gd name="T2" fmla="*/ 170 w 818"/>
                <a:gd name="T3" fmla="*/ 602 h 833"/>
                <a:gd name="T4" fmla="*/ 709 w 818"/>
                <a:gd name="T5" fmla="*/ 786 h 833"/>
                <a:gd name="T6" fmla="*/ 307 w 818"/>
                <a:gd name="T7" fmla="*/ 548 h 833"/>
                <a:gd name="T8" fmla="*/ 307 w 818"/>
                <a:gd name="T9" fmla="*/ 555 h 833"/>
                <a:gd name="T10" fmla="*/ 307 w 818"/>
                <a:gd name="T11" fmla="*/ 548 h 833"/>
                <a:gd name="T12" fmla="*/ 139 w 818"/>
                <a:gd name="T13" fmla="*/ 455 h 833"/>
                <a:gd name="T14" fmla="*/ 65 w 818"/>
                <a:gd name="T15" fmla="*/ 387 h 833"/>
                <a:gd name="T16" fmla="*/ 64 w 818"/>
                <a:gd name="T17" fmla="*/ 365 h 833"/>
                <a:gd name="T18" fmla="*/ 169 w 818"/>
                <a:gd name="T19" fmla="*/ 437 h 833"/>
                <a:gd name="T20" fmla="*/ 228 w 818"/>
                <a:gd name="T21" fmla="*/ 470 h 833"/>
                <a:gd name="T22" fmla="*/ 254 w 818"/>
                <a:gd name="T23" fmla="*/ 436 h 833"/>
                <a:gd name="T24" fmla="*/ 378 w 818"/>
                <a:gd name="T25" fmla="*/ 307 h 833"/>
                <a:gd name="T26" fmla="*/ 469 w 818"/>
                <a:gd name="T27" fmla="*/ 297 h 833"/>
                <a:gd name="T28" fmla="*/ 552 w 818"/>
                <a:gd name="T29" fmla="*/ 304 h 833"/>
                <a:gd name="T30" fmla="*/ 653 w 818"/>
                <a:gd name="T31" fmla="*/ 392 h 833"/>
                <a:gd name="T32" fmla="*/ 673 w 818"/>
                <a:gd name="T33" fmla="*/ 555 h 833"/>
                <a:gd name="T34" fmla="*/ 632 w 818"/>
                <a:gd name="T35" fmla="*/ 487 h 833"/>
                <a:gd name="T36" fmla="*/ 606 w 818"/>
                <a:gd name="T37" fmla="*/ 460 h 833"/>
                <a:gd name="T38" fmla="*/ 597 w 818"/>
                <a:gd name="T39" fmla="*/ 462 h 833"/>
                <a:gd name="T40" fmla="*/ 580 w 818"/>
                <a:gd name="T41" fmla="*/ 506 h 833"/>
                <a:gd name="T42" fmla="*/ 353 w 818"/>
                <a:gd name="T43" fmla="*/ 554 h 833"/>
                <a:gd name="T44" fmla="*/ 349 w 818"/>
                <a:gd name="T45" fmla="*/ 472 h 833"/>
                <a:gd name="T46" fmla="*/ 306 w 818"/>
                <a:gd name="T47" fmla="*/ 463 h 833"/>
                <a:gd name="T48" fmla="*/ 276 w 818"/>
                <a:gd name="T49" fmla="*/ 511 h 833"/>
                <a:gd name="T50" fmla="*/ 208 w 818"/>
                <a:gd name="T51" fmla="*/ 520 h 833"/>
                <a:gd name="T52" fmla="*/ 469 w 818"/>
                <a:gd name="T53" fmla="*/ 46 h 833"/>
                <a:gd name="T54" fmla="*/ 570 w 818"/>
                <a:gd name="T55" fmla="*/ 148 h 833"/>
                <a:gd name="T56" fmla="*/ 367 w 818"/>
                <a:gd name="T57" fmla="*/ 148 h 833"/>
                <a:gd name="T58" fmla="*/ 778 w 818"/>
                <a:gd name="T59" fmla="*/ 555 h 833"/>
                <a:gd name="T60" fmla="*/ 748 w 818"/>
                <a:gd name="T61" fmla="*/ 555 h 833"/>
                <a:gd name="T62" fmla="*/ 696 w 818"/>
                <a:gd name="T63" fmla="*/ 374 h 833"/>
                <a:gd name="T64" fmla="*/ 566 w 818"/>
                <a:gd name="T65" fmla="*/ 260 h 833"/>
                <a:gd name="T66" fmla="*/ 469 w 818"/>
                <a:gd name="T67" fmla="*/ 0 h 833"/>
                <a:gd name="T68" fmla="*/ 372 w 818"/>
                <a:gd name="T69" fmla="*/ 261 h 833"/>
                <a:gd name="T70" fmla="*/ 235 w 818"/>
                <a:gd name="T71" fmla="*/ 370 h 833"/>
                <a:gd name="T72" fmla="*/ 197 w 818"/>
                <a:gd name="T73" fmla="*/ 399 h 833"/>
                <a:gd name="T74" fmla="*/ 64 w 818"/>
                <a:gd name="T75" fmla="*/ 318 h 833"/>
                <a:gd name="T76" fmla="*/ 36 w 818"/>
                <a:gd name="T77" fmla="*/ 423 h 833"/>
                <a:gd name="T78" fmla="*/ 107 w 818"/>
                <a:gd name="T79" fmla="*/ 488 h 833"/>
                <a:gd name="T80" fmla="*/ 177 w 818"/>
                <a:gd name="T81" fmla="*/ 555 h 833"/>
                <a:gd name="T82" fmla="*/ 128 w 818"/>
                <a:gd name="T83" fmla="*/ 571 h 833"/>
                <a:gd name="T84" fmla="*/ 185 w 818"/>
                <a:gd name="T85" fmla="*/ 806 h 833"/>
                <a:gd name="T86" fmla="*/ 715 w 818"/>
                <a:gd name="T87" fmla="*/ 833 h 833"/>
                <a:gd name="T88" fmla="*/ 815 w 818"/>
                <a:gd name="T89" fmla="*/ 605 h 833"/>
                <a:gd name="T90" fmla="*/ 778 w 818"/>
                <a:gd name="T91" fmla="*/ 555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8" h="833">
                  <a:moveTo>
                    <a:pt x="709" y="786"/>
                  </a:moveTo>
                  <a:lnTo>
                    <a:pt x="709" y="786"/>
                  </a:lnTo>
                  <a:lnTo>
                    <a:pt x="228" y="786"/>
                  </a:lnTo>
                  <a:lnTo>
                    <a:pt x="170" y="602"/>
                  </a:lnTo>
                  <a:lnTo>
                    <a:pt x="767" y="602"/>
                  </a:lnTo>
                  <a:lnTo>
                    <a:pt x="709" y="786"/>
                  </a:lnTo>
                  <a:close/>
                  <a:moveTo>
                    <a:pt x="307" y="548"/>
                  </a:moveTo>
                  <a:lnTo>
                    <a:pt x="307" y="548"/>
                  </a:lnTo>
                  <a:cubicBezTo>
                    <a:pt x="307" y="550"/>
                    <a:pt x="307" y="552"/>
                    <a:pt x="307" y="553"/>
                  </a:cubicBezTo>
                  <a:cubicBezTo>
                    <a:pt x="307" y="554"/>
                    <a:pt x="307" y="554"/>
                    <a:pt x="307" y="555"/>
                  </a:cubicBezTo>
                  <a:lnTo>
                    <a:pt x="301" y="555"/>
                  </a:lnTo>
                  <a:cubicBezTo>
                    <a:pt x="303" y="553"/>
                    <a:pt x="305" y="551"/>
                    <a:pt x="307" y="548"/>
                  </a:cubicBezTo>
                  <a:close/>
                  <a:moveTo>
                    <a:pt x="139" y="455"/>
                  </a:moveTo>
                  <a:lnTo>
                    <a:pt x="139" y="455"/>
                  </a:lnTo>
                  <a:cubicBezTo>
                    <a:pt x="125" y="441"/>
                    <a:pt x="111" y="428"/>
                    <a:pt x="97" y="414"/>
                  </a:cubicBezTo>
                  <a:cubicBezTo>
                    <a:pt x="87" y="405"/>
                    <a:pt x="77" y="396"/>
                    <a:pt x="65" y="387"/>
                  </a:cubicBezTo>
                  <a:cubicBezTo>
                    <a:pt x="51" y="375"/>
                    <a:pt x="55" y="370"/>
                    <a:pt x="57" y="368"/>
                  </a:cubicBezTo>
                  <a:cubicBezTo>
                    <a:pt x="58" y="367"/>
                    <a:pt x="60" y="365"/>
                    <a:pt x="64" y="365"/>
                  </a:cubicBezTo>
                  <a:cubicBezTo>
                    <a:pt x="68" y="365"/>
                    <a:pt x="73" y="367"/>
                    <a:pt x="78" y="370"/>
                  </a:cubicBezTo>
                  <a:cubicBezTo>
                    <a:pt x="108" y="392"/>
                    <a:pt x="138" y="414"/>
                    <a:pt x="169" y="437"/>
                  </a:cubicBezTo>
                  <a:lnTo>
                    <a:pt x="209" y="466"/>
                  </a:lnTo>
                  <a:cubicBezTo>
                    <a:pt x="214" y="470"/>
                    <a:pt x="221" y="471"/>
                    <a:pt x="228" y="470"/>
                  </a:cubicBezTo>
                  <a:cubicBezTo>
                    <a:pt x="235" y="468"/>
                    <a:pt x="240" y="464"/>
                    <a:pt x="243" y="458"/>
                  </a:cubicBezTo>
                  <a:cubicBezTo>
                    <a:pt x="247" y="450"/>
                    <a:pt x="251" y="443"/>
                    <a:pt x="254" y="436"/>
                  </a:cubicBezTo>
                  <a:cubicBezTo>
                    <a:pt x="261" y="421"/>
                    <a:pt x="268" y="406"/>
                    <a:pt x="276" y="393"/>
                  </a:cubicBezTo>
                  <a:cubicBezTo>
                    <a:pt x="306" y="341"/>
                    <a:pt x="337" y="315"/>
                    <a:pt x="378" y="307"/>
                  </a:cubicBezTo>
                  <a:cubicBezTo>
                    <a:pt x="410" y="301"/>
                    <a:pt x="440" y="297"/>
                    <a:pt x="469" y="297"/>
                  </a:cubicBezTo>
                  <a:lnTo>
                    <a:pt x="469" y="297"/>
                  </a:lnTo>
                  <a:cubicBezTo>
                    <a:pt x="469" y="297"/>
                    <a:pt x="469" y="297"/>
                    <a:pt x="469" y="297"/>
                  </a:cubicBezTo>
                  <a:cubicBezTo>
                    <a:pt x="498" y="296"/>
                    <a:pt x="525" y="299"/>
                    <a:pt x="552" y="304"/>
                  </a:cubicBezTo>
                  <a:cubicBezTo>
                    <a:pt x="600" y="314"/>
                    <a:pt x="633" y="343"/>
                    <a:pt x="653" y="391"/>
                  </a:cubicBezTo>
                  <a:lnTo>
                    <a:pt x="653" y="392"/>
                  </a:lnTo>
                  <a:cubicBezTo>
                    <a:pt x="676" y="446"/>
                    <a:pt x="697" y="498"/>
                    <a:pt x="702" y="554"/>
                  </a:cubicBezTo>
                  <a:cubicBezTo>
                    <a:pt x="690" y="555"/>
                    <a:pt x="681" y="555"/>
                    <a:pt x="673" y="555"/>
                  </a:cubicBezTo>
                  <a:cubicBezTo>
                    <a:pt x="652" y="555"/>
                    <a:pt x="652" y="555"/>
                    <a:pt x="638" y="508"/>
                  </a:cubicBezTo>
                  <a:cubicBezTo>
                    <a:pt x="636" y="501"/>
                    <a:pt x="634" y="494"/>
                    <a:pt x="632" y="487"/>
                  </a:cubicBezTo>
                  <a:lnTo>
                    <a:pt x="629" y="477"/>
                  </a:lnTo>
                  <a:cubicBezTo>
                    <a:pt x="626" y="467"/>
                    <a:pt x="617" y="460"/>
                    <a:pt x="606" y="460"/>
                  </a:cubicBezTo>
                  <a:cubicBezTo>
                    <a:pt x="604" y="460"/>
                    <a:pt x="602" y="461"/>
                    <a:pt x="600" y="461"/>
                  </a:cubicBezTo>
                  <a:lnTo>
                    <a:pt x="597" y="462"/>
                  </a:lnTo>
                  <a:cubicBezTo>
                    <a:pt x="587" y="465"/>
                    <a:pt x="580" y="474"/>
                    <a:pt x="580" y="485"/>
                  </a:cubicBezTo>
                  <a:cubicBezTo>
                    <a:pt x="580" y="492"/>
                    <a:pt x="580" y="499"/>
                    <a:pt x="580" y="506"/>
                  </a:cubicBezTo>
                  <a:cubicBezTo>
                    <a:pt x="580" y="521"/>
                    <a:pt x="580" y="538"/>
                    <a:pt x="580" y="554"/>
                  </a:cubicBezTo>
                  <a:cubicBezTo>
                    <a:pt x="505" y="554"/>
                    <a:pt x="429" y="554"/>
                    <a:pt x="353" y="554"/>
                  </a:cubicBezTo>
                  <a:lnTo>
                    <a:pt x="353" y="554"/>
                  </a:lnTo>
                  <a:cubicBezTo>
                    <a:pt x="354" y="527"/>
                    <a:pt x="353" y="501"/>
                    <a:pt x="349" y="472"/>
                  </a:cubicBezTo>
                  <a:cubicBezTo>
                    <a:pt x="348" y="463"/>
                    <a:pt x="341" y="455"/>
                    <a:pt x="331" y="453"/>
                  </a:cubicBezTo>
                  <a:cubicBezTo>
                    <a:pt x="321" y="451"/>
                    <a:pt x="312" y="455"/>
                    <a:pt x="306" y="463"/>
                  </a:cubicBezTo>
                  <a:lnTo>
                    <a:pt x="296" y="479"/>
                  </a:lnTo>
                  <a:cubicBezTo>
                    <a:pt x="290" y="490"/>
                    <a:pt x="283" y="500"/>
                    <a:pt x="276" y="511"/>
                  </a:cubicBezTo>
                  <a:cubicBezTo>
                    <a:pt x="269" y="523"/>
                    <a:pt x="257" y="537"/>
                    <a:pt x="242" y="537"/>
                  </a:cubicBezTo>
                  <a:cubicBezTo>
                    <a:pt x="232" y="537"/>
                    <a:pt x="220" y="531"/>
                    <a:pt x="208" y="520"/>
                  </a:cubicBezTo>
                  <a:cubicBezTo>
                    <a:pt x="185" y="499"/>
                    <a:pt x="162" y="476"/>
                    <a:pt x="139" y="455"/>
                  </a:cubicBezTo>
                  <a:close/>
                  <a:moveTo>
                    <a:pt x="469" y="46"/>
                  </a:moveTo>
                  <a:lnTo>
                    <a:pt x="469" y="46"/>
                  </a:lnTo>
                  <a:cubicBezTo>
                    <a:pt x="525" y="46"/>
                    <a:pt x="570" y="92"/>
                    <a:pt x="570" y="148"/>
                  </a:cubicBezTo>
                  <a:cubicBezTo>
                    <a:pt x="570" y="204"/>
                    <a:pt x="525" y="250"/>
                    <a:pt x="469" y="250"/>
                  </a:cubicBezTo>
                  <a:cubicBezTo>
                    <a:pt x="412" y="250"/>
                    <a:pt x="367" y="204"/>
                    <a:pt x="367" y="148"/>
                  </a:cubicBezTo>
                  <a:cubicBezTo>
                    <a:pt x="367" y="92"/>
                    <a:pt x="412" y="46"/>
                    <a:pt x="469" y="46"/>
                  </a:cubicBezTo>
                  <a:close/>
                  <a:moveTo>
                    <a:pt x="778" y="555"/>
                  </a:moveTo>
                  <a:lnTo>
                    <a:pt x="778" y="555"/>
                  </a:lnTo>
                  <a:lnTo>
                    <a:pt x="748" y="555"/>
                  </a:lnTo>
                  <a:cubicBezTo>
                    <a:pt x="748" y="554"/>
                    <a:pt x="748" y="552"/>
                    <a:pt x="748" y="551"/>
                  </a:cubicBezTo>
                  <a:cubicBezTo>
                    <a:pt x="743" y="487"/>
                    <a:pt x="719" y="430"/>
                    <a:pt x="696" y="374"/>
                  </a:cubicBezTo>
                  <a:lnTo>
                    <a:pt x="696" y="373"/>
                  </a:lnTo>
                  <a:cubicBezTo>
                    <a:pt x="671" y="313"/>
                    <a:pt x="626" y="274"/>
                    <a:pt x="566" y="260"/>
                  </a:cubicBezTo>
                  <a:cubicBezTo>
                    <a:pt x="597" y="233"/>
                    <a:pt x="617" y="193"/>
                    <a:pt x="617" y="148"/>
                  </a:cubicBezTo>
                  <a:cubicBezTo>
                    <a:pt x="617" y="66"/>
                    <a:pt x="550" y="0"/>
                    <a:pt x="469" y="0"/>
                  </a:cubicBezTo>
                  <a:cubicBezTo>
                    <a:pt x="387" y="0"/>
                    <a:pt x="320" y="66"/>
                    <a:pt x="320" y="148"/>
                  </a:cubicBezTo>
                  <a:cubicBezTo>
                    <a:pt x="320" y="193"/>
                    <a:pt x="340" y="233"/>
                    <a:pt x="372" y="261"/>
                  </a:cubicBezTo>
                  <a:cubicBezTo>
                    <a:pt x="371" y="261"/>
                    <a:pt x="370" y="261"/>
                    <a:pt x="369" y="261"/>
                  </a:cubicBezTo>
                  <a:cubicBezTo>
                    <a:pt x="298" y="275"/>
                    <a:pt x="260" y="327"/>
                    <a:pt x="235" y="370"/>
                  </a:cubicBezTo>
                  <a:cubicBezTo>
                    <a:pt x="227" y="383"/>
                    <a:pt x="221" y="397"/>
                    <a:pt x="214" y="412"/>
                  </a:cubicBezTo>
                  <a:lnTo>
                    <a:pt x="197" y="399"/>
                  </a:lnTo>
                  <a:cubicBezTo>
                    <a:pt x="165" y="376"/>
                    <a:pt x="135" y="354"/>
                    <a:pt x="105" y="332"/>
                  </a:cubicBezTo>
                  <a:cubicBezTo>
                    <a:pt x="92" y="323"/>
                    <a:pt x="78" y="318"/>
                    <a:pt x="64" y="318"/>
                  </a:cubicBezTo>
                  <a:cubicBezTo>
                    <a:pt x="47" y="318"/>
                    <a:pt x="30" y="326"/>
                    <a:pt x="20" y="340"/>
                  </a:cubicBezTo>
                  <a:cubicBezTo>
                    <a:pt x="0" y="366"/>
                    <a:pt x="6" y="399"/>
                    <a:pt x="36" y="423"/>
                  </a:cubicBezTo>
                  <a:cubicBezTo>
                    <a:pt x="47" y="432"/>
                    <a:pt x="56" y="440"/>
                    <a:pt x="65" y="448"/>
                  </a:cubicBezTo>
                  <a:cubicBezTo>
                    <a:pt x="79" y="461"/>
                    <a:pt x="93" y="475"/>
                    <a:pt x="107" y="488"/>
                  </a:cubicBezTo>
                  <a:cubicBezTo>
                    <a:pt x="129" y="510"/>
                    <a:pt x="153" y="533"/>
                    <a:pt x="177" y="555"/>
                  </a:cubicBezTo>
                  <a:cubicBezTo>
                    <a:pt x="177" y="555"/>
                    <a:pt x="177" y="555"/>
                    <a:pt x="177" y="555"/>
                  </a:cubicBezTo>
                  <a:lnTo>
                    <a:pt x="159" y="555"/>
                  </a:lnTo>
                  <a:cubicBezTo>
                    <a:pt x="147" y="555"/>
                    <a:pt x="135" y="561"/>
                    <a:pt x="128" y="571"/>
                  </a:cubicBezTo>
                  <a:cubicBezTo>
                    <a:pt x="121" y="580"/>
                    <a:pt x="119" y="593"/>
                    <a:pt x="122" y="605"/>
                  </a:cubicBezTo>
                  <a:lnTo>
                    <a:pt x="185" y="806"/>
                  </a:lnTo>
                  <a:cubicBezTo>
                    <a:pt x="190" y="822"/>
                    <a:pt x="205" y="833"/>
                    <a:pt x="222" y="833"/>
                  </a:cubicBezTo>
                  <a:lnTo>
                    <a:pt x="715" y="833"/>
                  </a:lnTo>
                  <a:cubicBezTo>
                    <a:pt x="732" y="833"/>
                    <a:pt x="747" y="822"/>
                    <a:pt x="752" y="806"/>
                  </a:cubicBezTo>
                  <a:lnTo>
                    <a:pt x="815" y="605"/>
                  </a:lnTo>
                  <a:cubicBezTo>
                    <a:pt x="818" y="593"/>
                    <a:pt x="816" y="580"/>
                    <a:pt x="809" y="571"/>
                  </a:cubicBezTo>
                  <a:cubicBezTo>
                    <a:pt x="802" y="561"/>
                    <a:pt x="790" y="555"/>
                    <a:pt x="778" y="5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sp>
          <p:nvSpPr>
            <p:cNvPr id="6" name="Freeform 100">
              <a:extLst>
                <a:ext uri="{FF2B5EF4-FFF2-40B4-BE49-F238E27FC236}">
                  <a16:creationId xmlns:a16="http://schemas.microsoft.com/office/drawing/2014/main" xmlns="" id="{49541ED6-7CD2-4DF1-815D-DAC8D902EDE7}"/>
                </a:ext>
              </a:extLst>
            </p:cNvPr>
            <p:cNvSpPr>
              <a:spLocks/>
            </p:cNvSpPr>
            <p:nvPr/>
          </p:nvSpPr>
          <p:spPr bwMode="auto">
            <a:xfrm>
              <a:off x="4921" y="3173"/>
              <a:ext cx="737" cy="433"/>
            </a:xfrm>
            <a:custGeom>
              <a:avLst/>
              <a:gdLst>
                <a:gd name="T0" fmla="*/ 1197 w 1220"/>
                <a:gd name="T1" fmla="*/ 0 h 717"/>
                <a:gd name="T2" fmla="*/ 1197 w 1220"/>
                <a:gd name="T3" fmla="*/ 0 h 717"/>
                <a:gd name="T4" fmla="*/ 24 w 1220"/>
                <a:gd name="T5" fmla="*/ 0 h 717"/>
                <a:gd name="T6" fmla="*/ 0 w 1220"/>
                <a:gd name="T7" fmla="*/ 23 h 717"/>
                <a:gd name="T8" fmla="*/ 0 w 1220"/>
                <a:gd name="T9" fmla="*/ 693 h 717"/>
                <a:gd name="T10" fmla="*/ 24 w 1220"/>
                <a:gd name="T11" fmla="*/ 717 h 717"/>
                <a:gd name="T12" fmla="*/ 390 w 1220"/>
                <a:gd name="T13" fmla="*/ 717 h 717"/>
                <a:gd name="T14" fmla="*/ 414 w 1220"/>
                <a:gd name="T15" fmla="*/ 693 h 717"/>
                <a:gd name="T16" fmla="*/ 390 w 1220"/>
                <a:gd name="T17" fmla="*/ 670 h 717"/>
                <a:gd name="T18" fmla="*/ 47 w 1220"/>
                <a:gd name="T19" fmla="*/ 670 h 717"/>
                <a:gd name="T20" fmla="*/ 47 w 1220"/>
                <a:gd name="T21" fmla="*/ 47 h 717"/>
                <a:gd name="T22" fmla="*/ 1174 w 1220"/>
                <a:gd name="T23" fmla="*/ 47 h 717"/>
                <a:gd name="T24" fmla="*/ 1174 w 1220"/>
                <a:gd name="T25" fmla="*/ 670 h 717"/>
                <a:gd name="T26" fmla="*/ 1126 w 1220"/>
                <a:gd name="T27" fmla="*/ 670 h 717"/>
                <a:gd name="T28" fmla="*/ 1103 w 1220"/>
                <a:gd name="T29" fmla="*/ 693 h 717"/>
                <a:gd name="T30" fmla="*/ 1126 w 1220"/>
                <a:gd name="T31" fmla="*/ 717 h 717"/>
                <a:gd name="T32" fmla="*/ 1197 w 1220"/>
                <a:gd name="T33" fmla="*/ 717 h 717"/>
                <a:gd name="T34" fmla="*/ 1220 w 1220"/>
                <a:gd name="T35" fmla="*/ 693 h 717"/>
                <a:gd name="T36" fmla="*/ 1220 w 1220"/>
                <a:gd name="T37" fmla="*/ 23 h 717"/>
                <a:gd name="T38" fmla="*/ 1197 w 1220"/>
                <a:gd name="T39"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0" h="717">
                  <a:moveTo>
                    <a:pt x="1197" y="0"/>
                  </a:moveTo>
                  <a:lnTo>
                    <a:pt x="1197" y="0"/>
                  </a:lnTo>
                  <a:lnTo>
                    <a:pt x="24" y="0"/>
                  </a:lnTo>
                  <a:cubicBezTo>
                    <a:pt x="11" y="0"/>
                    <a:pt x="0" y="11"/>
                    <a:pt x="0" y="23"/>
                  </a:cubicBezTo>
                  <a:lnTo>
                    <a:pt x="0" y="693"/>
                  </a:lnTo>
                  <a:cubicBezTo>
                    <a:pt x="0" y="706"/>
                    <a:pt x="11" y="717"/>
                    <a:pt x="24" y="717"/>
                  </a:cubicBezTo>
                  <a:lnTo>
                    <a:pt x="390" y="717"/>
                  </a:lnTo>
                  <a:cubicBezTo>
                    <a:pt x="403" y="717"/>
                    <a:pt x="414" y="706"/>
                    <a:pt x="414" y="693"/>
                  </a:cubicBezTo>
                  <a:cubicBezTo>
                    <a:pt x="414" y="680"/>
                    <a:pt x="403" y="670"/>
                    <a:pt x="390" y="670"/>
                  </a:cubicBezTo>
                  <a:lnTo>
                    <a:pt x="47" y="670"/>
                  </a:lnTo>
                  <a:lnTo>
                    <a:pt x="47" y="47"/>
                  </a:lnTo>
                  <a:lnTo>
                    <a:pt x="1174" y="47"/>
                  </a:lnTo>
                  <a:lnTo>
                    <a:pt x="1174" y="670"/>
                  </a:lnTo>
                  <a:lnTo>
                    <a:pt x="1126" y="670"/>
                  </a:lnTo>
                  <a:cubicBezTo>
                    <a:pt x="1113" y="670"/>
                    <a:pt x="1103" y="680"/>
                    <a:pt x="1103" y="693"/>
                  </a:cubicBezTo>
                  <a:cubicBezTo>
                    <a:pt x="1103" y="706"/>
                    <a:pt x="1113" y="717"/>
                    <a:pt x="1126" y="717"/>
                  </a:cubicBezTo>
                  <a:lnTo>
                    <a:pt x="1197" y="717"/>
                  </a:lnTo>
                  <a:cubicBezTo>
                    <a:pt x="1210" y="717"/>
                    <a:pt x="1220" y="706"/>
                    <a:pt x="1220" y="693"/>
                  </a:cubicBezTo>
                  <a:lnTo>
                    <a:pt x="1220" y="23"/>
                  </a:lnTo>
                  <a:cubicBezTo>
                    <a:pt x="1220" y="11"/>
                    <a:pt x="1210" y="0"/>
                    <a:pt x="119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grpSp>
      <p:sp>
        <p:nvSpPr>
          <p:cNvPr id="8" name="Slide Number Placeholder 7"/>
          <p:cNvSpPr>
            <a:spLocks noGrp="1"/>
          </p:cNvSpPr>
          <p:nvPr>
            <p:ph type="sldNum" sz="quarter" idx="12"/>
          </p:nvPr>
        </p:nvSpPr>
        <p:spPr/>
        <p:txBody>
          <a:bodyPr/>
          <a:lstStyle/>
          <a:p>
            <a:fld id="{DE6ECF0F-DA4E-4743-8955-ADA7D27EA82F}" type="slidenum">
              <a:rPr lang="en-US" smtClean="0"/>
              <a:t>38</a:t>
            </a:fld>
            <a:endParaRPr lang="en-US"/>
          </a:p>
        </p:txBody>
      </p:sp>
    </p:spTree>
    <p:extLst>
      <p:ext uri="{BB962C8B-B14F-4D97-AF65-F5344CB8AC3E}">
        <p14:creationId xmlns:p14="http://schemas.microsoft.com/office/powerpoint/2010/main" val="2459234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6400" y="1011785"/>
            <a:ext cx="6756473" cy="369332"/>
          </a:xfrm>
          <a:prstGeom prst="rect">
            <a:avLst/>
          </a:prstGeom>
        </p:spPr>
        <p:txBody>
          <a:bodyPr wrap="square">
            <a:spAutoFit/>
          </a:bodyPr>
          <a:lstStyle/>
          <a:p>
            <a:pPr marL="171450" lvl="2" indent="-171450" defTabSz="856620">
              <a:buFont typeface="Wingdings" panose="05000000000000000000" pitchFamily="2" charset="2"/>
              <a:buChar char="§"/>
              <a:defRPr/>
            </a:pPr>
            <a:r>
              <a:rPr lang="en-US" sz="900" dirty="0">
                <a:solidFill>
                  <a:srgbClr val="6D6E6A"/>
                </a:solidFill>
                <a:latin typeface="AmplitudeTF"/>
                <a:ea typeface="LF_Kai"/>
              </a:rPr>
              <a:t>Engage an experienced engineering firm that understands the technical risks, complexities of enterprise architecture to do a complete technical independent assessment of your agency’s infrastructure.</a:t>
            </a:r>
          </a:p>
        </p:txBody>
      </p:sp>
      <p:sp>
        <p:nvSpPr>
          <p:cNvPr id="3" name="Rectangle 2"/>
          <p:cNvSpPr/>
          <p:nvPr/>
        </p:nvSpPr>
        <p:spPr>
          <a:xfrm>
            <a:off x="2236401" y="1382355"/>
            <a:ext cx="6798270" cy="369332"/>
          </a:xfrm>
          <a:prstGeom prst="rect">
            <a:avLst/>
          </a:prstGeom>
        </p:spPr>
        <p:txBody>
          <a:bodyPr wrap="square">
            <a:spAutoFit/>
          </a:bodyPr>
          <a:lstStyle/>
          <a:p>
            <a:pPr marL="171450" lvl="2" indent="-171450" defTabSz="856620">
              <a:buFont typeface="Wingdings" panose="05000000000000000000" pitchFamily="2" charset="2"/>
              <a:buChar char="§"/>
              <a:defRPr/>
            </a:pPr>
            <a:r>
              <a:rPr lang="en-GB" sz="900" dirty="0">
                <a:solidFill>
                  <a:srgbClr val="6D6E6A"/>
                </a:solidFill>
                <a:latin typeface="AmplitudeTF"/>
                <a:ea typeface="LF_Kai"/>
              </a:rPr>
              <a:t>Establish a clear engagement </a:t>
            </a:r>
            <a:r>
              <a:rPr lang="en-US" sz="900" dirty="0">
                <a:solidFill>
                  <a:srgbClr val="6D6E6A"/>
                </a:solidFill>
                <a:latin typeface="AmplitudeTF"/>
                <a:ea typeface="LF_Kai"/>
              </a:rPr>
              <a:t>model with governing authorities, including law enforcement (who are you going to call, which agency and under what circumstances?). Have the relationships established up front.</a:t>
            </a:r>
          </a:p>
        </p:txBody>
      </p:sp>
      <p:sp>
        <p:nvSpPr>
          <p:cNvPr id="4" name="Rectangle 3"/>
          <p:cNvSpPr/>
          <p:nvPr/>
        </p:nvSpPr>
        <p:spPr>
          <a:xfrm>
            <a:off x="2236401" y="1817169"/>
            <a:ext cx="6756472" cy="230832"/>
          </a:xfrm>
          <a:prstGeom prst="rect">
            <a:avLst/>
          </a:prstGeom>
        </p:spPr>
        <p:txBody>
          <a:bodyPr wrap="square">
            <a:spAutoFit/>
          </a:bodyPr>
          <a:lstStyle/>
          <a:p>
            <a:pPr marL="171450" lvl="2" indent="-171450" defTabSz="856620">
              <a:buFont typeface="Wingdings" panose="05000000000000000000" pitchFamily="2" charset="2"/>
              <a:buChar char="§"/>
              <a:defRPr/>
            </a:pPr>
            <a:r>
              <a:rPr lang="en-GB" sz="900" dirty="0">
                <a:solidFill>
                  <a:srgbClr val="6D6E6A"/>
                </a:solidFill>
                <a:latin typeface="AmplitudeTF"/>
                <a:ea typeface="LF_Kai"/>
              </a:rPr>
              <a:t>Join an industry-based </a:t>
            </a:r>
            <a:r>
              <a:rPr lang="en-US" sz="900" dirty="0">
                <a:solidFill>
                  <a:srgbClr val="6D6E6A"/>
                </a:solidFill>
                <a:latin typeface="AmplitudeTF"/>
                <a:ea typeface="LF_Kai"/>
              </a:rPr>
              <a:t>information security forum. Understand the latest threats to your industry before they impact </a:t>
            </a:r>
            <a:r>
              <a:rPr lang="en-GB" sz="900" dirty="0">
                <a:solidFill>
                  <a:srgbClr val="6D6E6A"/>
                </a:solidFill>
                <a:latin typeface="AmplitudeTF"/>
                <a:ea typeface="LF_Kai"/>
              </a:rPr>
              <a:t>your agency.</a:t>
            </a:r>
            <a:endParaRPr lang="en-US" sz="1000" dirty="0">
              <a:solidFill>
                <a:srgbClr val="6D6E6A"/>
              </a:solidFill>
              <a:latin typeface="AmplitudeTF"/>
              <a:ea typeface="LF_Kai"/>
            </a:endParaRPr>
          </a:p>
        </p:txBody>
      </p:sp>
      <p:sp>
        <p:nvSpPr>
          <p:cNvPr id="5" name="Rectangle 4"/>
          <p:cNvSpPr/>
          <p:nvPr/>
        </p:nvSpPr>
        <p:spPr>
          <a:xfrm>
            <a:off x="2236400" y="2129630"/>
            <a:ext cx="6594091" cy="369332"/>
          </a:xfrm>
          <a:prstGeom prst="rect">
            <a:avLst/>
          </a:prstGeom>
        </p:spPr>
        <p:txBody>
          <a:bodyPr wrap="square">
            <a:spAutoFit/>
          </a:bodyPr>
          <a:lstStyle/>
          <a:p>
            <a:pPr marL="171450" lvl="2" indent="-171450" defTabSz="856620">
              <a:buFont typeface="Wingdings" panose="05000000000000000000" pitchFamily="2" charset="2"/>
              <a:buChar char="§"/>
              <a:defRPr/>
            </a:pPr>
            <a:r>
              <a:rPr lang="en-US" sz="900" dirty="0">
                <a:solidFill>
                  <a:srgbClr val="6D6E6A"/>
                </a:solidFill>
                <a:latin typeface="AmplitudeTF"/>
                <a:ea typeface="LF_Kai"/>
              </a:rPr>
              <a:t>Create an internal team or engage a vendor to attack your systems using the same techniques </a:t>
            </a:r>
            <a:r>
              <a:rPr lang="en-GB" sz="900" dirty="0">
                <a:solidFill>
                  <a:srgbClr val="6D6E6A"/>
                </a:solidFill>
                <a:latin typeface="AmplitudeTF"/>
                <a:ea typeface="LF_Kai"/>
              </a:rPr>
              <a:t>bad guys do - </a:t>
            </a:r>
            <a:r>
              <a:rPr lang="en-US" sz="900" dirty="0">
                <a:solidFill>
                  <a:srgbClr val="6D6E6A"/>
                </a:solidFill>
                <a:latin typeface="AmplitudeTF"/>
                <a:ea typeface="LF_Kai"/>
              </a:rPr>
              <a:t>but all the time, not once a year. Some vendors may also be able to monitor the availability of your credentials to the public on the “dark web.”</a:t>
            </a:r>
          </a:p>
        </p:txBody>
      </p:sp>
      <p:sp>
        <p:nvSpPr>
          <p:cNvPr id="6" name="Rectangle 5"/>
          <p:cNvSpPr/>
          <p:nvPr/>
        </p:nvSpPr>
        <p:spPr>
          <a:xfrm>
            <a:off x="2236402" y="2503783"/>
            <a:ext cx="6816742" cy="369332"/>
          </a:xfrm>
          <a:prstGeom prst="rect">
            <a:avLst/>
          </a:prstGeom>
        </p:spPr>
        <p:txBody>
          <a:bodyPr wrap="square">
            <a:spAutoFit/>
          </a:bodyPr>
          <a:lstStyle/>
          <a:p>
            <a:pPr marL="171450" lvl="2" indent="-171450" defTabSz="856620">
              <a:buFont typeface="Wingdings" panose="05000000000000000000" pitchFamily="2" charset="2"/>
              <a:buChar char="§"/>
              <a:defRPr/>
            </a:pPr>
            <a:r>
              <a:rPr lang="en-US" sz="900" dirty="0">
                <a:solidFill>
                  <a:srgbClr val="6D6E6A"/>
                </a:solidFill>
                <a:latin typeface="AmplitudeTF"/>
                <a:ea typeface="LF_Kai"/>
              </a:rPr>
              <a:t>Malicious email is the No. 1 way bad guys get into organizations. Establish a mandatory baseline training program for all employees that focuses on the specific actions employees need to take to protect your agency. Once you have trained your employees, actively test them.</a:t>
            </a:r>
            <a:endParaRPr lang="en-US" sz="850" dirty="0">
              <a:solidFill>
                <a:srgbClr val="6D6E6A"/>
              </a:solidFill>
              <a:latin typeface="AmplitudeTF"/>
              <a:ea typeface="LF_Kai"/>
            </a:endParaRPr>
          </a:p>
        </p:txBody>
      </p:sp>
      <p:sp>
        <p:nvSpPr>
          <p:cNvPr id="7" name="Rectangle 6"/>
          <p:cNvSpPr/>
          <p:nvPr/>
        </p:nvSpPr>
        <p:spPr>
          <a:xfrm>
            <a:off x="2236403" y="2871459"/>
            <a:ext cx="6798268" cy="369332"/>
          </a:xfrm>
          <a:prstGeom prst="rect">
            <a:avLst/>
          </a:prstGeom>
        </p:spPr>
        <p:txBody>
          <a:bodyPr wrap="square">
            <a:spAutoFit/>
          </a:bodyPr>
          <a:lstStyle/>
          <a:p>
            <a:pPr marL="171450" indent="-171450" defTabSz="605058">
              <a:buFont typeface="Wingdings" panose="05000000000000000000" pitchFamily="2" charset="2"/>
              <a:buChar char="§"/>
            </a:pPr>
            <a:r>
              <a:rPr lang="en-GB" sz="900" dirty="0">
                <a:solidFill>
                  <a:srgbClr val="6D6E6A"/>
                </a:solidFill>
                <a:latin typeface="AmplitudeTF"/>
                <a:ea typeface="LF_Kai"/>
              </a:rPr>
              <a:t>Understand your third party </a:t>
            </a:r>
            <a:r>
              <a:rPr lang="en-US" sz="900" dirty="0">
                <a:solidFill>
                  <a:srgbClr val="6D6E6A"/>
                </a:solidFill>
                <a:latin typeface="AmplitudeTF"/>
                <a:ea typeface="LF_Kai"/>
              </a:rPr>
              <a:t>environment and upgrade your contract provisions so that third parties are following the same standards you are striving for in your own environments.</a:t>
            </a:r>
            <a:endParaRPr lang="en-GB" sz="900" dirty="0">
              <a:solidFill>
                <a:srgbClr val="6D6E6A"/>
              </a:solidFill>
              <a:latin typeface="AmplitudeTF"/>
              <a:ea typeface="LF_Kai"/>
            </a:endParaRPr>
          </a:p>
        </p:txBody>
      </p:sp>
      <p:sp>
        <p:nvSpPr>
          <p:cNvPr id="8" name="Rectangle 7"/>
          <p:cNvSpPr/>
          <p:nvPr/>
        </p:nvSpPr>
        <p:spPr>
          <a:xfrm>
            <a:off x="2242935" y="4015318"/>
            <a:ext cx="6791736" cy="369332"/>
          </a:xfrm>
          <a:prstGeom prst="rect">
            <a:avLst/>
          </a:prstGeom>
        </p:spPr>
        <p:txBody>
          <a:bodyPr wrap="square">
            <a:spAutoFit/>
          </a:bodyPr>
          <a:lstStyle/>
          <a:p>
            <a:pPr marL="171450" indent="-171450" defTabSz="605058">
              <a:buFont typeface="Wingdings" panose="05000000000000000000" pitchFamily="2" charset="2"/>
              <a:buChar char="§"/>
            </a:pPr>
            <a:r>
              <a:rPr lang="en-GB" sz="900" dirty="0">
                <a:solidFill>
                  <a:srgbClr val="6D6E6A"/>
                </a:solidFill>
                <a:latin typeface="AmplitudeTF"/>
                <a:ea typeface="LF_Kai"/>
              </a:rPr>
              <a:t>Consider physical or logical network segmentation for funds transfer-related computers; employ the concept of ‘least privilege” to limit the use of administrator accounts; and consider limiting the processes &amp; services that can be run on funds transfer computers (email &amp; web).</a:t>
            </a:r>
          </a:p>
        </p:txBody>
      </p:sp>
      <p:sp>
        <p:nvSpPr>
          <p:cNvPr id="9" name="Rectangle 8"/>
          <p:cNvSpPr/>
          <p:nvPr/>
        </p:nvSpPr>
        <p:spPr>
          <a:xfrm>
            <a:off x="2242935" y="4364211"/>
            <a:ext cx="6665934" cy="369332"/>
          </a:xfrm>
          <a:prstGeom prst="rect">
            <a:avLst/>
          </a:prstGeom>
        </p:spPr>
        <p:txBody>
          <a:bodyPr wrap="square">
            <a:spAutoFit/>
          </a:bodyPr>
          <a:lstStyle/>
          <a:p>
            <a:pPr marL="171450" indent="-171450" defTabSz="605058">
              <a:buFont typeface="Wingdings" panose="05000000000000000000" pitchFamily="2" charset="2"/>
              <a:buChar char="§"/>
            </a:pPr>
            <a:r>
              <a:rPr lang="en-GB" sz="900" dirty="0">
                <a:solidFill>
                  <a:srgbClr val="6D6E6A"/>
                </a:solidFill>
                <a:latin typeface="AmplitudeTF"/>
                <a:ea typeface="LF_Kai"/>
              </a:rPr>
              <a:t>99% of the wire fraud we are seeing with JPMC’s institutional clients is associated with companies who have NOT taken our Cyber Fraud &amp; Secure Online Banking webinar.</a:t>
            </a:r>
          </a:p>
        </p:txBody>
      </p:sp>
      <p:sp>
        <p:nvSpPr>
          <p:cNvPr id="10" name="Rectangle 9"/>
          <p:cNvSpPr/>
          <p:nvPr/>
        </p:nvSpPr>
        <p:spPr>
          <a:xfrm>
            <a:off x="2236403" y="3265866"/>
            <a:ext cx="6512991" cy="369332"/>
          </a:xfrm>
          <a:prstGeom prst="rect">
            <a:avLst/>
          </a:prstGeom>
        </p:spPr>
        <p:txBody>
          <a:bodyPr wrap="square">
            <a:spAutoFit/>
          </a:bodyPr>
          <a:lstStyle/>
          <a:p>
            <a:pPr marL="171450" lvl="2" indent="-171450" defTabSz="856620">
              <a:buFont typeface="Wingdings" panose="05000000000000000000" pitchFamily="2" charset="2"/>
              <a:buChar char="§"/>
              <a:defRPr/>
            </a:pPr>
            <a:r>
              <a:rPr lang="en-US" sz="900" dirty="0">
                <a:solidFill>
                  <a:srgbClr val="6D6E6A"/>
                </a:solidFill>
                <a:latin typeface="AmplitudeTF"/>
                <a:ea typeface="LF_Kai"/>
              </a:rPr>
              <a:t>Run simulations and drills to assess your capabilities. Use a combination of table top exercises and inject real life scenarios to see how your Security Operations Center responds. Include business and technologists in</a:t>
            </a:r>
            <a:r>
              <a:rPr lang="en-GB" sz="900" dirty="0">
                <a:solidFill>
                  <a:srgbClr val="6D6E6A"/>
                </a:solidFill>
                <a:latin typeface="AmplitudeTF"/>
                <a:ea typeface="LF_Kai"/>
              </a:rPr>
              <a:t> exercises.</a:t>
            </a:r>
            <a:endParaRPr lang="en-US" sz="900" dirty="0">
              <a:solidFill>
                <a:srgbClr val="6D6E6A"/>
              </a:solidFill>
              <a:latin typeface="AmplitudeTF"/>
              <a:ea typeface="LF_Kai"/>
            </a:endParaRPr>
          </a:p>
        </p:txBody>
      </p:sp>
      <p:sp>
        <p:nvSpPr>
          <p:cNvPr id="11" name="Rectangle 10"/>
          <p:cNvSpPr/>
          <p:nvPr/>
        </p:nvSpPr>
        <p:spPr>
          <a:xfrm>
            <a:off x="2236403" y="3626374"/>
            <a:ext cx="6493633" cy="369332"/>
          </a:xfrm>
          <a:prstGeom prst="rect">
            <a:avLst/>
          </a:prstGeom>
        </p:spPr>
        <p:txBody>
          <a:bodyPr wrap="square">
            <a:spAutoFit/>
          </a:bodyPr>
          <a:lstStyle/>
          <a:p>
            <a:pPr marL="171450" lvl="2" indent="-171450" defTabSz="856620">
              <a:buFont typeface="Wingdings" panose="05000000000000000000" pitchFamily="2" charset="2"/>
              <a:buChar char="§"/>
              <a:defRPr/>
            </a:pPr>
            <a:r>
              <a:rPr lang="en-US" sz="900" dirty="0">
                <a:solidFill>
                  <a:srgbClr val="6D6E6A"/>
                </a:solidFill>
                <a:latin typeface="AmplitudeTF"/>
                <a:ea typeface="LF_Kai"/>
              </a:rPr>
              <a:t>Look at all of the ways money leaves your agency. Figure out what controls and thresholds you can put in place to protect money movement, assuming bad guys get around your other controls.</a:t>
            </a:r>
          </a:p>
        </p:txBody>
      </p:sp>
      <p:cxnSp>
        <p:nvCxnSpPr>
          <p:cNvPr id="12" name="Straight Connector 11"/>
          <p:cNvCxnSpPr/>
          <p:nvPr/>
        </p:nvCxnSpPr>
        <p:spPr>
          <a:xfrm flipV="1">
            <a:off x="2349723" y="1368055"/>
            <a:ext cx="6480768" cy="9269"/>
          </a:xfrm>
          <a:prstGeom prst="line">
            <a:avLst/>
          </a:prstGeom>
          <a:noFill/>
          <a:ln w="9525" cap="flat" cmpd="sng" algn="ctr">
            <a:solidFill>
              <a:srgbClr val="6D6E6A"/>
            </a:solidFill>
            <a:prstDash val="sysDash"/>
          </a:ln>
          <a:effectLst>
            <a:outerShdw blurRad="40000" dist="20000" dir="5400000" rotWithShape="0">
              <a:srgbClr val="000000">
                <a:alpha val="38000"/>
              </a:srgbClr>
            </a:outerShdw>
          </a:effectLst>
        </p:spPr>
      </p:cxnSp>
      <p:sp>
        <p:nvSpPr>
          <p:cNvPr id="13" name="Text Placeholder 1"/>
          <p:cNvSpPr txBox="1">
            <a:spLocks/>
          </p:cNvSpPr>
          <p:nvPr/>
        </p:nvSpPr>
        <p:spPr>
          <a:xfrm>
            <a:off x="596102" y="603577"/>
            <a:ext cx="7747775" cy="37642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Key Steps to Protecting Your Business</a:t>
            </a:r>
            <a:endParaRPr lang="en-US" sz="2400" b="1" dirty="0">
              <a:solidFill>
                <a:srgbClr val="478FBF"/>
              </a:solidFill>
              <a:latin typeface="AmplitudeTF"/>
              <a:ea typeface="LF_Kai"/>
            </a:endParaRPr>
          </a:p>
        </p:txBody>
      </p:sp>
      <p:sp>
        <p:nvSpPr>
          <p:cNvPr id="14" name="Rectangle 13"/>
          <p:cNvSpPr/>
          <p:nvPr/>
        </p:nvSpPr>
        <p:spPr>
          <a:xfrm>
            <a:off x="685802" y="1038226"/>
            <a:ext cx="1517943" cy="316767"/>
          </a:xfrm>
          <a:prstGeom prst="rect">
            <a:avLst/>
          </a:prstGeom>
          <a:solidFill>
            <a:srgbClr val="6D6E6A"/>
          </a:solidFill>
          <a:ln w="9525" cap="flat" cmpd="sng" algn="ctr">
            <a:solidFill>
              <a:srgbClr val="6D6E6A"/>
            </a:solid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FFFFFF"/>
                </a:solidFill>
                <a:effectLst/>
                <a:uLnTx/>
                <a:uFillTx/>
                <a:latin typeface="AmplitudeTF"/>
                <a:ea typeface="LF_Kai"/>
                <a:cs typeface="+mn-cs"/>
              </a:rPr>
              <a:t>Independent Assessment</a:t>
            </a:r>
          </a:p>
        </p:txBody>
      </p:sp>
      <p:sp>
        <p:nvSpPr>
          <p:cNvPr id="15" name="Rectangle 14"/>
          <p:cNvSpPr/>
          <p:nvPr/>
        </p:nvSpPr>
        <p:spPr>
          <a:xfrm>
            <a:off x="685801" y="1403963"/>
            <a:ext cx="1517943" cy="316767"/>
          </a:xfrm>
          <a:prstGeom prst="rect">
            <a:avLst/>
          </a:prstGeom>
          <a:solidFill>
            <a:srgbClr val="6D6E6A"/>
          </a:solidFill>
          <a:ln w="9525" cap="flat" cmpd="sng" algn="ctr">
            <a:solidFill>
              <a:srgbClr val="6D6E6A"/>
            </a:solid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FFFFFF"/>
                </a:solidFill>
                <a:effectLst/>
                <a:uLnTx/>
                <a:uFillTx/>
                <a:latin typeface="AmplitudeTF"/>
                <a:ea typeface="LF_Kai"/>
                <a:cs typeface="+mn-cs"/>
              </a:rPr>
              <a:t>Authority Engagement</a:t>
            </a:r>
          </a:p>
        </p:txBody>
      </p:sp>
      <p:sp>
        <p:nvSpPr>
          <p:cNvPr id="16" name="Rectangle 15"/>
          <p:cNvSpPr/>
          <p:nvPr/>
        </p:nvSpPr>
        <p:spPr>
          <a:xfrm>
            <a:off x="685800" y="1777922"/>
            <a:ext cx="1517943" cy="316767"/>
          </a:xfrm>
          <a:prstGeom prst="rect">
            <a:avLst/>
          </a:prstGeom>
          <a:solidFill>
            <a:srgbClr val="6D6E6A"/>
          </a:solidFill>
          <a:ln w="9525" cap="flat" cmpd="sng" algn="ctr">
            <a:solidFill>
              <a:srgbClr val="6D6E6A"/>
            </a:solid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FFFFFF"/>
                </a:solidFill>
                <a:effectLst/>
                <a:uLnTx/>
                <a:uFillTx/>
                <a:latin typeface="AmplitudeTF"/>
                <a:ea typeface="LF_Kai"/>
                <a:cs typeface="+mn-cs"/>
              </a:rPr>
              <a:t>Join Industry Forum</a:t>
            </a:r>
          </a:p>
        </p:txBody>
      </p:sp>
      <p:sp>
        <p:nvSpPr>
          <p:cNvPr id="17" name="Rectangle 16"/>
          <p:cNvSpPr/>
          <p:nvPr/>
        </p:nvSpPr>
        <p:spPr>
          <a:xfrm>
            <a:off x="685802" y="2150382"/>
            <a:ext cx="1517943" cy="316767"/>
          </a:xfrm>
          <a:prstGeom prst="rect">
            <a:avLst/>
          </a:prstGeom>
          <a:solidFill>
            <a:srgbClr val="6D6E6A"/>
          </a:solidFill>
          <a:ln w="9525" cap="flat" cmpd="sng" algn="ctr">
            <a:solidFill>
              <a:srgbClr val="6D6E6A"/>
            </a:solid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FFFFFF"/>
                </a:solidFill>
                <a:effectLst/>
                <a:uLnTx/>
                <a:uFillTx/>
                <a:latin typeface="AmplitudeTF"/>
                <a:ea typeface="LF_Kai"/>
                <a:cs typeface="+mn-cs"/>
              </a:rPr>
              <a:t>Attack Yourself</a:t>
            </a:r>
          </a:p>
        </p:txBody>
      </p:sp>
      <p:sp>
        <p:nvSpPr>
          <p:cNvPr id="18" name="Rectangle 17"/>
          <p:cNvSpPr/>
          <p:nvPr/>
        </p:nvSpPr>
        <p:spPr>
          <a:xfrm>
            <a:off x="685799" y="2525981"/>
            <a:ext cx="1517943" cy="316767"/>
          </a:xfrm>
          <a:prstGeom prst="rect">
            <a:avLst/>
          </a:prstGeom>
          <a:solidFill>
            <a:srgbClr val="6D6E6A"/>
          </a:solidFill>
          <a:ln w="9525" cap="flat" cmpd="sng" algn="ctr">
            <a:solidFill>
              <a:srgbClr val="6D6E6A"/>
            </a:solid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FFFFFF"/>
                </a:solidFill>
                <a:effectLst/>
                <a:uLnTx/>
                <a:uFillTx/>
                <a:latin typeface="AmplitudeTF"/>
                <a:ea typeface="LF_Kai"/>
                <a:cs typeface="+mn-cs"/>
              </a:rPr>
              <a:t>Mandatory Employee Training &amp; Testing</a:t>
            </a:r>
          </a:p>
        </p:txBody>
      </p:sp>
      <p:sp>
        <p:nvSpPr>
          <p:cNvPr id="19" name="Rectangle 18"/>
          <p:cNvSpPr/>
          <p:nvPr/>
        </p:nvSpPr>
        <p:spPr>
          <a:xfrm>
            <a:off x="685798" y="2902045"/>
            <a:ext cx="1517943" cy="316767"/>
          </a:xfrm>
          <a:prstGeom prst="rect">
            <a:avLst/>
          </a:prstGeom>
          <a:solidFill>
            <a:srgbClr val="6D6E6A"/>
          </a:solidFill>
          <a:ln w="9525" cap="flat" cmpd="sng" algn="ctr">
            <a:solidFill>
              <a:srgbClr val="6D6E6A"/>
            </a:solid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FFFFFF"/>
                </a:solidFill>
                <a:effectLst/>
                <a:uLnTx/>
                <a:uFillTx/>
                <a:latin typeface="AmplitudeTF"/>
                <a:ea typeface="LF_Kai"/>
                <a:cs typeface="+mn-cs"/>
              </a:rPr>
              <a:t>Third Parties</a:t>
            </a:r>
          </a:p>
        </p:txBody>
      </p:sp>
      <p:sp>
        <p:nvSpPr>
          <p:cNvPr id="20" name="Rectangle 19"/>
          <p:cNvSpPr/>
          <p:nvPr/>
        </p:nvSpPr>
        <p:spPr>
          <a:xfrm>
            <a:off x="685802" y="3279774"/>
            <a:ext cx="1517943" cy="316767"/>
          </a:xfrm>
          <a:prstGeom prst="rect">
            <a:avLst/>
          </a:prstGeom>
          <a:solidFill>
            <a:srgbClr val="6D6E6A"/>
          </a:solidFill>
          <a:ln w="9525" cap="flat" cmpd="sng" algn="ctr">
            <a:solidFill>
              <a:srgbClr val="6D6E6A"/>
            </a:solid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FFFFFF"/>
                </a:solidFill>
                <a:effectLst/>
                <a:uLnTx/>
                <a:uFillTx/>
                <a:latin typeface="AmplitudeTF"/>
                <a:ea typeface="LF_Kai"/>
                <a:cs typeface="+mn-cs"/>
              </a:rPr>
              <a:t>Exercise &amp; Drills</a:t>
            </a:r>
          </a:p>
        </p:txBody>
      </p:sp>
      <p:sp>
        <p:nvSpPr>
          <p:cNvPr id="21" name="Rectangle 20"/>
          <p:cNvSpPr/>
          <p:nvPr/>
        </p:nvSpPr>
        <p:spPr>
          <a:xfrm>
            <a:off x="685802" y="3659766"/>
            <a:ext cx="1517943" cy="316767"/>
          </a:xfrm>
          <a:prstGeom prst="rect">
            <a:avLst/>
          </a:prstGeom>
          <a:solidFill>
            <a:srgbClr val="6D6E6A"/>
          </a:solidFill>
          <a:ln w="9525" cap="flat" cmpd="sng" algn="ctr">
            <a:solidFill>
              <a:srgbClr val="6D6E6A"/>
            </a:solid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FFFFFF"/>
                </a:solidFill>
                <a:effectLst/>
                <a:uLnTx/>
                <a:uFillTx/>
                <a:latin typeface="AmplitudeTF"/>
                <a:ea typeface="LF_Kai"/>
                <a:cs typeface="+mn-cs"/>
              </a:rPr>
              <a:t>Money Movement</a:t>
            </a:r>
          </a:p>
        </p:txBody>
      </p:sp>
      <p:sp>
        <p:nvSpPr>
          <p:cNvPr id="22" name="Rectangle 21"/>
          <p:cNvSpPr/>
          <p:nvPr/>
        </p:nvSpPr>
        <p:spPr>
          <a:xfrm>
            <a:off x="685797" y="4031437"/>
            <a:ext cx="1517943" cy="316767"/>
          </a:xfrm>
          <a:prstGeom prst="rect">
            <a:avLst/>
          </a:prstGeom>
          <a:solidFill>
            <a:srgbClr val="6D6E6A"/>
          </a:solidFill>
          <a:ln w="9525" cap="flat" cmpd="sng" algn="ctr">
            <a:solidFill>
              <a:srgbClr val="6D6E6A"/>
            </a:solid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FFFFFF"/>
                </a:solidFill>
                <a:effectLst/>
                <a:uLnTx/>
                <a:uFillTx/>
                <a:latin typeface="AmplitudeTF"/>
                <a:ea typeface="LF_Kai"/>
                <a:cs typeface="+mn-cs"/>
              </a:rPr>
              <a:t>Protect your Computers</a:t>
            </a:r>
          </a:p>
        </p:txBody>
      </p:sp>
      <p:sp>
        <p:nvSpPr>
          <p:cNvPr id="23" name="Rectangle 22"/>
          <p:cNvSpPr/>
          <p:nvPr/>
        </p:nvSpPr>
        <p:spPr>
          <a:xfrm>
            <a:off x="685802" y="4400320"/>
            <a:ext cx="1517943" cy="316767"/>
          </a:xfrm>
          <a:prstGeom prst="rect">
            <a:avLst/>
          </a:prstGeom>
          <a:solidFill>
            <a:srgbClr val="6D6E6A"/>
          </a:solidFill>
          <a:ln w="9525" cap="flat" cmpd="sng" algn="ctr">
            <a:solidFill>
              <a:srgbClr val="6D6E6A"/>
            </a:solid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rgbClr val="FFFFFF"/>
                </a:solidFill>
                <a:effectLst/>
                <a:uLnTx/>
                <a:uFillTx/>
                <a:latin typeface="AmplitudeTF"/>
                <a:ea typeface="LF_Kai"/>
                <a:cs typeface="+mn-cs"/>
              </a:rPr>
              <a:t>Take our Training</a:t>
            </a:r>
          </a:p>
        </p:txBody>
      </p:sp>
      <p:cxnSp>
        <p:nvCxnSpPr>
          <p:cNvPr id="24" name="Straight Connector 23"/>
          <p:cNvCxnSpPr/>
          <p:nvPr/>
        </p:nvCxnSpPr>
        <p:spPr>
          <a:xfrm flipV="1">
            <a:off x="2351902" y="1735988"/>
            <a:ext cx="6480768" cy="9269"/>
          </a:xfrm>
          <a:prstGeom prst="line">
            <a:avLst/>
          </a:prstGeom>
          <a:noFill/>
          <a:ln w="9525" cap="flat" cmpd="sng" algn="ctr">
            <a:solidFill>
              <a:srgbClr val="6D6E6A"/>
            </a:solidFill>
            <a:prstDash val="sysDash"/>
          </a:ln>
          <a:effectLst>
            <a:outerShdw blurRad="40000" dist="20000" dir="5400000" rotWithShape="0">
              <a:srgbClr val="000000">
                <a:alpha val="38000"/>
              </a:srgbClr>
            </a:outerShdw>
          </a:effectLst>
        </p:spPr>
      </p:cxnSp>
      <p:cxnSp>
        <p:nvCxnSpPr>
          <p:cNvPr id="25" name="Straight Connector 24"/>
          <p:cNvCxnSpPr/>
          <p:nvPr/>
        </p:nvCxnSpPr>
        <p:spPr>
          <a:xfrm flipV="1">
            <a:off x="2349723" y="2101763"/>
            <a:ext cx="6480768" cy="9269"/>
          </a:xfrm>
          <a:prstGeom prst="line">
            <a:avLst/>
          </a:prstGeom>
          <a:noFill/>
          <a:ln w="9525" cap="flat" cmpd="sng" algn="ctr">
            <a:solidFill>
              <a:srgbClr val="6D6E6A"/>
            </a:solidFill>
            <a:prstDash val="sysDash"/>
          </a:ln>
          <a:effectLst>
            <a:outerShdw blurRad="40000" dist="20000" dir="5400000" rotWithShape="0">
              <a:srgbClr val="000000">
                <a:alpha val="38000"/>
              </a:srgbClr>
            </a:outerShdw>
          </a:effectLst>
        </p:spPr>
      </p:cxnSp>
      <p:cxnSp>
        <p:nvCxnSpPr>
          <p:cNvPr id="26" name="Straight Connector 25"/>
          <p:cNvCxnSpPr/>
          <p:nvPr/>
        </p:nvCxnSpPr>
        <p:spPr>
          <a:xfrm flipV="1">
            <a:off x="2345368" y="2481690"/>
            <a:ext cx="6480768" cy="9269"/>
          </a:xfrm>
          <a:prstGeom prst="line">
            <a:avLst/>
          </a:prstGeom>
          <a:noFill/>
          <a:ln w="9525" cap="flat" cmpd="sng" algn="ctr">
            <a:solidFill>
              <a:srgbClr val="6D6E6A"/>
            </a:solidFill>
            <a:prstDash val="sysDash"/>
          </a:ln>
          <a:effectLst>
            <a:outerShdw blurRad="40000" dist="20000" dir="5400000" rotWithShape="0">
              <a:srgbClr val="000000">
                <a:alpha val="38000"/>
              </a:srgbClr>
            </a:outerShdw>
          </a:effectLst>
        </p:spPr>
      </p:cxnSp>
      <p:cxnSp>
        <p:nvCxnSpPr>
          <p:cNvPr id="27" name="Straight Connector 26"/>
          <p:cNvCxnSpPr/>
          <p:nvPr/>
        </p:nvCxnSpPr>
        <p:spPr>
          <a:xfrm flipV="1">
            <a:off x="2345309" y="2859208"/>
            <a:ext cx="6480768" cy="9269"/>
          </a:xfrm>
          <a:prstGeom prst="line">
            <a:avLst/>
          </a:prstGeom>
          <a:noFill/>
          <a:ln w="9525" cap="flat" cmpd="sng" algn="ctr">
            <a:solidFill>
              <a:srgbClr val="6D6E6A"/>
            </a:solidFill>
            <a:prstDash val="sysDash"/>
          </a:ln>
          <a:effectLst>
            <a:outerShdw blurRad="40000" dist="20000" dir="5400000" rotWithShape="0">
              <a:srgbClr val="000000">
                <a:alpha val="38000"/>
              </a:srgbClr>
            </a:outerShdw>
          </a:effectLst>
        </p:spPr>
      </p:cxnSp>
      <p:cxnSp>
        <p:nvCxnSpPr>
          <p:cNvPr id="28" name="Straight Connector 27"/>
          <p:cNvCxnSpPr/>
          <p:nvPr/>
        </p:nvCxnSpPr>
        <p:spPr>
          <a:xfrm flipV="1">
            <a:off x="2345309" y="3244059"/>
            <a:ext cx="6480768" cy="9269"/>
          </a:xfrm>
          <a:prstGeom prst="line">
            <a:avLst/>
          </a:prstGeom>
          <a:noFill/>
          <a:ln w="9525" cap="flat" cmpd="sng" algn="ctr">
            <a:solidFill>
              <a:srgbClr val="6D6E6A"/>
            </a:solidFill>
            <a:prstDash val="sysDash"/>
          </a:ln>
          <a:effectLst>
            <a:outerShdw blurRad="40000" dist="20000" dir="5400000" rotWithShape="0">
              <a:srgbClr val="000000">
                <a:alpha val="38000"/>
              </a:srgbClr>
            </a:outerShdw>
          </a:effectLst>
        </p:spPr>
      </p:cxnSp>
      <p:cxnSp>
        <p:nvCxnSpPr>
          <p:cNvPr id="29" name="Straight Connector 28"/>
          <p:cNvCxnSpPr/>
          <p:nvPr/>
        </p:nvCxnSpPr>
        <p:spPr>
          <a:xfrm flipV="1">
            <a:off x="2345309" y="3612303"/>
            <a:ext cx="6480768" cy="9269"/>
          </a:xfrm>
          <a:prstGeom prst="line">
            <a:avLst/>
          </a:prstGeom>
          <a:noFill/>
          <a:ln w="9525" cap="flat" cmpd="sng" algn="ctr">
            <a:solidFill>
              <a:srgbClr val="6D6E6A"/>
            </a:solidFill>
            <a:prstDash val="sysDash"/>
          </a:ln>
          <a:effectLst>
            <a:outerShdw blurRad="40000" dist="20000" dir="5400000" rotWithShape="0">
              <a:srgbClr val="000000">
                <a:alpha val="38000"/>
              </a:srgbClr>
            </a:outerShdw>
          </a:effectLst>
        </p:spPr>
      </p:cxnSp>
      <p:cxnSp>
        <p:nvCxnSpPr>
          <p:cNvPr id="30" name="Straight Connector 29"/>
          <p:cNvCxnSpPr/>
          <p:nvPr/>
        </p:nvCxnSpPr>
        <p:spPr>
          <a:xfrm flipV="1">
            <a:off x="2345309" y="4003170"/>
            <a:ext cx="6480768" cy="9269"/>
          </a:xfrm>
          <a:prstGeom prst="line">
            <a:avLst/>
          </a:prstGeom>
          <a:noFill/>
          <a:ln w="9525" cap="flat" cmpd="sng" algn="ctr">
            <a:solidFill>
              <a:srgbClr val="6D6E6A"/>
            </a:solidFill>
            <a:prstDash val="sysDash"/>
          </a:ln>
          <a:effectLst>
            <a:outerShdw blurRad="40000" dist="20000" dir="5400000" rotWithShape="0">
              <a:srgbClr val="000000">
                <a:alpha val="38000"/>
              </a:srgbClr>
            </a:outerShdw>
          </a:effectLst>
        </p:spPr>
      </p:cxnSp>
      <p:cxnSp>
        <p:nvCxnSpPr>
          <p:cNvPr id="31" name="Straight Connector 30"/>
          <p:cNvCxnSpPr/>
          <p:nvPr/>
        </p:nvCxnSpPr>
        <p:spPr>
          <a:xfrm flipV="1">
            <a:off x="2345311" y="4364611"/>
            <a:ext cx="6480768" cy="9269"/>
          </a:xfrm>
          <a:prstGeom prst="line">
            <a:avLst/>
          </a:prstGeom>
          <a:noFill/>
          <a:ln w="9525" cap="flat" cmpd="sng" algn="ctr">
            <a:solidFill>
              <a:srgbClr val="6D6E6A"/>
            </a:solidFill>
            <a:prstDash val="sysDash"/>
          </a:ln>
          <a:effectLst>
            <a:outerShdw blurRad="40000" dist="20000" dir="5400000" rotWithShape="0">
              <a:srgbClr val="000000">
                <a:alpha val="38000"/>
              </a:srgbClr>
            </a:outerShdw>
          </a:effectLst>
        </p:spPr>
      </p:cxnSp>
      <p:sp>
        <p:nvSpPr>
          <p:cNvPr id="33" name="Slide Number Placeholder 32"/>
          <p:cNvSpPr>
            <a:spLocks noGrp="1"/>
          </p:cNvSpPr>
          <p:nvPr>
            <p:ph type="sldNum" sz="quarter" idx="12"/>
          </p:nvPr>
        </p:nvSpPr>
        <p:spPr/>
        <p:txBody>
          <a:bodyPr/>
          <a:lstStyle/>
          <a:p>
            <a:fld id="{DE6ECF0F-DA4E-4743-8955-ADA7D27EA82F}" type="slidenum">
              <a:rPr lang="en-US" smtClean="0"/>
              <a:t>39</a:t>
            </a:fld>
            <a:endParaRPr lang="en-US"/>
          </a:p>
        </p:txBody>
      </p:sp>
    </p:spTree>
    <p:extLst>
      <p:ext uri="{BB962C8B-B14F-4D97-AF65-F5344CB8AC3E}">
        <p14:creationId xmlns:p14="http://schemas.microsoft.com/office/powerpoint/2010/main" val="99328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687388" y="654937"/>
            <a:ext cx="7747775" cy="369332"/>
          </a:xfrm>
          <a:prstGeom prst="rect">
            <a:avLst/>
          </a:prstGeom>
        </p:spPr>
        <p:txBody>
          <a:bodyPr vert="horz" wrap="square" lIns="0" tIns="0" rIns="0" bIns="0" rtlCol="0" anchor="b">
            <a:spAutoFit/>
          </a:bodyPr>
          <a:lstStyle>
            <a:lvl1pPr algn="l" defTabSz="605150" rtl="0" eaLnBrk="1" latinLnBrk="0" hangingPunct="1">
              <a:spcBef>
                <a:spcPct val="9500"/>
              </a:spcBef>
              <a:buFontTx/>
              <a:buNone/>
              <a:defRPr sz="1800" b="0" i="0" kern="1200">
                <a:solidFill>
                  <a:schemeClr val="tx2"/>
                </a:solidFill>
                <a:latin typeface="+mj-lt"/>
                <a:ea typeface="+mj-ea"/>
                <a:cs typeface="+mj-cs"/>
              </a:defRPr>
            </a:lvl1pPr>
          </a:lstStyle>
          <a:p>
            <a:pPr marL="0" marR="0" lvl="0" indent="0" algn="l" defTabSz="605150" rtl="0" eaLnBrk="1" fontAlgn="auto" latinLnBrk="0" hangingPunct="1">
              <a:lnSpc>
                <a:spcPct val="100000"/>
              </a:lnSpc>
              <a:spcBef>
                <a:spcPct val="9500"/>
              </a:spcBef>
              <a:spcAft>
                <a:spcPts val="0"/>
              </a:spcAft>
              <a:buClrTx/>
              <a:buSzTx/>
              <a:buFontTx/>
              <a:buNone/>
              <a:tabLst/>
              <a:defRPr/>
            </a:pPr>
            <a:r>
              <a:rPr kumimoji="0" lang="en-US" sz="2400" b="1" i="0" u="none" strike="noStrike" kern="1200" cap="none" spc="0" normalizeH="0" baseline="0" noProof="0" smtClean="0">
                <a:ln>
                  <a:noFill/>
                </a:ln>
                <a:solidFill>
                  <a:srgbClr val="478FBF"/>
                </a:solidFill>
                <a:effectLst/>
                <a:uLnTx/>
                <a:uFillTx/>
                <a:latin typeface="AmplitudeTF"/>
                <a:ea typeface="LF_Kai"/>
                <a:cs typeface="+mj-cs"/>
              </a:rPr>
              <a:t>Tabletop Exercise Overview</a:t>
            </a:r>
            <a:endParaRPr kumimoji="0" lang="en-US" sz="2400" b="1" i="0" u="none" strike="noStrike" kern="1200" cap="none" spc="0" normalizeH="0" baseline="0" noProof="0" dirty="0">
              <a:ln>
                <a:noFill/>
              </a:ln>
              <a:solidFill>
                <a:srgbClr val="478FBF"/>
              </a:solidFill>
              <a:effectLst/>
              <a:uLnTx/>
              <a:uFillTx/>
              <a:latin typeface="AmplitudeTF"/>
              <a:ea typeface="LF_Kai"/>
              <a:cs typeface="+mj-cs"/>
            </a:endParaRPr>
          </a:p>
        </p:txBody>
      </p:sp>
      <p:sp>
        <p:nvSpPr>
          <p:cNvPr id="4" name="Rectangle 3"/>
          <p:cNvSpPr/>
          <p:nvPr/>
        </p:nvSpPr>
        <p:spPr>
          <a:xfrm>
            <a:off x="515295" y="1134306"/>
            <a:ext cx="8146565" cy="1092607"/>
          </a:xfrm>
          <a:prstGeom prst="rect">
            <a:avLst/>
          </a:prstGeom>
        </p:spPr>
        <p:txBody>
          <a:bodyPr wrap="square">
            <a:spAutoFit/>
          </a:bodyPr>
          <a:lstStyle/>
          <a:p>
            <a:pPr marL="339725" lvl="2" indent="-227013">
              <a:spcBef>
                <a:spcPct val="0"/>
              </a:spcBef>
              <a:spcAft>
                <a:spcPts val="300"/>
              </a:spcAft>
              <a:buClr>
                <a:srgbClr val="6D6E6A"/>
              </a:buClr>
              <a:buFont typeface="Wingdings" pitchFamily="2" charset="2"/>
              <a:buChar char="§"/>
              <a:defRPr/>
            </a:pPr>
            <a:r>
              <a:rPr lang="en-GB" altLang="en-US" sz="1200" dirty="0">
                <a:solidFill>
                  <a:srgbClr val="6D6E6A"/>
                </a:solidFill>
                <a:latin typeface="AmplitudeTF"/>
                <a:ea typeface="LF_Kai"/>
                <a:cs typeface="Arial" panose="020B0604020202020204" pitchFamily="34" charset="0"/>
              </a:rPr>
              <a:t>This tabletop exercise consists of realistic scenarios based on current threats and historical examples of actual cyber crises – it is </a:t>
            </a:r>
            <a:r>
              <a:rPr lang="en-GB" altLang="en-US" sz="1200" u="sng" dirty="0">
                <a:solidFill>
                  <a:srgbClr val="6D6E6A"/>
                </a:solidFill>
                <a:latin typeface="AmplitudeTF"/>
                <a:ea typeface="LF_Kai"/>
                <a:cs typeface="Arial" panose="020B0604020202020204" pitchFamily="34" charset="0"/>
              </a:rPr>
              <a:t>not</a:t>
            </a:r>
            <a:r>
              <a:rPr lang="en-GB" altLang="en-US" sz="1200" dirty="0">
                <a:solidFill>
                  <a:srgbClr val="6D6E6A"/>
                </a:solidFill>
                <a:latin typeface="AmplitudeTF"/>
                <a:ea typeface="LF_Kai"/>
                <a:cs typeface="Arial" panose="020B0604020202020204" pitchFamily="34" charset="0"/>
              </a:rPr>
              <a:t> based upon any intelligence indicating a specific threat to your organization</a:t>
            </a:r>
          </a:p>
          <a:p>
            <a:pPr marL="339725" lvl="2" indent="-227013">
              <a:spcBef>
                <a:spcPct val="0"/>
              </a:spcBef>
              <a:spcAft>
                <a:spcPts val="300"/>
              </a:spcAft>
              <a:buClr>
                <a:srgbClr val="6D6E6A"/>
              </a:buClr>
              <a:buFont typeface="Wingdings" pitchFamily="2" charset="2"/>
              <a:buChar char="§"/>
              <a:defRPr/>
            </a:pPr>
            <a:r>
              <a:rPr lang="en-GB" altLang="en-US" sz="1200" dirty="0">
                <a:solidFill>
                  <a:srgbClr val="6D6E6A"/>
                </a:solidFill>
                <a:latin typeface="AmplitudeTF"/>
                <a:ea typeface="LF_Kai"/>
                <a:cs typeface="Arial" panose="020B0604020202020204" pitchFamily="34" charset="0"/>
              </a:rPr>
              <a:t>This type of incident has resulted in legal &amp; regulatory action, media attention, and financial loss</a:t>
            </a:r>
          </a:p>
          <a:p>
            <a:pPr marL="339725" lvl="2" indent="-227013">
              <a:spcBef>
                <a:spcPct val="0"/>
              </a:spcBef>
              <a:spcAft>
                <a:spcPts val="300"/>
              </a:spcAft>
              <a:buClr>
                <a:srgbClr val="6D6E6A"/>
              </a:buClr>
              <a:buFont typeface="Wingdings" pitchFamily="2" charset="2"/>
              <a:buChar char="§"/>
              <a:defRPr/>
            </a:pPr>
            <a:r>
              <a:rPr lang="en-GB" altLang="en-US" sz="1200" dirty="0">
                <a:solidFill>
                  <a:srgbClr val="6D6E6A"/>
                </a:solidFill>
                <a:latin typeface="AmplitudeTF"/>
                <a:ea typeface="LF_Kai"/>
                <a:cs typeface="Arial" panose="020B0604020202020204" pitchFamily="34" charset="0"/>
              </a:rPr>
              <a:t>The exercise is designed to emphasize and examine roles &amp; responsibilities as well as key decisions that organizations must make during a cyber event</a:t>
            </a:r>
          </a:p>
        </p:txBody>
      </p:sp>
      <p:sp>
        <p:nvSpPr>
          <p:cNvPr id="5" name="Rectangle 4"/>
          <p:cNvSpPr/>
          <p:nvPr/>
        </p:nvSpPr>
        <p:spPr>
          <a:xfrm>
            <a:off x="3369690" y="3930224"/>
            <a:ext cx="5469775" cy="276999"/>
          </a:xfrm>
          <a:prstGeom prst="rect">
            <a:avLst/>
          </a:prstGeom>
        </p:spPr>
        <p:txBody>
          <a:bodyPr wrap="square">
            <a:spAutoFit/>
          </a:bodyPr>
          <a:lstStyle/>
          <a:p>
            <a:pPr marL="112712" lvl="2">
              <a:spcBef>
                <a:spcPct val="0"/>
              </a:spcBef>
              <a:spcAft>
                <a:spcPts val="300"/>
              </a:spcAft>
              <a:defRPr/>
            </a:pPr>
            <a:r>
              <a:rPr lang="en-GB" altLang="en-US" sz="1200" dirty="0">
                <a:solidFill>
                  <a:srgbClr val="6D6E6A"/>
                </a:solidFill>
                <a:latin typeface="AmplitudeTF"/>
                <a:ea typeface="LF_Kai"/>
                <a:cs typeface="Arial" panose="020B0604020202020204" pitchFamily="34" charset="0"/>
              </a:rPr>
              <a:t>Take away ideas for how your company could improve its incident response plan</a:t>
            </a:r>
          </a:p>
        </p:txBody>
      </p:sp>
      <p:sp>
        <p:nvSpPr>
          <p:cNvPr id="6" name="Rectangle 5"/>
          <p:cNvSpPr/>
          <p:nvPr/>
        </p:nvSpPr>
        <p:spPr>
          <a:xfrm>
            <a:off x="905691" y="2543952"/>
            <a:ext cx="2098765" cy="1521509"/>
          </a:xfrm>
          <a:prstGeom prst="rect">
            <a:avLst/>
          </a:prstGeom>
          <a:solidFill>
            <a:srgbClr val="6D6E6A"/>
          </a:solidFill>
          <a:ln w="9525" cap="flat" cmpd="sng" algn="ctr">
            <a:solidFill>
              <a:srgbClr val="6D6E6A"/>
            </a:solidFill>
            <a:prstDash val="solid"/>
          </a:ln>
          <a:effectLst/>
          <a:ex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605058" eaLnBrk="1" fontAlgn="auto" latinLnBrk="0" hangingPunct="1">
              <a:lnSpc>
                <a:spcPct val="11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FFFFFF"/>
                </a:solidFill>
                <a:effectLst/>
                <a:uLnTx/>
                <a:uFillTx/>
                <a:latin typeface="AmplitudeTF"/>
                <a:ea typeface="LF_Kai"/>
                <a:cs typeface="+mn-cs"/>
              </a:rPr>
              <a:t>Key Objectives</a:t>
            </a:r>
          </a:p>
        </p:txBody>
      </p:sp>
      <p:sp>
        <p:nvSpPr>
          <p:cNvPr id="7" name="Freeform 50">
            <a:extLst>
              <a:ext uri="{FF2B5EF4-FFF2-40B4-BE49-F238E27FC236}">
                <a16:creationId xmlns:a16="http://schemas.microsoft.com/office/drawing/2014/main" xmlns="" id="{E69E46A7-75FC-4BC8-837A-C8566DA68602}"/>
              </a:ext>
            </a:extLst>
          </p:cNvPr>
          <p:cNvSpPr>
            <a:spLocks/>
          </p:cNvSpPr>
          <p:nvPr/>
        </p:nvSpPr>
        <p:spPr bwMode="auto">
          <a:xfrm>
            <a:off x="3191407" y="2429755"/>
            <a:ext cx="356567" cy="338554"/>
          </a:xfrm>
          <a:custGeom>
            <a:avLst/>
            <a:gdLst>
              <a:gd name="T0" fmla="*/ 258 w 264"/>
              <a:gd name="T1" fmla="*/ 0 h 251"/>
              <a:gd name="T2" fmla="*/ 264 w 264"/>
              <a:gd name="T3" fmla="*/ 10 h 251"/>
              <a:gd name="T4" fmla="*/ 174 w 264"/>
              <a:gd name="T5" fmla="*/ 104 h 251"/>
              <a:gd name="T6" fmla="*/ 97 w 264"/>
              <a:gd name="T7" fmla="*/ 223 h 251"/>
              <a:gd name="T8" fmla="*/ 83 w 264"/>
              <a:gd name="T9" fmla="*/ 233 h 251"/>
              <a:gd name="T10" fmla="*/ 60 w 264"/>
              <a:gd name="T11" fmla="*/ 251 h 251"/>
              <a:gd name="T12" fmla="*/ 49 w 264"/>
              <a:gd name="T13" fmla="*/ 222 h 251"/>
              <a:gd name="T14" fmla="*/ 43 w 264"/>
              <a:gd name="T15" fmla="*/ 209 h 251"/>
              <a:gd name="T16" fmla="*/ 22 w 264"/>
              <a:gd name="T17" fmla="*/ 170 h 251"/>
              <a:gd name="T18" fmla="*/ 0 w 264"/>
              <a:gd name="T19" fmla="*/ 153 h 251"/>
              <a:gd name="T20" fmla="*/ 38 w 264"/>
              <a:gd name="T21" fmla="*/ 131 h 251"/>
              <a:gd name="T22" fmla="*/ 70 w 264"/>
              <a:gd name="T23" fmla="*/ 171 h 251"/>
              <a:gd name="T24" fmla="*/ 76 w 264"/>
              <a:gd name="T25" fmla="*/ 184 h 251"/>
              <a:gd name="T26" fmla="*/ 159 w 264"/>
              <a:gd name="T27" fmla="*/ 79 h 251"/>
              <a:gd name="T28" fmla="*/ 258 w 264"/>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51">
                <a:moveTo>
                  <a:pt x="258" y="0"/>
                </a:moveTo>
                <a:cubicBezTo>
                  <a:pt x="264" y="10"/>
                  <a:pt x="264" y="10"/>
                  <a:pt x="264" y="10"/>
                </a:cubicBezTo>
                <a:cubicBezTo>
                  <a:pt x="237" y="30"/>
                  <a:pt x="207" y="61"/>
                  <a:pt x="174" y="104"/>
                </a:cubicBezTo>
                <a:cubicBezTo>
                  <a:pt x="140" y="147"/>
                  <a:pt x="115" y="186"/>
                  <a:pt x="97" y="223"/>
                </a:cubicBezTo>
                <a:cubicBezTo>
                  <a:pt x="83" y="233"/>
                  <a:pt x="83" y="233"/>
                  <a:pt x="83" y="233"/>
                </a:cubicBezTo>
                <a:cubicBezTo>
                  <a:pt x="72" y="241"/>
                  <a:pt x="64" y="247"/>
                  <a:pt x="60" y="251"/>
                </a:cubicBezTo>
                <a:cubicBezTo>
                  <a:pt x="58" y="245"/>
                  <a:pt x="54" y="235"/>
                  <a:pt x="49" y="222"/>
                </a:cubicBezTo>
                <a:cubicBezTo>
                  <a:pt x="43" y="209"/>
                  <a:pt x="43" y="209"/>
                  <a:pt x="43" y="209"/>
                </a:cubicBezTo>
                <a:cubicBezTo>
                  <a:pt x="36" y="191"/>
                  <a:pt x="29" y="178"/>
                  <a:pt x="22" y="170"/>
                </a:cubicBezTo>
                <a:cubicBezTo>
                  <a:pt x="16" y="161"/>
                  <a:pt x="8" y="156"/>
                  <a:pt x="0" y="153"/>
                </a:cubicBezTo>
                <a:cubicBezTo>
                  <a:pt x="14" y="138"/>
                  <a:pt x="26" y="131"/>
                  <a:pt x="38" y="131"/>
                </a:cubicBezTo>
                <a:cubicBezTo>
                  <a:pt x="48" y="131"/>
                  <a:pt x="59" y="144"/>
                  <a:pt x="70" y="171"/>
                </a:cubicBezTo>
                <a:cubicBezTo>
                  <a:pt x="76" y="184"/>
                  <a:pt x="76" y="184"/>
                  <a:pt x="76" y="184"/>
                </a:cubicBezTo>
                <a:cubicBezTo>
                  <a:pt x="98" y="148"/>
                  <a:pt x="125" y="113"/>
                  <a:pt x="159" y="79"/>
                </a:cubicBezTo>
                <a:cubicBezTo>
                  <a:pt x="193" y="45"/>
                  <a:pt x="226" y="18"/>
                  <a:pt x="258"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defTabSz="605058"/>
            <a:endParaRPr lang="en-US" sz="728" dirty="0">
              <a:solidFill>
                <a:srgbClr val="000000"/>
              </a:solidFill>
              <a:latin typeface="AmplitudeTF"/>
              <a:ea typeface="LF_Kai"/>
            </a:endParaRPr>
          </a:p>
        </p:txBody>
      </p:sp>
      <p:sp>
        <p:nvSpPr>
          <p:cNvPr id="8" name="Rectangle 7"/>
          <p:cNvSpPr/>
          <p:nvPr/>
        </p:nvSpPr>
        <p:spPr>
          <a:xfrm>
            <a:off x="3369690" y="2491698"/>
            <a:ext cx="5273040" cy="276999"/>
          </a:xfrm>
          <a:prstGeom prst="rect">
            <a:avLst/>
          </a:prstGeom>
        </p:spPr>
        <p:txBody>
          <a:bodyPr wrap="square">
            <a:spAutoFit/>
          </a:bodyPr>
          <a:lstStyle/>
          <a:p>
            <a:pPr marL="112712" lvl="2">
              <a:spcBef>
                <a:spcPct val="0"/>
              </a:spcBef>
              <a:spcAft>
                <a:spcPts val="300"/>
              </a:spcAft>
              <a:defRPr/>
            </a:pPr>
            <a:r>
              <a:rPr lang="en-GB" altLang="en-US" sz="1200" dirty="0">
                <a:solidFill>
                  <a:srgbClr val="6D6E6A"/>
                </a:solidFill>
                <a:latin typeface="AmplitudeTF"/>
                <a:ea typeface="LF_Kai"/>
                <a:cs typeface="Arial" panose="020B0604020202020204" pitchFamily="34" charset="0"/>
              </a:rPr>
              <a:t>Highlight and develop the skills to lead and work through a cyber incident</a:t>
            </a:r>
          </a:p>
        </p:txBody>
      </p:sp>
      <p:sp>
        <p:nvSpPr>
          <p:cNvPr id="9" name="Freeform 50">
            <a:extLst>
              <a:ext uri="{FF2B5EF4-FFF2-40B4-BE49-F238E27FC236}">
                <a16:creationId xmlns:a16="http://schemas.microsoft.com/office/drawing/2014/main" xmlns="" id="{E69E46A7-75FC-4BC8-837A-C8566DA68602}"/>
              </a:ext>
            </a:extLst>
          </p:cNvPr>
          <p:cNvSpPr>
            <a:spLocks/>
          </p:cNvSpPr>
          <p:nvPr/>
        </p:nvSpPr>
        <p:spPr bwMode="auto">
          <a:xfrm>
            <a:off x="3191407" y="2893562"/>
            <a:ext cx="356567" cy="338554"/>
          </a:xfrm>
          <a:custGeom>
            <a:avLst/>
            <a:gdLst>
              <a:gd name="T0" fmla="*/ 258 w 264"/>
              <a:gd name="T1" fmla="*/ 0 h 251"/>
              <a:gd name="T2" fmla="*/ 264 w 264"/>
              <a:gd name="T3" fmla="*/ 10 h 251"/>
              <a:gd name="T4" fmla="*/ 174 w 264"/>
              <a:gd name="T5" fmla="*/ 104 h 251"/>
              <a:gd name="T6" fmla="*/ 97 w 264"/>
              <a:gd name="T7" fmla="*/ 223 h 251"/>
              <a:gd name="T8" fmla="*/ 83 w 264"/>
              <a:gd name="T9" fmla="*/ 233 h 251"/>
              <a:gd name="T10" fmla="*/ 60 w 264"/>
              <a:gd name="T11" fmla="*/ 251 h 251"/>
              <a:gd name="T12" fmla="*/ 49 w 264"/>
              <a:gd name="T13" fmla="*/ 222 h 251"/>
              <a:gd name="T14" fmla="*/ 43 w 264"/>
              <a:gd name="T15" fmla="*/ 209 h 251"/>
              <a:gd name="T16" fmla="*/ 22 w 264"/>
              <a:gd name="T17" fmla="*/ 170 h 251"/>
              <a:gd name="T18" fmla="*/ 0 w 264"/>
              <a:gd name="T19" fmla="*/ 153 h 251"/>
              <a:gd name="T20" fmla="*/ 38 w 264"/>
              <a:gd name="T21" fmla="*/ 131 h 251"/>
              <a:gd name="T22" fmla="*/ 70 w 264"/>
              <a:gd name="T23" fmla="*/ 171 h 251"/>
              <a:gd name="T24" fmla="*/ 76 w 264"/>
              <a:gd name="T25" fmla="*/ 184 h 251"/>
              <a:gd name="T26" fmla="*/ 159 w 264"/>
              <a:gd name="T27" fmla="*/ 79 h 251"/>
              <a:gd name="T28" fmla="*/ 258 w 264"/>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51">
                <a:moveTo>
                  <a:pt x="258" y="0"/>
                </a:moveTo>
                <a:cubicBezTo>
                  <a:pt x="264" y="10"/>
                  <a:pt x="264" y="10"/>
                  <a:pt x="264" y="10"/>
                </a:cubicBezTo>
                <a:cubicBezTo>
                  <a:pt x="237" y="30"/>
                  <a:pt x="207" y="61"/>
                  <a:pt x="174" y="104"/>
                </a:cubicBezTo>
                <a:cubicBezTo>
                  <a:pt x="140" y="147"/>
                  <a:pt x="115" y="186"/>
                  <a:pt x="97" y="223"/>
                </a:cubicBezTo>
                <a:cubicBezTo>
                  <a:pt x="83" y="233"/>
                  <a:pt x="83" y="233"/>
                  <a:pt x="83" y="233"/>
                </a:cubicBezTo>
                <a:cubicBezTo>
                  <a:pt x="72" y="241"/>
                  <a:pt x="64" y="247"/>
                  <a:pt x="60" y="251"/>
                </a:cubicBezTo>
                <a:cubicBezTo>
                  <a:pt x="58" y="245"/>
                  <a:pt x="54" y="235"/>
                  <a:pt x="49" y="222"/>
                </a:cubicBezTo>
                <a:cubicBezTo>
                  <a:pt x="43" y="209"/>
                  <a:pt x="43" y="209"/>
                  <a:pt x="43" y="209"/>
                </a:cubicBezTo>
                <a:cubicBezTo>
                  <a:pt x="36" y="191"/>
                  <a:pt x="29" y="178"/>
                  <a:pt x="22" y="170"/>
                </a:cubicBezTo>
                <a:cubicBezTo>
                  <a:pt x="16" y="161"/>
                  <a:pt x="8" y="156"/>
                  <a:pt x="0" y="153"/>
                </a:cubicBezTo>
                <a:cubicBezTo>
                  <a:pt x="14" y="138"/>
                  <a:pt x="26" y="131"/>
                  <a:pt x="38" y="131"/>
                </a:cubicBezTo>
                <a:cubicBezTo>
                  <a:pt x="48" y="131"/>
                  <a:pt x="59" y="144"/>
                  <a:pt x="70" y="171"/>
                </a:cubicBezTo>
                <a:cubicBezTo>
                  <a:pt x="76" y="184"/>
                  <a:pt x="76" y="184"/>
                  <a:pt x="76" y="184"/>
                </a:cubicBezTo>
                <a:cubicBezTo>
                  <a:pt x="98" y="148"/>
                  <a:pt x="125" y="113"/>
                  <a:pt x="159" y="79"/>
                </a:cubicBezTo>
                <a:cubicBezTo>
                  <a:pt x="193" y="45"/>
                  <a:pt x="226" y="18"/>
                  <a:pt x="258"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defTabSz="605058"/>
            <a:endParaRPr lang="en-US" sz="728" dirty="0">
              <a:solidFill>
                <a:srgbClr val="000000"/>
              </a:solidFill>
              <a:latin typeface="AmplitudeTF"/>
              <a:ea typeface="LF_Kai"/>
            </a:endParaRPr>
          </a:p>
        </p:txBody>
      </p:sp>
      <p:sp>
        <p:nvSpPr>
          <p:cNvPr id="10" name="Freeform 50">
            <a:extLst>
              <a:ext uri="{FF2B5EF4-FFF2-40B4-BE49-F238E27FC236}">
                <a16:creationId xmlns:a16="http://schemas.microsoft.com/office/drawing/2014/main" xmlns="" id="{E69E46A7-75FC-4BC8-837A-C8566DA68602}"/>
              </a:ext>
            </a:extLst>
          </p:cNvPr>
          <p:cNvSpPr>
            <a:spLocks/>
          </p:cNvSpPr>
          <p:nvPr/>
        </p:nvSpPr>
        <p:spPr bwMode="auto">
          <a:xfrm>
            <a:off x="3191407" y="3905111"/>
            <a:ext cx="356567" cy="338554"/>
          </a:xfrm>
          <a:custGeom>
            <a:avLst/>
            <a:gdLst>
              <a:gd name="T0" fmla="*/ 258 w 264"/>
              <a:gd name="T1" fmla="*/ 0 h 251"/>
              <a:gd name="T2" fmla="*/ 264 w 264"/>
              <a:gd name="T3" fmla="*/ 10 h 251"/>
              <a:gd name="T4" fmla="*/ 174 w 264"/>
              <a:gd name="T5" fmla="*/ 104 h 251"/>
              <a:gd name="T6" fmla="*/ 97 w 264"/>
              <a:gd name="T7" fmla="*/ 223 h 251"/>
              <a:gd name="T8" fmla="*/ 83 w 264"/>
              <a:gd name="T9" fmla="*/ 233 h 251"/>
              <a:gd name="T10" fmla="*/ 60 w 264"/>
              <a:gd name="T11" fmla="*/ 251 h 251"/>
              <a:gd name="T12" fmla="*/ 49 w 264"/>
              <a:gd name="T13" fmla="*/ 222 h 251"/>
              <a:gd name="T14" fmla="*/ 43 w 264"/>
              <a:gd name="T15" fmla="*/ 209 h 251"/>
              <a:gd name="T16" fmla="*/ 22 w 264"/>
              <a:gd name="T17" fmla="*/ 170 h 251"/>
              <a:gd name="T18" fmla="*/ 0 w 264"/>
              <a:gd name="T19" fmla="*/ 153 h 251"/>
              <a:gd name="T20" fmla="*/ 38 w 264"/>
              <a:gd name="T21" fmla="*/ 131 h 251"/>
              <a:gd name="T22" fmla="*/ 70 w 264"/>
              <a:gd name="T23" fmla="*/ 171 h 251"/>
              <a:gd name="T24" fmla="*/ 76 w 264"/>
              <a:gd name="T25" fmla="*/ 184 h 251"/>
              <a:gd name="T26" fmla="*/ 159 w 264"/>
              <a:gd name="T27" fmla="*/ 79 h 251"/>
              <a:gd name="T28" fmla="*/ 258 w 264"/>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51">
                <a:moveTo>
                  <a:pt x="258" y="0"/>
                </a:moveTo>
                <a:cubicBezTo>
                  <a:pt x="264" y="10"/>
                  <a:pt x="264" y="10"/>
                  <a:pt x="264" y="10"/>
                </a:cubicBezTo>
                <a:cubicBezTo>
                  <a:pt x="237" y="30"/>
                  <a:pt x="207" y="61"/>
                  <a:pt x="174" y="104"/>
                </a:cubicBezTo>
                <a:cubicBezTo>
                  <a:pt x="140" y="147"/>
                  <a:pt x="115" y="186"/>
                  <a:pt x="97" y="223"/>
                </a:cubicBezTo>
                <a:cubicBezTo>
                  <a:pt x="83" y="233"/>
                  <a:pt x="83" y="233"/>
                  <a:pt x="83" y="233"/>
                </a:cubicBezTo>
                <a:cubicBezTo>
                  <a:pt x="72" y="241"/>
                  <a:pt x="64" y="247"/>
                  <a:pt x="60" y="251"/>
                </a:cubicBezTo>
                <a:cubicBezTo>
                  <a:pt x="58" y="245"/>
                  <a:pt x="54" y="235"/>
                  <a:pt x="49" y="222"/>
                </a:cubicBezTo>
                <a:cubicBezTo>
                  <a:pt x="43" y="209"/>
                  <a:pt x="43" y="209"/>
                  <a:pt x="43" y="209"/>
                </a:cubicBezTo>
                <a:cubicBezTo>
                  <a:pt x="36" y="191"/>
                  <a:pt x="29" y="178"/>
                  <a:pt x="22" y="170"/>
                </a:cubicBezTo>
                <a:cubicBezTo>
                  <a:pt x="16" y="161"/>
                  <a:pt x="8" y="156"/>
                  <a:pt x="0" y="153"/>
                </a:cubicBezTo>
                <a:cubicBezTo>
                  <a:pt x="14" y="138"/>
                  <a:pt x="26" y="131"/>
                  <a:pt x="38" y="131"/>
                </a:cubicBezTo>
                <a:cubicBezTo>
                  <a:pt x="48" y="131"/>
                  <a:pt x="59" y="144"/>
                  <a:pt x="70" y="171"/>
                </a:cubicBezTo>
                <a:cubicBezTo>
                  <a:pt x="76" y="184"/>
                  <a:pt x="76" y="184"/>
                  <a:pt x="76" y="184"/>
                </a:cubicBezTo>
                <a:cubicBezTo>
                  <a:pt x="98" y="148"/>
                  <a:pt x="125" y="113"/>
                  <a:pt x="159" y="79"/>
                </a:cubicBezTo>
                <a:cubicBezTo>
                  <a:pt x="193" y="45"/>
                  <a:pt x="226" y="18"/>
                  <a:pt x="258"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defTabSz="605058"/>
            <a:endParaRPr lang="en-US" sz="728" dirty="0">
              <a:solidFill>
                <a:srgbClr val="000000"/>
              </a:solidFill>
              <a:latin typeface="AmplitudeTF"/>
              <a:ea typeface="LF_Kai"/>
            </a:endParaRPr>
          </a:p>
        </p:txBody>
      </p:sp>
      <p:sp>
        <p:nvSpPr>
          <p:cNvPr id="11" name="Freeform 50">
            <a:extLst>
              <a:ext uri="{FF2B5EF4-FFF2-40B4-BE49-F238E27FC236}">
                <a16:creationId xmlns:a16="http://schemas.microsoft.com/office/drawing/2014/main" xmlns="" id="{E69E46A7-75FC-4BC8-837A-C8566DA68602}"/>
              </a:ext>
            </a:extLst>
          </p:cNvPr>
          <p:cNvSpPr>
            <a:spLocks/>
          </p:cNvSpPr>
          <p:nvPr/>
        </p:nvSpPr>
        <p:spPr bwMode="auto">
          <a:xfrm>
            <a:off x="3191407" y="3403184"/>
            <a:ext cx="356567" cy="338554"/>
          </a:xfrm>
          <a:custGeom>
            <a:avLst/>
            <a:gdLst>
              <a:gd name="T0" fmla="*/ 258 w 264"/>
              <a:gd name="T1" fmla="*/ 0 h 251"/>
              <a:gd name="T2" fmla="*/ 264 w 264"/>
              <a:gd name="T3" fmla="*/ 10 h 251"/>
              <a:gd name="T4" fmla="*/ 174 w 264"/>
              <a:gd name="T5" fmla="*/ 104 h 251"/>
              <a:gd name="T6" fmla="*/ 97 w 264"/>
              <a:gd name="T7" fmla="*/ 223 h 251"/>
              <a:gd name="T8" fmla="*/ 83 w 264"/>
              <a:gd name="T9" fmla="*/ 233 h 251"/>
              <a:gd name="T10" fmla="*/ 60 w 264"/>
              <a:gd name="T11" fmla="*/ 251 h 251"/>
              <a:gd name="T12" fmla="*/ 49 w 264"/>
              <a:gd name="T13" fmla="*/ 222 h 251"/>
              <a:gd name="T14" fmla="*/ 43 w 264"/>
              <a:gd name="T15" fmla="*/ 209 h 251"/>
              <a:gd name="T16" fmla="*/ 22 w 264"/>
              <a:gd name="T17" fmla="*/ 170 h 251"/>
              <a:gd name="T18" fmla="*/ 0 w 264"/>
              <a:gd name="T19" fmla="*/ 153 h 251"/>
              <a:gd name="T20" fmla="*/ 38 w 264"/>
              <a:gd name="T21" fmla="*/ 131 h 251"/>
              <a:gd name="T22" fmla="*/ 70 w 264"/>
              <a:gd name="T23" fmla="*/ 171 h 251"/>
              <a:gd name="T24" fmla="*/ 76 w 264"/>
              <a:gd name="T25" fmla="*/ 184 h 251"/>
              <a:gd name="T26" fmla="*/ 159 w 264"/>
              <a:gd name="T27" fmla="*/ 79 h 251"/>
              <a:gd name="T28" fmla="*/ 258 w 264"/>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51">
                <a:moveTo>
                  <a:pt x="258" y="0"/>
                </a:moveTo>
                <a:cubicBezTo>
                  <a:pt x="264" y="10"/>
                  <a:pt x="264" y="10"/>
                  <a:pt x="264" y="10"/>
                </a:cubicBezTo>
                <a:cubicBezTo>
                  <a:pt x="237" y="30"/>
                  <a:pt x="207" y="61"/>
                  <a:pt x="174" y="104"/>
                </a:cubicBezTo>
                <a:cubicBezTo>
                  <a:pt x="140" y="147"/>
                  <a:pt x="115" y="186"/>
                  <a:pt x="97" y="223"/>
                </a:cubicBezTo>
                <a:cubicBezTo>
                  <a:pt x="83" y="233"/>
                  <a:pt x="83" y="233"/>
                  <a:pt x="83" y="233"/>
                </a:cubicBezTo>
                <a:cubicBezTo>
                  <a:pt x="72" y="241"/>
                  <a:pt x="64" y="247"/>
                  <a:pt x="60" y="251"/>
                </a:cubicBezTo>
                <a:cubicBezTo>
                  <a:pt x="58" y="245"/>
                  <a:pt x="54" y="235"/>
                  <a:pt x="49" y="222"/>
                </a:cubicBezTo>
                <a:cubicBezTo>
                  <a:pt x="43" y="209"/>
                  <a:pt x="43" y="209"/>
                  <a:pt x="43" y="209"/>
                </a:cubicBezTo>
                <a:cubicBezTo>
                  <a:pt x="36" y="191"/>
                  <a:pt x="29" y="178"/>
                  <a:pt x="22" y="170"/>
                </a:cubicBezTo>
                <a:cubicBezTo>
                  <a:pt x="16" y="161"/>
                  <a:pt x="8" y="156"/>
                  <a:pt x="0" y="153"/>
                </a:cubicBezTo>
                <a:cubicBezTo>
                  <a:pt x="14" y="138"/>
                  <a:pt x="26" y="131"/>
                  <a:pt x="38" y="131"/>
                </a:cubicBezTo>
                <a:cubicBezTo>
                  <a:pt x="48" y="131"/>
                  <a:pt x="59" y="144"/>
                  <a:pt x="70" y="171"/>
                </a:cubicBezTo>
                <a:cubicBezTo>
                  <a:pt x="76" y="184"/>
                  <a:pt x="76" y="184"/>
                  <a:pt x="76" y="184"/>
                </a:cubicBezTo>
                <a:cubicBezTo>
                  <a:pt x="98" y="148"/>
                  <a:pt x="125" y="113"/>
                  <a:pt x="159" y="79"/>
                </a:cubicBezTo>
                <a:cubicBezTo>
                  <a:pt x="193" y="45"/>
                  <a:pt x="226" y="18"/>
                  <a:pt x="258" y="0"/>
                </a:cubicBezTo>
                <a:close/>
              </a:path>
            </a:pathLst>
          </a:custGeom>
          <a:solidFill>
            <a:srgbClr val="A6A6A6"/>
          </a:solidFill>
          <a:ln>
            <a:noFill/>
          </a:ln>
          <a:extLst/>
        </p:spPr>
        <p:txBody>
          <a:bodyPr vert="horz" wrap="square" lIns="91440" tIns="45720" rIns="91440" bIns="45720" numCol="1" anchor="t" anchorCtr="0" compatLnSpc="1">
            <a:prstTxWarp prst="textNoShape">
              <a:avLst/>
            </a:prstTxWarp>
          </a:bodyPr>
          <a:lstStyle/>
          <a:p>
            <a:pPr defTabSz="605058"/>
            <a:endParaRPr lang="en-US" sz="728" dirty="0">
              <a:solidFill>
                <a:srgbClr val="000000"/>
              </a:solidFill>
              <a:latin typeface="AmplitudeTF"/>
              <a:ea typeface="LF_Kai"/>
            </a:endParaRPr>
          </a:p>
        </p:txBody>
      </p:sp>
      <p:sp>
        <p:nvSpPr>
          <p:cNvPr id="12" name="Rectangle 11"/>
          <p:cNvSpPr/>
          <p:nvPr/>
        </p:nvSpPr>
        <p:spPr>
          <a:xfrm>
            <a:off x="3369690" y="2874850"/>
            <a:ext cx="4868616" cy="461665"/>
          </a:xfrm>
          <a:prstGeom prst="rect">
            <a:avLst/>
          </a:prstGeom>
        </p:spPr>
        <p:txBody>
          <a:bodyPr wrap="square">
            <a:spAutoFit/>
          </a:bodyPr>
          <a:lstStyle/>
          <a:p>
            <a:pPr marL="112712" lvl="2">
              <a:spcBef>
                <a:spcPct val="0"/>
              </a:spcBef>
              <a:spcAft>
                <a:spcPts val="300"/>
              </a:spcAft>
              <a:defRPr/>
            </a:pPr>
            <a:r>
              <a:rPr lang="en-GB" altLang="en-US" sz="1200" dirty="0">
                <a:solidFill>
                  <a:srgbClr val="6D6E6A"/>
                </a:solidFill>
                <a:latin typeface="AmplitudeTF"/>
                <a:ea typeface="LF_Kai"/>
                <a:cs typeface="Arial" panose="020B0604020202020204" pitchFamily="34" charset="0"/>
              </a:rPr>
              <a:t>Understand all relevant stakeholders required to respond to a significant breach</a:t>
            </a:r>
          </a:p>
        </p:txBody>
      </p:sp>
      <p:sp>
        <p:nvSpPr>
          <p:cNvPr id="13" name="Rectangle 12"/>
          <p:cNvSpPr/>
          <p:nvPr/>
        </p:nvSpPr>
        <p:spPr>
          <a:xfrm>
            <a:off x="3369690" y="3378300"/>
            <a:ext cx="4572000" cy="461665"/>
          </a:xfrm>
          <a:prstGeom prst="rect">
            <a:avLst/>
          </a:prstGeom>
        </p:spPr>
        <p:txBody>
          <a:bodyPr>
            <a:spAutoFit/>
          </a:bodyPr>
          <a:lstStyle/>
          <a:p>
            <a:pPr marL="112712" lvl="2">
              <a:spcBef>
                <a:spcPct val="0"/>
              </a:spcBef>
              <a:spcAft>
                <a:spcPts val="300"/>
              </a:spcAft>
              <a:defRPr/>
            </a:pPr>
            <a:r>
              <a:rPr lang="en-GB" altLang="en-US" sz="1200" dirty="0">
                <a:solidFill>
                  <a:srgbClr val="6D6E6A"/>
                </a:solidFill>
                <a:latin typeface="AmplitudeTF"/>
                <a:ea typeface="LF_Kai"/>
                <a:cs typeface="Arial" panose="020B0604020202020204" pitchFamily="34" charset="0"/>
              </a:rPr>
              <a:t>Learn how to conduct an exercise that could be used to test your agency’s breach preparedness</a:t>
            </a:r>
          </a:p>
        </p:txBody>
      </p:sp>
      <p:sp>
        <p:nvSpPr>
          <p:cNvPr id="15" name="Slide Number Placeholder 14"/>
          <p:cNvSpPr>
            <a:spLocks noGrp="1"/>
          </p:cNvSpPr>
          <p:nvPr>
            <p:ph type="sldNum" sz="quarter" idx="12"/>
          </p:nvPr>
        </p:nvSpPr>
        <p:spPr/>
        <p:txBody>
          <a:bodyPr/>
          <a:lstStyle/>
          <a:p>
            <a:fld id="{DE6ECF0F-DA4E-4743-8955-ADA7D27EA82F}" type="slidenum">
              <a:rPr lang="en-US" smtClean="0"/>
              <a:t>4</a:t>
            </a:fld>
            <a:endParaRPr lang="en-US"/>
          </a:p>
        </p:txBody>
      </p:sp>
    </p:spTree>
    <p:extLst>
      <p:ext uri="{BB962C8B-B14F-4D97-AF65-F5344CB8AC3E}">
        <p14:creationId xmlns:p14="http://schemas.microsoft.com/office/powerpoint/2010/main" val="2851950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91346" y="2287681"/>
            <a:ext cx="1761308" cy="453838"/>
          </a:xfrm>
          <a:prstGeom prst="rect">
            <a:avLst/>
          </a:prstGeom>
        </p:spPr>
        <p:txBody>
          <a:bodyPr vert="horz" wrap="square" lIns="0" tIns="0" rIns="0" bIns="0" rtlCol="0" anchor="t">
            <a:noAutofit/>
          </a:bodyPr>
          <a:lstStyle>
            <a:lvl1pPr algn="l" defTabSz="605150" rtl="0" eaLnBrk="1" latinLnBrk="0" hangingPunct="1">
              <a:spcBef>
                <a:spcPct val="0"/>
              </a:spcBef>
              <a:buFontTx/>
              <a:buNone/>
              <a:defRPr sz="1800" b="0" i="0" kern="1200">
                <a:solidFill>
                  <a:schemeClr val="tx2"/>
                </a:solidFill>
                <a:latin typeface="+mj-lt"/>
                <a:ea typeface="+mj-ea"/>
                <a:cs typeface="+mj-cs"/>
              </a:defRPr>
            </a:lvl1pPr>
          </a:lstStyle>
          <a:p>
            <a:pPr marL="0" marR="0" lvl="0" indent="0" algn="l" defTabSz="605150" rtl="0" eaLnBrk="1" fontAlgn="auto" latinLnBrk="0" hangingPunct="1">
              <a:lnSpc>
                <a:spcPct val="100000"/>
              </a:lnSpc>
              <a:spcBef>
                <a:spcPct val="0"/>
              </a:spcBef>
              <a:spcAft>
                <a:spcPts val="0"/>
              </a:spcAft>
              <a:buClrTx/>
              <a:buSzTx/>
              <a:buFontTx/>
              <a:buNone/>
              <a:tabLst/>
              <a:defRPr/>
            </a:pPr>
            <a:r>
              <a:rPr kumimoji="0" lang="en-GB" sz="6000" b="1" i="0" u="none" strike="noStrike" kern="1200" cap="none" spc="0" normalizeH="0" baseline="0" noProof="0" dirty="0" smtClean="0">
                <a:ln>
                  <a:noFill/>
                </a:ln>
                <a:solidFill>
                  <a:srgbClr val="478FBF"/>
                </a:solidFill>
                <a:effectLst/>
                <a:uLnTx/>
                <a:uFillTx/>
                <a:latin typeface="AmplitudeTF"/>
                <a:ea typeface="LF_Kai"/>
                <a:cs typeface="+mj-cs"/>
              </a:rPr>
              <a:t>Q&amp;A</a:t>
            </a:r>
            <a:endParaRPr kumimoji="0" lang="en-GB" sz="6000" b="1" i="0" u="none" strike="noStrike" kern="1200" cap="none" spc="0" normalizeH="0" baseline="0" noProof="0" dirty="0">
              <a:ln>
                <a:noFill/>
              </a:ln>
              <a:solidFill>
                <a:srgbClr val="478FBF"/>
              </a:solidFill>
              <a:effectLst/>
              <a:uLnTx/>
              <a:uFillTx/>
              <a:latin typeface="AmplitudeTF"/>
              <a:ea typeface="LF_Kai"/>
              <a:cs typeface="+mj-cs"/>
            </a:endParaRPr>
          </a:p>
        </p:txBody>
      </p:sp>
      <p:sp>
        <p:nvSpPr>
          <p:cNvPr id="4" name="Slide Number Placeholder 3"/>
          <p:cNvSpPr>
            <a:spLocks noGrp="1"/>
          </p:cNvSpPr>
          <p:nvPr>
            <p:ph type="sldNum" sz="quarter" idx="12"/>
          </p:nvPr>
        </p:nvSpPr>
        <p:spPr/>
        <p:txBody>
          <a:bodyPr/>
          <a:lstStyle/>
          <a:p>
            <a:fld id="{DE6ECF0F-DA4E-4743-8955-ADA7D27EA82F}" type="slidenum">
              <a:rPr lang="en-US" smtClean="0"/>
              <a:t>40</a:t>
            </a:fld>
            <a:endParaRPr lang="en-US"/>
          </a:p>
        </p:txBody>
      </p:sp>
    </p:spTree>
    <p:extLst>
      <p:ext uri="{BB962C8B-B14F-4D97-AF65-F5344CB8AC3E}">
        <p14:creationId xmlns:p14="http://schemas.microsoft.com/office/powerpoint/2010/main" val="334268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102" y="1199280"/>
            <a:ext cx="7365999" cy="2916183"/>
          </a:xfrm>
          <a:prstGeom prst="rect">
            <a:avLst/>
          </a:prstGeom>
        </p:spPr>
        <p:txBody>
          <a:bodyPr wrap="square">
            <a:spAutoFit/>
          </a:bodyPr>
          <a:lstStyle/>
          <a:p>
            <a:pPr marL="227013" lvl="1" indent="-227013">
              <a:spcBef>
                <a:spcPct val="0"/>
              </a:spcBef>
              <a:spcAft>
                <a:spcPts val="300"/>
              </a:spcAft>
              <a:buClr>
                <a:srgbClr val="6D6E6A"/>
              </a:buClr>
              <a:buFont typeface="Wingdings" pitchFamily="2" charset="2"/>
              <a:buChar char="§"/>
            </a:pPr>
            <a:r>
              <a:rPr lang="en-US" sz="1200" dirty="0">
                <a:solidFill>
                  <a:srgbClr val="000000"/>
                </a:solidFill>
                <a:latin typeface="AmplitudeTF"/>
                <a:ea typeface="LF_Kai"/>
                <a:hlinkClick r:id="rId2"/>
              </a:rPr>
              <a:t>Ransomware Groups Continue to Target Healthcare, Critical Services; Here’s How to Reduce Risk</a:t>
            </a:r>
            <a:endParaRPr lang="en-US" sz="1200" dirty="0">
              <a:solidFill>
                <a:srgbClr val="000000"/>
              </a:solidFill>
              <a:latin typeface="AmplitudeTF"/>
              <a:ea typeface="LF_Kai"/>
            </a:endParaRPr>
          </a:p>
          <a:p>
            <a:pPr marL="227013" lvl="1" indent="-227013">
              <a:spcBef>
                <a:spcPct val="0"/>
              </a:spcBef>
              <a:spcAft>
                <a:spcPts val="300"/>
              </a:spcAft>
              <a:buClr>
                <a:srgbClr val="6D6E6A"/>
              </a:buClr>
              <a:buFont typeface="Wingdings" pitchFamily="2" charset="2"/>
              <a:buChar char="§"/>
            </a:pPr>
            <a:r>
              <a:rPr lang="en-US" sz="1200" dirty="0">
                <a:solidFill>
                  <a:srgbClr val="000000"/>
                </a:solidFill>
                <a:latin typeface="AmplitudeTF"/>
                <a:ea typeface="LF_Kai"/>
                <a:hlinkClick r:id="rId3"/>
              </a:rPr>
              <a:t>FBI Anticipates Rise in Business Email Compromise Schemes Related to the COVID-19 Pandemic</a:t>
            </a:r>
            <a:r>
              <a:rPr lang="en-US" sz="1200" dirty="0">
                <a:solidFill>
                  <a:srgbClr val="000000"/>
                </a:solidFill>
                <a:latin typeface="AmplitudeTF"/>
                <a:ea typeface="LF_Kai"/>
              </a:rPr>
              <a:t> </a:t>
            </a:r>
          </a:p>
          <a:p>
            <a:pPr marL="227013" lvl="1" indent="-227013">
              <a:spcBef>
                <a:spcPct val="0"/>
              </a:spcBef>
              <a:spcAft>
                <a:spcPts val="300"/>
              </a:spcAft>
              <a:buClr>
                <a:srgbClr val="6D6E6A"/>
              </a:buClr>
              <a:buFont typeface="Wingdings" pitchFamily="2" charset="2"/>
              <a:buChar char="§"/>
            </a:pPr>
            <a:r>
              <a:rPr lang="en-US" sz="1200" dirty="0">
                <a:solidFill>
                  <a:srgbClr val="000000"/>
                </a:solidFill>
                <a:latin typeface="AmplitudeTF"/>
                <a:ea typeface="LF_Kai"/>
                <a:hlinkClick r:id="rId4"/>
              </a:rPr>
              <a:t>In the Last 10 Months, 140 Local Governments, Police Stations and Hospitals Have Been Held Hostage By Ransomware Attacks</a:t>
            </a:r>
            <a:endParaRPr lang="en-US" sz="1200" dirty="0">
              <a:solidFill>
                <a:srgbClr val="000000"/>
              </a:solidFill>
              <a:latin typeface="AmplitudeTF"/>
              <a:ea typeface="LF_Kai"/>
            </a:endParaRPr>
          </a:p>
          <a:p>
            <a:pPr marL="227013" lvl="1" indent="-227013">
              <a:spcBef>
                <a:spcPct val="0"/>
              </a:spcBef>
              <a:spcAft>
                <a:spcPts val="300"/>
              </a:spcAft>
              <a:buClr>
                <a:srgbClr val="6D6E6A"/>
              </a:buClr>
              <a:buFont typeface="Wingdings" pitchFamily="2" charset="2"/>
              <a:buChar char="§"/>
            </a:pPr>
            <a:r>
              <a:rPr lang="en-US" sz="1200" dirty="0">
                <a:solidFill>
                  <a:srgbClr val="000000"/>
                </a:solidFill>
                <a:latin typeface="AmplitudeTF"/>
                <a:ea typeface="LF_Kai"/>
                <a:hlinkClick r:id="rId5"/>
              </a:rPr>
              <a:t>V is for Vendor: The Emergence of Vendor Email Compromise</a:t>
            </a:r>
            <a:endParaRPr lang="en-US" sz="1200" dirty="0">
              <a:solidFill>
                <a:srgbClr val="000000"/>
              </a:solidFill>
              <a:latin typeface="AmplitudeTF"/>
              <a:ea typeface="LF_Kai"/>
            </a:endParaRPr>
          </a:p>
          <a:p>
            <a:pPr marL="227013" lvl="1" indent="-227013">
              <a:spcBef>
                <a:spcPct val="0"/>
              </a:spcBef>
              <a:spcAft>
                <a:spcPts val="300"/>
              </a:spcAft>
              <a:buClr>
                <a:srgbClr val="6D6E6A"/>
              </a:buClr>
              <a:buFont typeface="Wingdings" pitchFamily="2" charset="2"/>
              <a:buChar char="§"/>
            </a:pPr>
            <a:r>
              <a:rPr lang="en-US" sz="1200" dirty="0">
                <a:solidFill>
                  <a:srgbClr val="000000"/>
                </a:solidFill>
                <a:latin typeface="AmplitudeTF"/>
                <a:ea typeface="LF_Kai"/>
                <a:hlinkClick r:id="rId6"/>
              </a:rPr>
              <a:t>The State of Ransomware in the US: Report and Statistics 2019</a:t>
            </a:r>
            <a:endParaRPr lang="en-US" sz="1200" dirty="0">
              <a:solidFill>
                <a:srgbClr val="000000"/>
              </a:solidFill>
              <a:latin typeface="AmplitudeTF"/>
              <a:ea typeface="LF_Kai"/>
            </a:endParaRPr>
          </a:p>
          <a:p>
            <a:pPr marL="227013" lvl="1" indent="-227013">
              <a:spcBef>
                <a:spcPct val="0"/>
              </a:spcBef>
              <a:spcAft>
                <a:spcPts val="300"/>
              </a:spcAft>
              <a:buClr>
                <a:srgbClr val="6D6E6A"/>
              </a:buClr>
              <a:buFont typeface="Wingdings" pitchFamily="2" charset="2"/>
              <a:buChar char="§"/>
            </a:pPr>
            <a:r>
              <a:rPr lang="en-US" sz="1200" dirty="0" smtClean="0">
                <a:solidFill>
                  <a:srgbClr val="000000"/>
                </a:solidFill>
                <a:latin typeface="AmplitudeTF"/>
                <a:ea typeface="LF_Kai"/>
                <a:hlinkClick r:id="rId7"/>
              </a:rPr>
              <a:t>Cyber </a:t>
            </a:r>
            <a:r>
              <a:rPr lang="en-US" sz="1200" dirty="0">
                <a:solidFill>
                  <a:srgbClr val="000000"/>
                </a:solidFill>
                <a:latin typeface="AmplitudeTF"/>
                <a:ea typeface="LF_Kai"/>
                <a:hlinkClick r:id="rId7"/>
              </a:rPr>
              <a:t>Hero Mario Garcia Keeps California Safe, Builds Cybersecurity Workforce</a:t>
            </a:r>
            <a:endParaRPr lang="en-US" sz="1200" dirty="0">
              <a:solidFill>
                <a:srgbClr val="000000"/>
              </a:solidFill>
              <a:latin typeface="AmplitudeTF"/>
              <a:ea typeface="LF_Kai"/>
            </a:endParaRPr>
          </a:p>
          <a:p>
            <a:pPr marL="227013" lvl="1" indent="-227013">
              <a:spcBef>
                <a:spcPct val="0"/>
              </a:spcBef>
              <a:spcAft>
                <a:spcPts val="300"/>
              </a:spcAft>
              <a:buClr>
                <a:srgbClr val="6D6E6A"/>
              </a:buClr>
              <a:buFont typeface="Wingdings" pitchFamily="2" charset="2"/>
              <a:buChar char="§"/>
            </a:pPr>
            <a:r>
              <a:rPr lang="en-GB" altLang="en-US" sz="1200" dirty="0">
                <a:solidFill>
                  <a:srgbClr val="000000"/>
                </a:solidFill>
                <a:latin typeface="AmplitudeTF"/>
                <a:ea typeface="LF_Kai"/>
                <a:cs typeface="Arial" panose="020B0604020202020204" pitchFamily="34" charset="0"/>
                <a:hlinkClick r:id="rId8"/>
              </a:rPr>
              <a:t>Ransomware Attacks: Building An Effective Disaster Recovery Plan</a:t>
            </a:r>
            <a:endParaRPr lang="en-GB" altLang="en-US" sz="1200" dirty="0">
              <a:solidFill>
                <a:srgbClr val="000000"/>
              </a:solidFill>
              <a:latin typeface="AmplitudeTF"/>
              <a:ea typeface="LF_Kai"/>
              <a:cs typeface="Arial" panose="020B0604020202020204" pitchFamily="34" charset="0"/>
            </a:endParaRPr>
          </a:p>
          <a:p>
            <a:pPr marL="227013" lvl="1" indent="-227013">
              <a:spcBef>
                <a:spcPct val="0"/>
              </a:spcBef>
              <a:spcAft>
                <a:spcPts val="300"/>
              </a:spcAft>
              <a:buClr>
                <a:srgbClr val="6D6E6A"/>
              </a:buClr>
              <a:buFont typeface="Wingdings" pitchFamily="2" charset="2"/>
              <a:buChar char="§"/>
            </a:pPr>
            <a:r>
              <a:rPr lang="en-US" altLang="en-US" sz="1200" dirty="0" smtClean="0">
                <a:solidFill>
                  <a:srgbClr val="000000"/>
                </a:solidFill>
                <a:latin typeface="AmplitudeTF"/>
                <a:ea typeface="LF_Kai"/>
                <a:cs typeface="Arial" panose="020B0604020202020204" pitchFamily="34" charset="0"/>
                <a:hlinkClick r:id="rId9"/>
              </a:rPr>
              <a:t>How </a:t>
            </a:r>
            <a:r>
              <a:rPr lang="en-US" altLang="en-US" sz="1200" dirty="0">
                <a:solidFill>
                  <a:srgbClr val="000000"/>
                </a:solidFill>
                <a:latin typeface="AmplitudeTF"/>
                <a:ea typeface="LF_Kai"/>
                <a:cs typeface="Arial" panose="020B0604020202020204" pitchFamily="34" charset="0"/>
                <a:hlinkClick r:id="rId9"/>
              </a:rPr>
              <a:t>To Survive A Ransomware Attack -- And Not Get Hit Again</a:t>
            </a:r>
            <a:endParaRPr lang="en-US" altLang="en-US" sz="1200" dirty="0">
              <a:solidFill>
                <a:srgbClr val="000000"/>
              </a:solidFill>
              <a:latin typeface="AmplitudeTF"/>
              <a:ea typeface="LF_Kai"/>
              <a:cs typeface="Arial" panose="020B0604020202020204" pitchFamily="34" charset="0"/>
            </a:endParaRPr>
          </a:p>
          <a:p>
            <a:pPr marL="227013" lvl="1" indent="-227013">
              <a:spcBef>
                <a:spcPct val="0"/>
              </a:spcBef>
              <a:spcAft>
                <a:spcPts val="300"/>
              </a:spcAft>
              <a:buClr>
                <a:srgbClr val="6D6E6A"/>
              </a:buClr>
              <a:buFont typeface="Wingdings" pitchFamily="2" charset="2"/>
              <a:buChar char="§"/>
            </a:pPr>
            <a:r>
              <a:rPr lang="en-US" altLang="en-US" sz="1200" dirty="0">
                <a:solidFill>
                  <a:srgbClr val="000000"/>
                </a:solidFill>
                <a:latin typeface="AmplitudeTF"/>
                <a:ea typeface="LF_Kai"/>
                <a:cs typeface="Arial" panose="020B0604020202020204" pitchFamily="34" charset="0"/>
                <a:hlinkClick r:id="rId10"/>
              </a:rPr>
              <a:t>How To Protect Your Organization From Ransomware Attacks</a:t>
            </a:r>
            <a:endParaRPr lang="en-GB" altLang="en-US" sz="1200" dirty="0">
              <a:solidFill>
                <a:srgbClr val="000000"/>
              </a:solidFill>
              <a:latin typeface="AmplitudeTF"/>
              <a:ea typeface="LF_Kai"/>
              <a:cs typeface="Arial" panose="020B0604020202020204" pitchFamily="34" charset="0"/>
            </a:endParaRPr>
          </a:p>
          <a:p>
            <a:pPr marL="227013" lvl="1" indent="-227013">
              <a:spcBef>
                <a:spcPct val="0"/>
              </a:spcBef>
              <a:spcAft>
                <a:spcPts val="300"/>
              </a:spcAft>
              <a:buClr>
                <a:srgbClr val="6D6E6A"/>
              </a:buClr>
              <a:buFont typeface="Wingdings" pitchFamily="2" charset="2"/>
              <a:buChar char="§"/>
            </a:pPr>
            <a:r>
              <a:rPr lang="en-US" altLang="en-US" sz="1200" dirty="0">
                <a:solidFill>
                  <a:srgbClr val="000000"/>
                </a:solidFill>
                <a:latin typeface="AmplitudeTF"/>
                <a:ea typeface="LF_Kai"/>
                <a:cs typeface="Arial" panose="020B0604020202020204" pitchFamily="34" charset="0"/>
                <a:hlinkClick r:id="rId11"/>
              </a:rPr>
              <a:t>Half Of Ransomware Victims Suffer Repeat Attacks</a:t>
            </a:r>
            <a:endParaRPr lang="en-US" altLang="en-US" sz="1200" dirty="0">
              <a:solidFill>
                <a:srgbClr val="000000"/>
              </a:solidFill>
              <a:latin typeface="AmplitudeTF"/>
              <a:ea typeface="LF_Kai"/>
              <a:cs typeface="Arial" panose="020B0604020202020204" pitchFamily="34" charset="0"/>
            </a:endParaRPr>
          </a:p>
          <a:p>
            <a:pPr marL="227013" lvl="1" indent="-227013">
              <a:spcBef>
                <a:spcPct val="0"/>
              </a:spcBef>
              <a:spcAft>
                <a:spcPts val="300"/>
              </a:spcAft>
              <a:buClr>
                <a:srgbClr val="6D6E6A"/>
              </a:buClr>
              <a:buFont typeface="Wingdings" pitchFamily="2" charset="2"/>
              <a:buChar char="§"/>
            </a:pPr>
            <a:r>
              <a:rPr lang="en-GB" altLang="en-US" sz="1200" dirty="0">
                <a:solidFill>
                  <a:srgbClr val="000000"/>
                </a:solidFill>
                <a:latin typeface="AmplitudeTF"/>
                <a:ea typeface="LF_Kai"/>
                <a:cs typeface="Arial" panose="020B0604020202020204" pitchFamily="34" charset="0"/>
                <a:hlinkClick r:id="rId12"/>
              </a:rPr>
              <a:t>2019 Cost Of A Data Breach Report</a:t>
            </a:r>
            <a:endParaRPr lang="en-GB" altLang="en-US" sz="1200" dirty="0">
              <a:solidFill>
                <a:srgbClr val="000000"/>
              </a:solidFill>
              <a:latin typeface="AmplitudeTF"/>
              <a:ea typeface="LF_Kai"/>
              <a:cs typeface="Arial" panose="020B0604020202020204" pitchFamily="34" charset="0"/>
            </a:endParaRPr>
          </a:p>
          <a:p>
            <a:pPr marL="227013" lvl="1" indent="-227013">
              <a:spcBef>
                <a:spcPct val="0"/>
              </a:spcBef>
              <a:spcAft>
                <a:spcPts val="300"/>
              </a:spcAft>
              <a:buClr>
                <a:srgbClr val="6D6E6A"/>
              </a:buClr>
              <a:buFont typeface="Wingdings" pitchFamily="2" charset="2"/>
              <a:buChar char="§"/>
            </a:pPr>
            <a:r>
              <a:rPr lang="en-US" altLang="en-US" sz="1200" dirty="0">
                <a:solidFill>
                  <a:srgbClr val="000000"/>
                </a:solidFill>
                <a:latin typeface="AmplitudeTF"/>
                <a:ea typeface="LF_Kai"/>
                <a:hlinkClick r:id="rId13"/>
              </a:rPr>
              <a:t>Cybersecurity Assessments Offered By The Cybersecurity &amp; Infrastructure Security Agency (CISA</a:t>
            </a:r>
            <a:r>
              <a:rPr lang="en-US" altLang="en-US" sz="1200" dirty="0" smtClean="0">
                <a:solidFill>
                  <a:srgbClr val="000000"/>
                </a:solidFill>
                <a:latin typeface="AmplitudeTF"/>
                <a:ea typeface="LF_Kai"/>
                <a:hlinkClick r:id="rId13"/>
              </a:rPr>
              <a:t>)</a:t>
            </a:r>
            <a:endParaRPr lang="en-US" altLang="en-US" sz="1200" dirty="0">
              <a:solidFill>
                <a:srgbClr val="000000"/>
              </a:solidFill>
              <a:latin typeface="AmplitudeTF"/>
              <a:ea typeface="LF_Kai"/>
              <a:hlinkClick r:id="rId13"/>
            </a:endParaRPr>
          </a:p>
        </p:txBody>
      </p:sp>
      <p:sp>
        <p:nvSpPr>
          <p:cNvPr id="3" name="Text Placeholder 1"/>
          <p:cNvSpPr txBox="1">
            <a:spLocks/>
          </p:cNvSpPr>
          <p:nvPr/>
        </p:nvSpPr>
        <p:spPr>
          <a:xfrm>
            <a:off x="596102" y="622627"/>
            <a:ext cx="7747775" cy="37642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Helpful Links</a:t>
            </a:r>
            <a:endParaRPr lang="en-US" sz="2400" b="1" dirty="0">
              <a:solidFill>
                <a:srgbClr val="478FBF"/>
              </a:solidFill>
              <a:latin typeface="AmplitudeTF"/>
              <a:ea typeface="LF_Kai"/>
            </a:endParaRPr>
          </a:p>
        </p:txBody>
      </p:sp>
      <p:sp>
        <p:nvSpPr>
          <p:cNvPr id="5" name="Slide Number Placeholder 4"/>
          <p:cNvSpPr>
            <a:spLocks noGrp="1"/>
          </p:cNvSpPr>
          <p:nvPr>
            <p:ph type="sldNum" sz="quarter" idx="12"/>
          </p:nvPr>
        </p:nvSpPr>
        <p:spPr/>
        <p:txBody>
          <a:bodyPr/>
          <a:lstStyle/>
          <a:p>
            <a:fld id="{DE6ECF0F-DA4E-4743-8955-ADA7D27EA82F}" type="slidenum">
              <a:rPr lang="en-US" smtClean="0"/>
              <a:t>41</a:t>
            </a:fld>
            <a:endParaRPr lang="en-US"/>
          </a:p>
        </p:txBody>
      </p:sp>
    </p:spTree>
    <p:extLst>
      <p:ext uri="{BB962C8B-B14F-4D97-AF65-F5344CB8AC3E}">
        <p14:creationId xmlns:p14="http://schemas.microsoft.com/office/powerpoint/2010/main" val="115636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851"/>
          <p:cNvSpPr>
            <a:spLocks noEditPoints="1"/>
          </p:cNvSpPr>
          <p:nvPr/>
        </p:nvSpPr>
        <p:spPr bwMode="auto">
          <a:xfrm>
            <a:off x="4774606" y="1185905"/>
            <a:ext cx="3066110" cy="3205278"/>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rgbClr val="FFFFFF">
              <a:lumMod val="95000"/>
            </a:srgbClr>
          </a:solidFill>
          <a:ln>
            <a:noFill/>
          </a:ln>
          <a:extLst/>
        </p:spPr>
        <p:txBody>
          <a:bodyPr vert="horz" wrap="square" lIns="82935" tIns="41468" rIns="82935" bIns="41468"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000000"/>
              </a:solidFill>
              <a:effectLst/>
              <a:uLnTx/>
              <a:uFillTx/>
              <a:latin typeface="AmplitudeTF"/>
              <a:ea typeface="LF_Kai"/>
            </a:endParaRPr>
          </a:p>
        </p:txBody>
      </p:sp>
      <p:sp>
        <p:nvSpPr>
          <p:cNvPr id="4" name="Text Placeholder 1"/>
          <p:cNvSpPr txBox="1">
            <a:spLocks/>
          </p:cNvSpPr>
          <p:nvPr/>
        </p:nvSpPr>
        <p:spPr>
          <a:xfrm>
            <a:off x="687388" y="683512"/>
            <a:ext cx="7747775" cy="369332"/>
          </a:xfrm>
          <a:prstGeom prst="rect">
            <a:avLst/>
          </a:prstGeom>
        </p:spPr>
        <p:txBody>
          <a:bodyPr vert="horz" wrap="square" lIns="0" tIns="0" rIns="0" bIns="0" rtlCol="0" anchor="b">
            <a:spAutoFit/>
          </a:bodyPr>
          <a:lstStyle>
            <a:lvl1pPr algn="l" defTabSz="605150" rtl="0" eaLnBrk="1" latinLnBrk="0" hangingPunct="1">
              <a:spcBef>
                <a:spcPct val="9500"/>
              </a:spcBef>
              <a:buFontTx/>
              <a:buNone/>
              <a:defRPr sz="1800" b="0" i="0" kern="1200">
                <a:solidFill>
                  <a:schemeClr val="tx2"/>
                </a:solidFill>
                <a:latin typeface="+mj-lt"/>
                <a:ea typeface="+mj-ea"/>
                <a:cs typeface="+mj-cs"/>
              </a:defRPr>
            </a:lvl1pPr>
          </a:lstStyle>
          <a:p>
            <a:pPr marL="0" marR="0" lvl="0" indent="0" algn="l" defTabSz="605150" rtl="0" eaLnBrk="1" fontAlgn="auto" latinLnBrk="0" hangingPunct="1">
              <a:lnSpc>
                <a:spcPct val="100000"/>
              </a:lnSpc>
              <a:spcBef>
                <a:spcPct val="9500"/>
              </a:spcBef>
              <a:spcAft>
                <a:spcPts val="0"/>
              </a:spcAft>
              <a:buClrTx/>
              <a:buSzTx/>
              <a:buFontTx/>
              <a:buNone/>
              <a:tabLst/>
              <a:defRPr/>
            </a:pPr>
            <a:r>
              <a:rPr kumimoji="0" lang="en-US" sz="2400" b="1" i="0" u="none" strike="noStrike" kern="1200" cap="none" spc="0" normalizeH="0" baseline="0" noProof="0" smtClean="0">
                <a:ln>
                  <a:noFill/>
                </a:ln>
                <a:solidFill>
                  <a:srgbClr val="478FBF"/>
                </a:solidFill>
                <a:effectLst/>
                <a:uLnTx/>
                <a:uFillTx/>
                <a:latin typeface="AmplitudeTF"/>
                <a:ea typeface="LF_Kai"/>
                <a:cs typeface="+mj-cs"/>
              </a:rPr>
              <a:t>Tabletop Exercise Overview</a:t>
            </a:r>
            <a:endParaRPr kumimoji="0" lang="en-US" sz="2400" b="1" i="0" u="none" strike="noStrike" kern="1200" cap="none" spc="0" normalizeH="0" baseline="0" noProof="0" dirty="0">
              <a:ln>
                <a:noFill/>
              </a:ln>
              <a:solidFill>
                <a:srgbClr val="478FBF"/>
              </a:solidFill>
              <a:effectLst/>
              <a:uLnTx/>
              <a:uFillTx/>
              <a:latin typeface="AmplitudeTF"/>
              <a:ea typeface="LF_Kai"/>
              <a:cs typeface="+mj-cs"/>
            </a:endParaRPr>
          </a:p>
        </p:txBody>
      </p:sp>
      <p:sp>
        <p:nvSpPr>
          <p:cNvPr id="5" name="Rectangle 4"/>
          <p:cNvSpPr/>
          <p:nvPr/>
        </p:nvSpPr>
        <p:spPr>
          <a:xfrm>
            <a:off x="2657743" y="1382733"/>
            <a:ext cx="5300029" cy="646331"/>
          </a:xfrm>
          <a:prstGeom prst="rect">
            <a:avLst/>
          </a:prstGeom>
        </p:spPr>
        <p:txBody>
          <a:bodyPr wrap="square">
            <a:spAutoFit/>
          </a:bodyPr>
          <a:lstStyle/>
          <a:p>
            <a:pPr marL="230188" lvl="1" indent="-230188">
              <a:spcBef>
                <a:spcPct val="0"/>
              </a:spcBef>
              <a:spcAft>
                <a:spcPts val="300"/>
              </a:spcAft>
              <a:buClr>
                <a:srgbClr val="6D6E6A"/>
              </a:buClr>
              <a:buFont typeface="Wingdings" pitchFamily="2" charset="2"/>
              <a:buChar char="§"/>
              <a:defRPr/>
            </a:pPr>
            <a:r>
              <a:rPr lang="en-GB" altLang="en-US" sz="1200" dirty="0">
                <a:solidFill>
                  <a:srgbClr val="6D6E6A"/>
                </a:solidFill>
                <a:latin typeface="AmplitudeTF"/>
                <a:ea typeface="LF_Kai"/>
                <a:cs typeface="Arial" panose="020B0604020202020204" pitchFamily="34" charset="0"/>
              </a:rPr>
              <a:t>You work for a fictitious organization, ABC Group, a mid-size consulting firm responsible for financial planning and payment processing for public and private organizations in the United States </a:t>
            </a:r>
          </a:p>
        </p:txBody>
      </p:sp>
      <p:sp>
        <p:nvSpPr>
          <p:cNvPr id="6" name="Rectangle 5"/>
          <p:cNvSpPr/>
          <p:nvPr/>
        </p:nvSpPr>
        <p:spPr>
          <a:xfrm>
            <a:off x="2657743" y="2414391"/>
            <a:ext cx="5182973" cy="461665"/>
          </a:xfrm>
          <a:prstGeom prst="rect">
            <a:avLst/>
          </a:prstGeom>
        </p:spPr>
        <p:txBody>
          <a:bodyPr wrap="square">
            <a:spAutoFit/>
          </a:bodyPr>
          <a:lstStyle/>
          <a:p>
            <a:pPr marL="230188" lvl="1" indent="-230188">
              <a:spcBef>
                <a:spcPct val="0"/>
              </a:spcBef>
              <a:spcAft>
                <a:spcPts val="300"/>
              </a:spcAft>
              <a:buClr>
                <a:srgbClr val="6D6E6A"/>
              </a:buClr>
              <a:buFont typeface="Wingdings" pitchFamily="2" charset="2"/>
              <a:buChar char="§"/>
              <a:defRPr/>
            </a:pPr>
            <a:r>
              <a:rPr lang="en-GB" altLang="en-US" sz="1200" dirty="0">
                <a:solidFill>
                  <a:srgbClr val="6D6E6A"/>
                </a:solidFill>
                <a:latin typeface="AmplitudeTF"/>
                <a:ea typeface="LF_Kai"/>
                <a:cs typeface="Arial" panose="020B0604020202020204" pitchFamily="34" charset="0"/>
              </a:rPr>
              <a:t>This exercise will take place over the month of September (notionally). New facts will be provided each day as the investigation unfolds</a:t>
            </a:r>
          </a:p>
        </p:txBody>
      </p:sp>
      <p:grpSp>
        <p:nvGrpSpPr>
          <p:cNvPr id="7" name="Group 6"/>
          <p:cNvGrpSpPr/>
          <p:nvPr/>
        </p:nvGrpSpPr>
        <p:grpSpPr>
          <a:xfrm>
            <a:off x="1742243" y="2410939"/>
            <a:ext cx="499839" cy="500848"/>
            <a:chOff x="2663947" y="2219570"/>
            <a:chExt cx="499839" cy="500848"/>
          </a:xfrm>
        </p:grpSpPr>
        <p:grpSp>
          <p:nvGrpSpPr>
            <p:cNvPr id="8" name="Group 7"/>
            <p:cNvGrpSpPr/>
            <p:nvPr/>
          </p:nvGrpSpPr>
          <p:grpSpPr>
            <a:xfrm>
              <a:off x="2753129" y="2287349"/>
              <a:ext cx="321474" cy="323728"/>
              <a:chOff x="3711575" y="1600200"/>
              <a:chExt cx="173037" cy="173038"/>
            </a:xfrm>
          </p:grpSpPr>
          <p:sp>
            <p:nvSpPr>
              <p:cNvPr id="10" name="Freeform 286"/>
              <p:cNvSpPr>
                <a:spLocks noEditPoints="1"/>
              </p:cNvSpPr>
              <p:nvPr/>
            </p:nvSpPr>
            <p:spPr bwMode="auto">
              <a:xfrm>
                <a:off x="3711575" y="1657350"/>
                <a:ext cx="173037" cy="115888"/>
              </a:xfrm>
              <a:custGeom>
                <a:avLst/>
                <a:gdLst>
                  <a:gd name="T0" fmla="*/ 0 w 96"/>
                  <a:gd name="T1" fmla="*/ 62 h 64"/>
                  <a:gd name="T2" fmla="*/ 2 w 96"/>
                  <a:gd name="T3" fmla="*/ 64 h 64"/>
                  <a:gd name="T4" fmla="*/ 94 w 96"/>
                  <a:gd name="T5" fmla="*/ 64 h 64"/>
                  <a:gd name="T6" fmla="*/ 96 w 96"/>
                  <a:gd name="T7" fmla="*/ 62 h 64"/>
                  <a:gd name="T8" fmla="*/ 96 w 96"/>
                  <a:gd name="T9" fmla="*/ 0 h 64"/>
                  <a:gd name="T10" fmla="*/ 0 w 96"/>
                  <a:gd name="T11" fmla="*/ 0 h 64"/>
                  <a:gd name="T12" fmla="*/ 0 w 96"/>
                  <a:gd name="T13" fmla="*/ 62 h 64"/>
                  <a:gd name="T14" fmla="*/ 46 w 96"/>
                  <a:gd name="T15" fmla="*/ 14 h 64"/>
                  <a:gd name="T16" fmla="*/ 48 w 96"/>
                  <a:gd name="T17" fmla="*/ 12 h 64"/>
                  <a:gd name="T18" fmla="*/ 68 w 96"/>
                  <a:gd name="T19" fmla="*/ 12 h 64"/>
                  <a:gd name="T20" fmla="*/ 70 w 96"/>
                  <a:gd name="T21" fmla="*/ 13 h 64"/>
                  <a:gd name="T22" fmla="*/ 70 w 96"/>
                  <a:gd name="T23" fmla="*/ 15 h 64"/>
                  <a:gd name="T24" fmla="*/ 65 w 96"/>
                  <a:gd name="T25" fmla="*/ 28 h 64"/>
                  <a:gd name="T26" fmla="*/ 66 w 96"/>
                  <a:gd name="T27" fmla="*/ 28 h 64"/>
                  <a:gd name="T28" fmla="*/ 68 w 96"/>
                  <a:gd name="T29" fmla="*/ 30 h 64"/>
                  <a:gd name="T30" fmla="*/ 66 w 96"/>
                  <a:gd name="T31" fmla="*/ 32 h 64"/>
                  <a:gd name="T32" fmla="*/ 63 w 96"/>
                  <a:gd name="T33" fmla="*/ 32 h 64"/>
                  <a:gd name="T34" fmla="*/ 58 w 96"/>
                  <a:gd name="T35" fmla="*/ 47 h 64"/>
                  <a:gd name="T36" fmla="*/ 55 w 96"/>
                  <a:gd name="T37" fmla="*/ 48 h 64"/>
                  <a:gd name="T38" fmla="*/ 54 w 96"/>
                  <a:gd name="T39" fmla="*/ 45 h 64"/>
                  <a:gd name="T40" fmla="*/ 59 w 96"/>
                  <a:gd name="T41" fmla="*/ 32 h 64"/>
                  <a:gd name="T42" fmla="*/ 54 w 96"/>
                  <a:gd name="T43" fmla="*/ 32 h 64"/>
                  <a:gd name="T44" fmla="*/ 52 w 96"/>
                  <a:gd name="T45" fmla="*/ 30 h 64"/>
                  <a:gd name="T46" fmla="*/ 54 w 96"/>
                  <a:gd name="T47" fmla="*/ 28 h 64"/>
                  <a:gd name="T48" fmla="*/ 61 w 96"/>
                  <a:gd name="T49" fmla="*/ 28 h 64"/>
                  <a:gd name="T50" fmla="*/ 65 w 96"/>
                  <a:gd name="T51" fmla="*/ 16 h 64"/>
                  <a:gd name="T52" fmla="*/ 50 w 96"/>
                  <a:gd name="T53" fmla="*/ 16 h 64"/>
                  <a:gd name="T54" fmla="*/ 50 w 96"/>
                  <a:gd name="T55" fmla="*/ 18 h 64"/>
                  <a:gd name="T56" fmla="*/ 48 w 96"/>
                  <a:gd name="T57" fmla="*/ 20 h 64"/>
                  <a:gd name="T58" fmla="*/ 46 w 96"/>
                  <a:gd name="T59" fmla="*/ 18 h 64"/>
                  <a:gd name="T60" fmla="*/ 46 w 96"/>
                  <a:gd name="T61" fmla="*/ 14 h 64"/>
                  <a:gd name="T62" fmla="*/ 31 w 96"/>
                  <a:gd name="T63" fmla="*/ 23 h 64"/>
                  <a:gd name="T64" fmla="*/ 29 w 96"/>
                  <a:gd name="T65" fmla="*/ 23 h 64"/>
                  <a:gd name="T66" fmla="*/ 29 w 96"/>
                  <a:gd name="T67" fmla="*/ 21 h 64"/>
                  <a:gd name="T68" fmla="*/ 37 w 96"/>
                  <a:gd name="T69" fmla="*/ 13 h 64"/>
                  <a:gd name="T70" fmla="*/ 39 w 96"/>
                  <a:gd name="T71" fmla="*/ 12 h 64"/>
                  <a:gd name="T72" fmla="*/ 40 w 96"/>
                  <a:gd name="T73" fmla="*/ 14 h 64"/>
                  <a:gd name="T74" fmla="*/ 40 w 96"/>
                  <a:gd name="T75" fmla="*/ 44 h 64"/>
                  <a:gd name="T76" fmla="*/ 46 w 96"/>
                  <a:gd name="T77" fmla="*/ 44 h 64"/>
                  <a:gd name="T78" fmla="*/ 48 w 96"/>
                  <a:gd name="T79" fmla="*/ 46 h 64"/>
                  <a:gd name="T80" fmla="*/ 46 w 96"/>
                  <a:gd name="T81" fmla="*/ 48 h 64"/>
                  <a:gd name="T82" fmla="*/ 30 w 96"/>
                  <a:gd name="T83" fmla="*/ 48 h 64"/>
                  <a:gd name="T84" fmla="*/ 28 w 96"/>
                  <a:gd name="T85" fmla="*/ 46 h 64"/>
                  <a:gd name="T86" fmla="*/ 30 w 96"/>
                  <a:gd name="T87" fmla="*/ 44 h 64"/>
                  <a:gd name="T88" fmla="*/ 36 w 96"/>
                  <a:gd name="T89" fmla="*/ 44 h 64"/>
                  <a:gd name="T90" fmla="*/ 36 w 96"/>
                  <a:gd name="T91" fmla="*/ 19 h 64"/>
                  <a:gd name="T92" fmla="*/ 31 w 96"/>
                  <a:gd name="T93"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64">
                    <a:moveTo>
                      <a:pt x="0" y="62"/>
                    </a:moveTo>
                    <a:cubicBezTo>
                      <a:pt x="0" y="63"/>
                      <a:pt x="1" y="64"/>
                      <a:pt x="2" y="64"/>
                    </a:cubicBezTo>
                    <a:cubicBezTo>
                      <a:pt x="94" y="64"/>
                      <a:pt x="94" y="64"/>
                      <a:pt x="94" y="64"/>
                    </a:cubicBezTo>
                    <a:cubicBezTo>
                      <a:pt x="95" y="64"/>
                      <a:pt x="96" y="63"/>
                      <a:pt x="96" y="62"/>
                    </a:cubicBezTo>
                    <a:cubicBezTo>
                      <a:pt x="96" y="0"/>
                      <a:pt x="96" y="0"/>
                      <a:pt x="96" y="0"/>
                    </a:cubicBezTo>
                    <a:cubicBezTo>
                      <a:pt x="0" y="0"/>
                      <a:pt x="0" y="0"/>
                      <a:pt x="0" y="0"/>
                    </a:cubicBezTo>
                    <a:lnTo>
                      <a:pt x="0" y="62"/>
                    </a:lnTo>
                    <a:close/>
                    <a:moveTo>
                      <a:pt x="46" y="14"/>
                    </a:moveTo>
                    <a:cubicBezTo>
                      <a:pt x="46" y="13"/>
                      <a:pt x="47" y="12"/>
                      <a:pt x="48" y="12"/>
                    </a:cubicBezTo>
                    <a:cubicBezTo>
                      <a:pt x="68" y="12"/>
                      <a:pt x="68" y="12"/>
                      <a:pt x="68" y="12"/>
                    </a:cubicBezTo>
                    <a:cubicBezTo>
                      <a:pt x="69" y="12"/>
                      <a:pt x="69" y="12"/>
                      <a:pt x="70" y="13"/>
                    </a:cubicBezTo>
                    <a:cubicBezTo>
                      <a:pt x="70" y="13"/>
                      <a:pt x="70" y="14"/>
                      <a:pt x="70" y="15"/>
                    </a:cubicBezTo>
                    <a:cubicBezTo>
                      <a:pt x="65" y="28"/>
                      <a:pt x="65" y="28"/>
                      <a:pt x="65" y="28"/>
                    </a:cubicBezTo>
                    <a:cubicBezTo>
                      <a:pt x="66" y="28"/>
                      <a:pt x="66" y="28"/>
                      <a:pt x="66" y="28"/>
                    </a:cubicBezTo>
                    <a:cubicBezTo>
                      <a:pt x="67" y="28"/>
                      <a:pt x="68" y="29"/>
                      <a:pt x="68" y="30"/>
                    </a:cubicBezTo>
                    <a:cubicBezTo>
                      <a:pt x="68" y="31"/>
                      <a:pt x="67" y="32"/>
                      <a:pt x="66" y="32"/>
                    </a:cubicBezTo>
                    <a:cubicBezTo>
                      <a:pt x="63" y="32"/>
                      <a:pt x="63" y="32"/>
                      <a:pt x="63" y="32"/>
                    </a:cubicBezTo>
                    <a:cubicBezTo>
                      <a:pt x="58" y="47"/>
                      <a:pt x="58" y="47"/>
                      <a:pt x="58" y="47"/>
                    </a:cubicBezTo>
                    <a:cubicBezTo>
                      <a:pt x="57" y="48"/>
                      <a:pt x="56" y="48"/>
                      <a:pt x="55" y="48"/>
                    </a:cubicBezTo>
                    <a:cubicBezTo>
                      <a:pt x="54" y="47"/>
                      <a:pt x="54" y="46"/>
                      <a:pt x="54" y="45"/>
                    </a:cubicBezTo>
                    <a:cubicBezTo>
                      <a:pt x="59" y="32"/>
                      <a:pt x="59" y="32"/>
                      <a:pt x="59" y="32"/>
                    </a:cubicBezTo>
                    <a:cubicBezTo>
                      <a:pt x="54" y="32"/>
                      <a:pt x="54" y="32"/>
                      <a:pt x="54" y="32"/>
                    </a:cubicBezTo>
                    <a:cubicBezTo>
                      <a:pt x="53" y="32"/>
                      <a:pt x="52" y="31"/>
                      <a:pt x="52" y="30"/>
                    </a:cubicBezTo>
                    <a:cubicBezTo>
                      <a:pt x="52" y="29"/>
                      <a:pt x="53" y="28"/>
                      <a:pt x="54" y="28"/>
                    </a:cubicBezTo>
                    <a:cubicBezTo>
                      <a:pt x="61" y="28"/>
                      <a:pt x="61" y="28"/>
                      <a:pt x="61" y="28"/>
                    </a:cubicBezTo>
                    <a:cubicBezTo>
                      <a:pt x="65" y="16"/>
                      <a:pt x="65" y="16"/>
                      <a:pt x="65" y="16"/>
                    </a:cubicBezTo>
                    <a:cubicBezTo>
                      <a:pt x="50" y="16"/>
                      <a:pt x="50" y="16"/>
                      <a:pt x="50" y="16"/>
                    </a:cubicBezTo>
                    <a:cubicBezTo>
                      <a:pt x="50" y="18"/>
                      <a:pt x="50" y="18"/>
                      <a:pt x="50" y="18"/>
                    </a:cubicBezTo>
                    <a:cubicBezTo>
                      <a:pt x="50" y="19"/>
                      <a:pt x="49" y="20"/>
                      <a:pt x="48" y="20"/>
                    </a:cubicBezTo>
                    <a:cubicBezTo>
                      <a:pt x="47" y="20"/>
                      <a:pt x="46" y="19"/>
                      <a:pt x="46" y="18"/>
                    </a:cubicBezTo>
                    <a:lnTo>
                      <a:pt x="46" y="14"/>
                    </a:lnTo>
                    <a:close/>
                    <a:moveTo>
                      <a:pt x="31" y="23"/>
                    </a:moveTo>
                    <a:cubicBezTo>
                      <a:pt x="31" y="24"/>
                      <a:pt x="29" y="24"/>
                      <a:pt x="29" y="23"/>
                    </a:cubicBezTo>
                    <a:cubicBezTo>
                      <a:pt x="28" y="23"/>
                      <a:pt x="28" y="21"/>
                      <a:pt x="29" y="21"/>
                    </a:cubicBezTo>
                    <a:cubicBezTo>
                      <a:pt x="37" y="13"/>
                      <a:pt x="37" y="13"/>
                      <a:pt x="37" y="13"/>
                    </a:cubicBezTo>
                    <a:cubicBezTo>
                      <a:pt x="37" y="12"/>
                      <a:pt x="38" y="12"/>
                      <a:pt x="39" y="12"/>
                    </a:cubicBezTo>
                    <a:cubicBezTo>
                      <a:pt x="40" y="12"/>
                      <a:pt x="40" y="13"/>
                      <a:pt x="40" y="14"/>
                    </a:cubicBezTo>
                    <a:cubicBezTo>
                      <a:pt x="40" y="44"/>
                      <a:pt x="40" y="44"/>
                      <a:pt x="40" y="44"/>
                    </a:cubicBezTo>
                    <a:cubicBezTo>
                      <a:pt x="46" y="44"/>
                      <a:pt x="46" y="44"/>
                      <a:pt x="46" y="44"/>
                    </a:cubicBezTo>
                    <a:cubicBezTo>
                      <a:pt x="47" y="44"/>
                      <a:pt x="48" y="45"/>
                      <a:pt x="48" y="46"/>
                    </a:cubicBezTo>
                    <a:cubicBezTo>
                      <a:pt x="48" y="47"/>
                      <a:pt x="47" y="48"/>
                      <a:pt x="46" y="48"/>
                    </a:cubicBezTo>
                    <a:cubicBezTo>
                      <a:pt x="30" y="48"/>
                      <a:pt x="30" y="48"/>
                      <a:pt x="30" y="48"/>
                    </a:cubicBezTo>
                    <a:cubicBezTo>
                      <a:pt x="29" y="48"/>
                      <a:pt x="28" y="47"/>
                      <a:pt x="28" y="46"/>
                    </a:cubicBezTo>
                    <a:cubicBezTo>
                      <a:pt x="28" y="45"/>
                      <a:pt x="29" y="44"/>
                      <a:pt x="30" y="44"/>
                    </a:cubicBezTo>
                    <a:cubicBezTo>
                      <a:pt x="36" y="44"/>
                      <a:pt x="36" y="44"/>
                      <a:pt x="36" y="44"/>
                    </a:cubicBezTo>
                    <a:cubicBezTo>
                      <a:pt x="36" y="19"/>
                      <a:pt x="36" y="19"/>
                      <a:pt x="36" y="19"/>
                    </a:cubicBezTo>
                    <a:lnTo>
                      <a:pt x="31" y="23"/>
                    </a:lnTo>
                    <a:close/>
                  </a:path>
                </a:pathLst>
              </a:custGeom>
              <a:solidFill>
                <a:srgbClr val="6D6E6A"/>
              </a:solid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sp>
            <p:nvSpPr>
              <p:cNvPr id="11" name="Freeform 287"/>
              <p:cNvSpPr>
                <a:spLocks noEditPoints="1"/>
              </p:cNvSpPr>
              <p:nvPr/>
            </p:nvSpPr>
            <p:spPr bwMode="auto">
              <a:xfrm>
                <a:off x="3711575" y="1600200"/>
                <a:ext cx="173037" cy="50800"/>
              </a:xfrm>
              <a:custGeom>
                <a:avLst/>
                <a:gdLst>
                  <a:gd name="T0" fmla="*/ 94 w 96"/>
                  <a:gd name="T1" fmla="*/ 8 h 28"/>
                  <a:gd name="T2" fmla="*/ 80 w 96"/>
                  <a:gd name="T3" fmla="*/ 8 h 28"/>
                  <a:gd name="T4" fmla="*/ 80 w 96"/>
                  <a:gd name="T5" fmla="*/ 2 h 28"/>
                  <a:gd name="T6" fmla="*/ 78 w 96"/>
                  <a:gd name="T7" fmla="*/ 0 h 28"/>
                  <a:gd name="T8" fmla="*/ 66 w 96"/>
                  <a:gd name="T9" fmla="*/ 0 h 28"/>
                  <a:gd name="T10" fmla="*/ 64 w 96"/>
                  <a:gd name="T11" fmla="*/ 2 h 28"/>
                  <a:gd name="T12" fmla="*/ 64 w 96"/>
                  <a:gd name="T13" fmla="*/ 8 h 28"/>
                  <a:gd name="T14" fmla="*/ 32 w 96"/>
                  <a:gd name="T15" fmla="*/ 8 h 28"/>
                  <a:gd name="T16" fmla="*/ 32 w 96"/>
                  <a:gd name="T17" fmla="*/ 2 h 28"/>
                  <a:gd name="T18" fmla="*/ 30 w 96"/>
                  <a:gd name="T19" fmla="*/ 0 h 28"/>
                  <a:gd name="T20" fmla="*/ 18 w 96"/>
                  <a:gd name="T21" fmla="*/ 0 h 28"/>
                  <a:gd name="T22" fmla="*/ 16 w 96"/>
                  <a:gd name="T23" fmla="*/ 2 h 28"/>
                  <a:gd name="T24" fmla="*/ 16 w 96"/>
                  <a:gd name="T25" fmla="*/ 8 h 28"/>
                  <a:gd name="T26" fmla="*/ 2 w 96"/>
                  <a:gd name="T27" fmla="*/ 8 h 28"/>
                  <a:gd name="T28" fmla="*/ 0 w 96"/>
                  <a:gd name="T29" fmla="*/ 10 h 28"/>
                  <a:gd name="T30" fmla="*/ 0 w 96"/>
                  <a:gd name="T31" fmla="*/ 28 h 28"/>
                  <a:gd name="T32" fmla="*/ 96 w 96"/>
                  <a:gd name="T33" fmla="*/ 28 h 28"/>
                  <a:gd name="T34" fmla="*/ 96 w 96"/>
                  <a:gd name="T35" fmla="*/ 10 h 28"/>
                  <a:gd name="T36" fmla="*/ 94 w 96"/>
                  <a:gd name="T37" fmla="*/ 8 h 28"/>
                  <a:gd name="T38" fmla="*/ 28 w 96"/>
                  <a:gd name="T39" fmla="*/ 16 h 28"/>
                  <a:gd name="T40" fmla="*/ 20 w 96"/>
                  <a:gd name="T41" fmla="*/ 16 h 28"/>
                  <a:gd name="T42" fmla="*/ 20 w 96"/>
                  <a:gd name="T43" fmla="*/ 4 h 28"/>
                  <a:gd name="T44" fmla="*/ 28 w 96"/>
                  <a:gd name="T45" fmla="*/ 4 h 28"/>
                  <a:gd name="T46" fmla="*/ 28 w 96"/>
                  <a:gd name="T47" fmla="*/ 16 h 28"/>
                  <a:gd name="T48" fmla="*/ 76 w 96"/>
                  <a:gd name="T49" fmla="*/ 16 h 28"/>
                  <a:gd name="T50" fmla="*/ 68 w 96"/>
                  <a:gd name="T51" fmla="*/ 16 h 28"/>
                  <a:gd name="T52" fmla="*/ 68 w 96"/>
                  <a:gd name="T53" fmla="*/ 4 h 28"/>
                  <a:gd name="T54" fmla="*/ 76 w 96"/>
                  <a:gd name="T55" fmla="*/ 4 h 28"/>
                  <a:gd name="T56" fmla="*/ 76 w 96"/>
                  <a:gd name="T57"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28">
                    <a:moveTo>
                      <a:pt x="94" y="8"/>
                    </a:moveTo>
                    <a:cubicBezTo>
                      <a:pt x="80" y="8"/>
                      <a:pt x="80" y="8"/>
                      <a:pt x="80" y="8"/>
                    </a:cubicBezTo>
                    <a:cubicBezTo>
                      <a:pt x="80" y="2"/>
                      <a:pt x="80" y="2"/>
                      <a:pt x="80" y="2"/>
                    </a:cubicBezTo>
                    <a:cubicBezTo>
                      <a:pt x="80" y="1"/>
                      <a:pt x="79" y="0"/>
                      <a:pt x="78" y="0"/>
                    </a:cubicBezTo>
                    <a:cubicBezTo>
                      <a:pt x="66" y="0"/>
                      <a:pt x="66" y="0"/>
                      <a:pt x="66" y="0"/>
                    </a:cubicBezTo>
                    <a:cubicBezTo>
                      <a:pt x="65" y="0"/>
                      <a:pt x="64" y="1"/>
                      <a:pt x="64" y="2"/>
                    </a:cubicBezTo>
                    <a:cubicBezTo>
                      <a:pt x="64" y="8"/>
                      <a:pt x="64" y="8"/>
                      <a:pt x="64" y="8"/>
                    </a:cubicBezTo>
                    <a:cubicBezTo>
                      <a:pt x="32" y="8"/>
                      <a:pt x="32" y="8"/>
                      <a:pt x="32" y="8"/>
                    </a:cubicBezTo>
                    <a:cubicBezTo>
                      <a:pt x="32" y="2"/>
                      <a:pt x="32" y="2"/>
                      <a:pt x="32" y="2"/>
                    </a:cubicBezTo>
                    <a:cubicBezTo>
                      <a:pt x="32" y="1"/>
                      <a:pt x="31" y="0"/>
                      <a:pt x="30" y="0"/>
                    </a:cubicBezTo>
                    <a:cubicBezTo>
                      <a:pt x="18" y="0"/>
                      <a:pt x="18" y="0"/>
                      <a:pt x="18" y="0"/>
                    </a:cubicBezTo>
                    <a:cubicBezTo>
                      <a:pt x="17" y="0"/>
                      <a:pt x="16" y="1"/>
                      <a:pt x="16" y="2"/>
                    </a:cubicBezTo>
                    <a:cubicBezTo>
                      <a:pt x="16" y="8"/>
                      <a:pt x="16" y="8"/>
                      <a:pt x="16" y="8"/>
                    </a:cubicBezTo>
                    <a:cubicBezTo>
                      <a:pt x="2" y="8"/>
                      <a:pt x="2" y="8"/>
                      <a:pt x="2" y="8"/>
                    </a:cubicBezTo>
                    <a:cubicBezTo>
                      <a:pt x="1" y="8"/>
                      <a:pt x="0" y="9"/>
                      <a:pt x="0" y="10"/>
                    </a:cubicBezTo>
                    <a:cubicBezTo>
                      <a:pt x="0" y="28"/>
                      <a:pt x="0" y="28"/>
                      <a:pt x="0" y="28"/>
                    </a:cubicBezTo>
                    <a:cubicBezTo>
                      <a:pt x="96" y="28"/>
                      <a:pt x="96" y="28"/>
                      <a:pt x="96" y="28"/>
                    </a:cubicBezTo>
                    <a:cubicBezTo>
                      <a:pt x="96" y="10"/>
                      <a:pt x="96" y="10"/>
                      <a:pt x="96" y="10"/>
                    </a:cubicBezTo>
                    <a:cubicBezTo>
                      <a:pt x="96" y="9"/>
                      <a:pt x="95" y="8"/>
                      <a:pt x="94" y="8"/>
                    </a:cubicBezTo>
                    <a:close/>
                    <a:moveTo>
                      <a:pt x="28" y="16"/>
                    </a:moveTo>
                    <a:cubicBezTo>
                      <a:pt x="20" y="16"/>
                      <a:pt x="20" y="16"/>
                      <a:pt x="20" y="16"/>
                    </a:cubicBezTo>
                    <a:cubicBezTo>
                      <a:pt x="20" y="4"/>
                      <a:pt x="20" y="4"/>
                      <a:pt x="20" y="4"/>
                    </a:cubicBezTo>
                    <a:cubicBezTo>
                      <a:pt x="28" y="4"/>
                      <a:pt x="28" y="4"/>
                      <a:pt x="28" y="4"/>
                    </a:cubicBezTo>
                    <a:lnTo>
                      <a:pt x="28" y="16"/>
                    </a:lnTo>
                    <a:close/>
                    <a:moveTo>
                      <a:pt x="76" y="16"/>
                    </a:moveTo>
                    <a:cubicBezTo>
                      <a:pt x="68" y="16"/>
                      <a:pt x="68" y="16"/>
                      <a:pt x="68" y="16"/>
                    </a:cubicBezTo>
                    <a:cubicBezTo>
                      <a:pt x="68" y="4"/>
                      <a:pt x="68" y="4"/>
                      <a:pt x="68" y="4"/>
                    </a:cubicBezTo>
                    <a:cubicBezTo>
                      <a:pt x="76" y="4"/>
                      <a:pt x="76" y="4"/>
                      <a:pt x="76" y="4"/>
                    </a:cubicBezTo>
                    <a:lnTo>
                      <a:pt x="76" y="16"/>
                    </a:lnTo>
                    <a:close/>
                  </a:path>
                </a:pathLst>
              </a:custGeom>
              <a:solidFill>
                <a:srgbClr val="6D6E6A"/>
              </a:solid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grpSp>
        <p:sp>
          <p:nvSpPr>
            <p:cNvPr id="9" name="Oval 8"/>
            <p:cNvSpPr/>
            <p:nvPr/>
          </p:nvSpPr>
          <p:spPr>
            <a:xfrm>
              <a:off x="2663947" y="2219570"/>
              <a:ext cx="499839" cy="500848"/>
            </a:xfrm>
            <a:prstGeom prst="ellipse">
              <a:avLst/>
            </a:prstGeom>
            <a:noFill/>
            <a:ln w="19050"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grpSp>
      <p:grpSp>
        <p:nvGrpSpPr>
          <p:cNvPr id="12" name="Group 11"/>
          <p:cNvGrpSpPr/>
          <p:nvPr/>
        </p:nvGrpSpPr>
        <p:grpSpPr>
          <a:xfrm>
            <a:off x="1764602" y="3163981"/>
            <a:ext cx="499839" cy="500848"/>
            <a:chOff x="2028880" y="3741497"/>
            <a:chExt cx="499839" cy="500848"/>
          </a:xfrm>
        </p:grpSpPr>
        <p:sp>
          <p:nvSpPr>
            <p:cNvPr id="13" name="Freeform 170"/>
            <p:cNvSpPr>
              <a:spLocks noEditPoints="1"/>
            </p:cNvSpPr>
            <p:nvPr/>
          </p:nvSpPr>
          <p:spPr bwMode="auto">
            <a:xfrm>
              <a:off x="2052956" y="3768848"/>
              <a:ext cx="457546" cy="442286"/>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34 w 72"/>
                <a:gd name="T11" fmla="*/ 58 h 72"/>
                <a:gd name="T12" fmla="*/ 32 w 72"/>
                <a:gd name="T13" fmla="*/ 56 h 72"/>
                <a:gd name="T14" fmla="*/ 34 w 72"/>
                <a:gd name="T15" fmla="*/ 54 h 72"/>
                <a:gd name="T16" fmla="*/ 36 w 72"/>
                <a:gd name="T17" fmla="*/ 56 h 72"/>
                <a:gd name="T18" fmla="*/ 34 w 72"/>
                <a:gd name="T19" fmla="*/ 58 h 72"/>
                <a:gd name="T20" fmla="*/ 36 w 72"/>
                <a:gd name="T21" fmla="*/ 39 h 72"/>
                <a:gd name="T22" fmla="*/ 36 w 72"/>
                <a:gd name="T23" fmla="*/ 47 h 72"/>
                <a:gd name="T24" fmla="*/ 34 w 72"/>
                <a:gd name="T25" fmla="*/ 49 h 72"/>
                <a:gd name="T26" fmla="*/ 32 w 72"/>
                <a:gd name="T27" fmla="*/ 47 h 72"/>
                <a:gd name="T28" fmla="*/ 32 w 72"/>
                <a:gd name="T29" fmla="*/ 37 h 72"/>
                <a:gd name="T30" fmla="*/ 34 w 72"/>
                <a:gd name="T31" fmla="*/ 35 h 72"/>
                <a:gd name="T32" fmla="*/ 42 w 72"/>
                <a:gd name="T33" fmla="*/ 27 h 72"/>
                <a:gd name="T34" fmla="*/ 34 w 72"/>
                <a:gd name="T35" fmla="*/ 19 h 72"/>
                <a:gd name="T36" fmla="*/ 26 w 72"/>
                <a:gd name="T37" fmla="*/ 27 h 72"/>
                <a:gd name="T38" fmla="*/ 24 w 72"/>
                <a:gd name="T39" fmla="*/ 29 h 72"/>
                <a:gd name="T40" fmla="*/ 22 w 72"/>
                <a:gd name="T41" fmla="*/ 27 h 72"/>
                <a:gd name="T42" fmla="*/ 34 w 72"/>
                <a:gd name="T43" fmla="*/ 15 h 72"/>
                <a:gd name="T44" fmla="*/ 46 w 72"/>
                <a:gd name="T45" fmla="*/ 27 h 72"/>
                <a:gd name="T46" fmla="*/ 36 w 72"/>
                <a:gd name="T47"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2">
                  <a:moveTo>
                    <a:pt x="36" y="0"/>
                  </a:moveTo>
                  <a:cubicBezTo>
                    <a:pt x="16" y="0"/>
                    <a:pt x="0" y="16"/>
                    <a:pt x="0" y="36"/>
                  </a:cubicBezTo>
                  <a:cubicBezTo>
                    <a:pt x="0" y="56"/>
                    <a:pt x="16" y="72"/>
                    <a:pt x="36" y="72"/>
                  </a:cubicBezTo>
                  <a:cubicBezTo>
                    <a:pt x="56" y="72"/>
                    <a:pt x="72" y="56"/>
                    <a:pt x="72" y="36"/>
                  </a:cubicBezTo>
                  <a:cubicBezTo>
                    <a:pt x="72" y="16"/>
                    <a:pt x="56" y="0"/>
                    <a:pt x="36" y="0"/>
                  </a:cubicBezTo>
                  <a:close/>
                  <a:moveTo>
                    <a:pt x="34" y="58"/>
                  </a:moveTo>
                  <a:cubicBezTo>
                    <a:pt x="33" y="58"/>
                    <a:pt x="32" y="57"/>
                    <a:pt x="32" y="56"/>
                  </a:cubicBezTo>
                  <a:cubicBezTo>
                    <a:pt x="32" y="55"/>
                    <a:pt x="33" y="54"/>
                    <a:pt x="34" y="54"/>
                  </a:cubicBezTo>
                  <a:cubicBezTo>
                    <a:pt x="35" y="54"/>
                    <a:pt x="36" y="55"/>
                    <a:pt x="36" y="56"/>
                  </a:cubicBezTo>
                  <a:cubicBezTo>
                    <a:pt x="36" y="57"/>
                    <a:pt x="35" y="58"/>
                    <a:pt x="34" y="58"/>
                  </a:cubicBezTo>
                  <a:close/>
                  <a:moveTo>
                    <a:pt x="36" y="39"/>
                  </a:moveTo>
                  <a:cubicBezTo>
                    <a:pt x="36" y="47"/>
                    <a:pt x="36" y="47"/>
                    <a:pt x="36" y="47"/>
                  </a:cubicBezTo>
                  <a:cubicBezTo>
                    <a:pt x="36" y="48"/>
                    <a:pt x="35" y="49"/>
                    <a:pt x="34" y="49"/>
                  </a:cubicBezTo>
                  <a:cubicBezTo>
                    <a:pt x="33" y="49"/>
                    <a:pt x="32" y="48"/>
                    <a:pt x="32" y="47"/>
                  </a:cubicBezTo>
                  <a:cubicBezTo>
                    <a:pt x="32" y="37"/>
                    <a:pt x="32" y="37"/>
                    <a:pt x="32" y="37"/>
                  </a:cubicBezTo>
                  <a:cubicBezTo>
                    <a:pt x="32" y="36"/>
                    <a:pt x="33" y="35"/>
                    <a:pt x="34" y="35"/>
                  </a:cubicBezTo>
                  <a:cubicBezTo>
                    <a:pt x="38" y="35"/>
                    <a:pt x="42" y="32"/>
                    <a:pt x="42" y="27"/>
                  </a:cubicBezTo>
                  <a:cubicBezTo>
                    <a:pt x="42" y="23"/>
                    <a:pt x="38" y="19"/>
                    <a:pt x="34" y="19"/>
                  </a:cubicBezTo>
                  <a:cubicBezTo>
                    <a:pt x="30" y="19"/>
                    <a:pt x="26" y="23"/>
                    <a:pt x="26" y="27"/>
                  </a:cubicBezTo>
                  <a:cubicBezTo>
                    <a:pt x="26" y="28"/>
                    <a:pt x="25" y="29"/>
                    <a:pt x="24" y="29"/>
                  </a:cubicBezTo>
                  <a:cubicBezTo>
                    <a:pt x="23" y="29"/>
                    <a:pt x="22" y="28"/>
                    <a:pt x="22" y="27"/>
                  </a:cubicBezTo>
                  <a:cubicBezTo>
                    <a:pt x="22" y="21"/>
                    <a:pt x="27" y="15"/>
                    <a:pt x="34" y="15"/>
                  </a:cubicBezTo>
                  <a:cubicBezTo>
                    <a:pt x="41" y="15"/>
                    <a:pt x="46" y="21"/>
                    <a:pt x="46" y="27"/>
                  </a:cubicBezTo>
                  <a:cubicBezTo>
                    <a:pt x="46" y="33"/>
                    <a:pt x="42" y="38"/>
                    <a:pt x="36" y="39"/>
                  </a:cubicBezTo>
                  <a:close/>
                </a:path>
              </a:pathLst>
            </a:custGeom>
            <a:solidFill>
              <a:srgbClr val="6D6E6A"/>
            </a:solidFill>
            <a:ln>
              <a:solidFill>
                <a:srgbClr val="6D6E6A"/>
              </a:solid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sp>
          <p:nvSpPr>
            <p:cNvPr id="14" name="Oval 13"/>
            <p:cNvSpPr/>
            <p:nvPr/>
          </p:nvSpPr>
          <p:spPr>
            <a:xfrm>
              <a:off x="2028880" y="3741497"/>
              <a:ext cx="499839" cy="500848"/>
            </a:xfrm>
            <a:prstGeom prst="ellipse">
              <a:avLst/>
            </a:prstGeom>
            <a:noFill/>
            <a:ln w="19050"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grpSp>
      <p:sp>
        <p:nvSpPr>
          <p:cNvPr id="15" name="Oval 14"/>
          <p:cNvSpPr/>
          <p:nvPr/>
        </p:nvSpPr>
        <p:spPr>
          <a:xfrm>
            <a:off x="1764603" y="3917023"/>
            <a:ext cx="499839" cy="500848"/>
          </a:xfrm>
          <a:prstGeom prst="ellipse">
            <a:avLst/>
          </a:prstGeom>
          <a:noFill/>
          <a:ln w="19050"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cxnSp>
        <p:nvCxnSpPr>
          <p:cNvPr id="16" name="Straight Connector 15"/>
          <p:cNvCxnSpPr/>
          <p:nvPr/>
        </p:nvCxnSpPr>
        <p:spPr>
          <a:xfrm>
            <a:off x="2625920" y="1419792"/>
            <a:ext cx="0" cy="649479"/>
          </a:xfrm>
          <a:prstGeom prst="line">
            <a:avLst/>
          </a:prstGeom>
          <a:noFill/>
          <a:ln w="12700" cap="flat" cmpd="sng" algn="ctr">
            <a:solidFill>
              <a:srgbClr val="6D6E6A"/>
            </a:solidFill>
            <a:prstDash val="solid"/>
          </a:ln>
          <a:effectLst>
            <a:outerShdw blurRad="40000" dist="20000" dir="5400000" rotWithShape="0">
              <a:srgbClr val="000000">
                <a:alpha val="38000"/>
              </a:srgbClr>
            </a:outerShdw>
          </a:effectLst>
        </p:spPr>
      </p:cxnSp>
      <p:cxnSp>
        <p:nvCxnSpPr>
          <p:cNvPr id="17" name="Straight Connector 16"/>
          <p:cNvCxnSpPr/>
          <p:nvPr/>
        </p:nvCxnSpPr>
        <p:spPr>
          <a:xfrm>
            <a:off x="2625920" y="2477706"/>
            <a:ext cx="0" cy="324740"/>
          </a:xfrm>
          <a:prstGeom prst="line">
            <a:avLst/>
          </a:prstGeom>
          <a:noFill/>
          <a:ln w="12700" cap="flat" cmpd="sng" algn="ctr">
            <a:solidFill>
              <a:srgbClr val="6D6E6A"/>
            </a:solidFill>
            <a:prstDash val="solid"/>
          </a:ln>
          <a:effectLst>
            <a:outerShdw blurRad="40000" dist="20000" dir="5400000" rotWithShape="0">
              <a:srgbClr val="000000">
                <a:alpha val="38000"/>
              </a:srgbClr>
            </a:outerShdw>
          </a:effectLst>
        </p:spPr>
      </p:cxnSp>
      <p:cxnSp>
        <p:nvCxnSpPr>
          <p:cNvPr id="18" name="Straight Connector 17"/>
          <p:cNvCxnSpPr/>
          <p:nvPr/>
        </p:nvCxnSpPr>
        <p:spPr>
          <a:xfrm>
            <a:off x="2622311" y="3250105"/>
            <a:ext cx="0" cy="324740"/>
          </a:xfrm>
          <a:prstGeom prst="line">
            <a:avLst/>
          </a:prstGeom>
          <a:noFill/>
          <a:ln w="12700" cap="flat" cmpd="sng" algn="ctr">
            <a:solidFill>
              <a:srgbClr val="6D6E6A"/>
            </a:solidFill>
            <a:prstDash val="solid"/>
          </a:ln>
          <a:effectLst>
            <a:outerShdw blurRad="40000" dist="20000" dir="5400000" rotWithShape="0">
              <a:srgbClr val="000000">
                <a:alpha val="38000"/>
              </a:srgbClr>
            </a:outerShdw>
          </a:effectLst>
        </p:spPr>
      </p:cxnSp>
      <p:cxnSp>
        <p:nvCxnSpPr>
          <p:cNvPr id="19" name="Straight Connector 18"/>
          <p:cNvCxnSpPr/>
          <p:nvPr/>
        </p:nvCxnSpPr>
        <p:spPr>
          <a:xfrm>
            <a:off x="2634580" y="3990640"/>
            <a:ext cx="0" cy="324740"/>
          </a:xfrm>
          <a:prstGeom prst="line">
            <a:avLst/>
          </a:prstGeom>
          <a:noFill/>
          <a:ln w="12700" cap="flat" cmpd="sng" algn="ctr">
            <a:solidFill>
              <a:srgbClr val="6D6E6A"/>
            </a:solidFill>
            <a:prstDash val="solid"/>
          </a:ln>
          <a:effectLst>
            <a:outerShdw blurRad="40000" dist="20000" dir="5400000" rotWithShape="0">
              <a:srgbClr val="000000">
                <a:alpha val="38000"/>
              </a:srgbClr>
            </a:outerShdw>
          </a:effectLst>
        </p:spPr>
      </p:cxnSp>
      <p:sp>
        <p:nvSpPr>
          <p:cNvPr id="20" name="Oval 19"/>
          <p:cNvSpPr/>
          <p:nvPr/>
        </p:nvSpPr>
        <p:spPr>
          <a:xfrm>
            <a:off x="1568214" y="1359427"/>
            <a:ext cx="822947" cy="770211"/>
          </a:xfrm>
          <a:prstGeom prst="ellipse">
            <a:avLst/>
          </a:prstGeom>
          <a:noFill/>
          <a:ln w="127000"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C00000"/>
              </a:solidFill>
              <a:effectLst/>
              <a:uLnTx/>
              <a:uFillTx/>
              <a:latin typeface="AmplitudeTF"/>
              <a:ea typeface="LF_Kai"/>
              <a:cs typeface="+mn-cs"/>
            </a:endParaRPr>
          </a:p>
        </p:txBody>
      </p:sp>
      <p:sp>
        <p:nvSpPr>
          <p:cNvPr id="21" name="TextBox 20"/>
          <p:cNvSpPr txBox="1"/>
          <p:nvPr/>
        </p:nvSpPr>
        <p:spPr>
          <a:xfrm>
            <a:off x="1536390" y="1498103"/>
            <a:ext cx="886594" cy="698074"/>
          </a:xfrm>
          <a:prstGeom prst="rect">
            <a:avLst/>
          </a:prstGeom>
          <a:noFill/>
        </p:spPr>
        <p:txBody>
          <a:bodyPr spcFirstLastPara="1" wrap="none" lIns="0" tIns="0" rIns="0" bIns="0" numCol="1" rtlCol="0">
            <a:prstTxWarp prst="textArchDown">
              <a:avLst>
                <a:gd name="adj" fmla="val 21385433"/>
              </a:avLst>
            </a:prstTxWarp>
            <a:noAutofit/>
          </a:bodyPr>
          <a:lstStyle/>
          <a:p>
            <a:pPr algn="ctr" defTabSz="829361">
              <a:spcAft>
                <a:spcPts val="816"/>
              </a:spcAft>
              <a:defRPr/>
            </a:pPr>
            <a:endParaRPr lang="en-GB" sz="600" b="1" kern="0" dirty="0">
              <a:solidFill>
                <a:srgbClr val="C00000"/>
              </a:solidFill>
              <a:latin typeface="Century Schoolbook" panose="02040604050505020304" pitchFamily="18" charset="0"/>
              <a:ea typeface="LF_Kai"/>
              <a:cs typeface="Times New Roman" panose="02020603050405020304" pitchFamily="18" charset="0"/>
            </a:endParaRPr>
          </a:p>
        </p:txBody>
      </p:sp>
      <p:sp>
        <p:nvSpPr>
          <p:cNvPr id="22" name="Oval 21"/>
          <p:cNvSpPr/>
          <p:nvPr/>
        </p:nvSpPr>
        <p:spPr>
          <a:xfrm>
            <a:off x="1673180" y="1460554"/>
            <a:ext cx="618224" cy="569213"/>
          </a:xfrm>
          <a:prstGeom prst="ellipse">
            <a:avLst/>
          </a:prstGeom>
          <a:noFill/>
          <a:ln w="9525" cap="flat" cmpd="sng" algn="ctr">
            <a:solidFill>
              <a:srgbClr val="6D6E6A"/>
            </a:solidFill>
            <a:prstDash val="solid"/>
          </a:ln>
          <a:effectLst>
            <a:outerShdw blurRad="40000" dist="23000" dir="5400000" rotWithShape="0">
              <a:srgbClr val="000000">
                <a:alpha val="35000"/>
              </a:srgbClr>
            </a:outerShdw>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C00000"/>
              </a:solidFill>
              <a:effectLst/>
              <a:uLnTx/>
              <a:uFillTx/>
              <a:latin typeface="AmplitudeTF"/>
              <a:ea typeface="LF_Kai"/>
              <a:cs typeface="+mn-cs"/>
            </a:endParaRPr>
          </a:p>
        </p:txBody>
      </p:sp>
      <p:sp>
        <p:nvSpPr>
          <p:cNvPr id="23" name="Freeform 4838"/>
          <p:cNvSpPr>
            <a:spLocks noEditPoints="1"/>
          </p:cNvSpPr>
          <p:nvPr/>
        </p:nvSpPr>
        <p:spPr bwMode="auto">
          <a:xfrm>
            <a:off x="1793114" y="1495532"/>
            <a:ext cx="387584" cy="420604"/>
          </a:xfrm>
          <a:custGeom>
            <a:avLst/>
            <a:gdLst>
              <a:gd name="T0" fmla="*/ 24 w 340"/>
              <a:gd name="T1" fmla="*/ 266 h 338"/>
              <a:gd name="T2" fmla="*/ 18 w 340"/>
              <a:gd name="T3" fmla="*/ 270 h 338"/>
              <a:gd name="T4" fmla="*/ 14 w 340"/>
              <a:gd name="T5" fmla="*/ 276 h 338"/>
              <a:gd name="T6" fmla="*/ 16 w 340"/>
              <a:gd name="T7" fmla="*/ 280 h 338"/>
              <a:gd name="T8" fmla="*/ 20 w 340"/>
              <a:gd name="T9" fmla="*/ 286 h 338"/>
              <a:gd name="T10" fmla="*/ 316 w 340"/>
              <a:gd name="T11" fmla="*/ 286 h 338"/>
              <a:gd name="T12" fmla="*/ 320 w 340"/>
              <a:gd name="T13" fmla="*/ 286 h 338"/>
              <a:gd name="T14" fmla="*/ 324 w 340"/>
              <a:gd name="T15" fmla="*/ 280 h 338"/>
              <a:gd name="T16" fmla="*/ 326 w 340"/>
              <a:gd name="T17" fmla="*/ 276 h 338"/>
              <a:gd name="T18" fmla="*/ 322 w 340"/>
              <a:gd name="T19" fmla="*/ 270 h 338"/>
              <a:gd name="T20" fmla="*/ 316 w 340"/>
              <a:gd name="T21" fmla="*/ 266 h 338"/>
              <a:gd name="T22" fmla="*/ 298 w 340"/>
              <a:gd name="T23" fmla="*/ 192 h 338"/>
              <a:gd name="T24" fmla="*/ 316 w 340"/>
              <a:gd name="T25" fmla="*/ 192 h 338"/>
              <a:gd name="T26" fmla="*/ 322 w 340"/>
              <a:gd name="T27" fmla="*/ 190 h 338"/>
              <a:gd name="T28" fmla="*/ 326 w 340"/>
              <a:gd name="T29" fmla="*/ 182 h 338"/>
              <a:gd name="T30" fmla="*/ 324 w 340"/>
              <a:gd name="T31" fmla="*/ 178 h 338"/>
              <a:gd name="T32" fmla="*/ 320 w 340"/>
              <a:gd name="T33" fmla="*/ 172 h 338"/>
              <a:gd name="T34" fmla="*/ 24 w 340"/>
              <a:gd name="T35" fmla="*/ 172 h 338"/>
              <a:gd name="T36" fmla="*/ 20 w 340"/>
              <a:gd name="T37" fmla="*/ 172 h 338"/>
              <a:gd name="T38" fmla="*/ 16 w 340"/>
              <a:gd name="T39" fmla="*/ 178 h 338"/>
              <a:gd name="T40" fmla="*/ 14 w 340"/>
              <a:gd name="T41" fmla="*/ 182 h 338"/>
              <a:gd name="T42" fmla="*/ 18 w 340"/>
              <a:gd name="T43" fmla="*/ 190 h 338"/>
              <a:gd name="T44" fmla="*/ 24 w 340"/>
              <a:gd name="T45" fmla="*/ 192 h 338"/>
              <a:gd name="T46" fmla="*/ 42 w 340"/>
              <a:gd name="T47" fmla="*/ 266 h 338"/>
              <a:gd name="T48" fmla="*/ 248 w 340"/>
              <a:gd name="T49" fmla="*/ 266 h 338"/>
              <a:gd name="T50" fmla="*/ 230 w 340"/>
              <a:gd name="T51" fmla="*/ 192 h 338"/>
              <a:gd name="T52" fmla="*/ 248 w 340"/>
              <a:gd name="T53" fmla="*/ 266 h 338"/>
              <a:gd name="T54" fmla="*/ 162 w 340"/>
              <a:gd name="T55" fmla="*/ 266 h 338"/>
              <a:gd name="T56" fmla="*/ 178 w 340"/>
              <a:gd name="T57" fmla="*/ 192 h 338"/>
              <a:gd name="T58" fmla="*/ 110 w 340"/>
              <a:gd name="T59" fmla="*/ 266 h 338"/>
              <a:gd name="T60" fmla="*/ 92 w 340"/>
              <a:gd name="T61" fmla="*/ 192 h 338"/>
              <a:gd name="T62" fmla="*/ 110 w 340"/>
              <a:gd name="T63" fmla="*/ 266 h 338"/>
              <a:gd name="T64" fmla="*/ 340 w 340"/>
              <a:gd name="T65" fmla="*/ 322 h 338"/>
              <a:gd name="T66" fmla="*/ 334 w 340"/>
              <a:gd name="T67" fmla="*/ 334 h 338"/>
              <a:gd name="T68" fmla="*/ 324 w 340"/>
              <a:gd name="T69" fmla="*/ 338 h 338"/>
              <a:gd name="T70" fmla="*/ 16 w 340"/>
              <a:gd name="T71" fmla="*/ 338 h 338"/>
              <a:gd name="T72" fmla="*/ 6 w 340"/>
              <a:gd name="T73" fmla="*/ 334 h 338"/>
              <a:gd name="T74" fmla="*/ 0 w 340"/>
              <a:gd name="T75" fmla="*/ 322 h 338"/>
              <a:gd name="T76" fmla="*/ 2 w 340"/>
              <a:gd name="T77" fmla="*/ 316 h 338"/>
              <a:gd name="T78" fmla="*/ 10 w 340"/>
              <a:gd name="T79" fmla="*/ 308 h 338"/>
              <a:gd name="T80" fmla="*/ 324 w 340"/>
              <a:gd name="T81" fmla="*/ 306 h 338"/>
              <a:gd name="T82" fmla="*/ 330 w 340"/>
              <a:gd name="T83" fmla="*/ 308 h 338"/>
              <a:gd name="T84" fmla="*/ 338 w 340"/>
              <a:gd name="T85" fmla="*/ 316 h 338"/>
              <a:gd name="T86" fmla="*/ 340 w 340"/>
              <a:gd name="T87" fmla="*/ 322 h 338"/>
              <a:gd name="T88" fmla="*/ 82 w 340"/>
              <a:gd name="T89" fmla="*/ 154 h 338"/>
              <a:gd name="T90" fmla="*/ 84 w 340"/>
              <a:gd name="T91" fmla="*/ 136 h 338"/>
              <a:gd name="T92" fmla="*/ 98 w 340"/>
              <a:gd name="T93" fmla="*/ 104 h 338"/>
              <a:gd name="T94" fmla="*/ 120 w 340"/>
              <a:gd name="T95" fmla="*/ 80 h 338"/>
              <a:gd name="T96" fmla="*/ 152 w 340"/>
              <a:gd name="T97" fmla="*/ 68 h 338"/>
              <a:gd name="T98" fmla="*/ 170 w 340"/>
              <a:gd name="T99" fmla="*/ 66 h 338"/>
              <a:gd name="T100" fmla="*/ 204 w 340"/>
              <a:gd name="T101" fmla="*/ 72 h 338"/>
              <a:gd name="T102" fmla="*/ 232 w 340"/>
              <a:gd name="T103" fmla="*/ 92 h 338"/>
              <a:gd name="T104" fmla="*/ 250 w 340"/>
              <a:gd name="T105" fmla="*/ 118 h 338"/>
              <a:gd name="T106" fmla="*/ 258 w 340"/>
              <a:gd name="T107" fmla="*/ 154 h 338"/>
              <a:gd name="T108" fmla="*/ 192 w 340"/>
              <a:gd name="T109" fmla="*/ 54 h 338"/>
              <a:gd name="T110" fmla="*/ 148 w 340"/>
              <a:gd name="T111" fmla="*/ 26 h 338"/>
              <a:gd name="T112" fmla="*/ 192 w 340"/>
              <a:gd name="T113" fmla="*/ 26 h 338"/>
              <a:gd name="T114" fmla="*/ 192 w 340"/>
              <a:gd name="T115" fmla="*/ 5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338">
                <a:moveTo>
                  <a:pt x="24" y="266"/>
                </a:moveTo>
                <a:lnTo>
                  <a:pt x="24" y="266"/>
                </a:lnTo>
                <a:lnTo>
                  <a:pt x="20" y="268"/>
                </a:lnTo>
                <a:lnTo>
                  <a:pt x="18" y="270"/>
                </a:lnTo>
                <a:lnTo>
                  <a:pt x="16" y="272"/>
                </a:lnTo>
                <a:lnTo>
                  <a:pt x="14" y="276"/>
                </a:lnTo>
                <a:lnTo>
                  <a:pt x="14" y="276"/>
                </a:lnTo>
                <a:lnTo>
                  <a:pt x="16" y="280"/>
                </a:lnTo>
                <a:lnTo>
                  <a:pt x="18" y="284"/>
                </a:lnTo>
                <a:lnTo>
                  <a:pt x="20" y="286"/>
                </a:lnTo>
                <a:lnTo>
                  <a:pt x="24" y="286"/>
                </a:lnTo>
                <a:lnTo>
                  <a:pt x="316" y="286"/>
                </a:lnTo>
                <a:lnTo>
                  <a:pt x="316" y="286"/>
                </a:lnTo>
                <a:lnTo>
                  <a:pt x="320" y="286"/>
                </a:lnTo>
                <a:lnTo>
                  <a:pt x="322" y="284"/>
                </a:lnTo>
                <a:lnTo>
                  <a:pt x="324" y="280"/>
                </a:lnTo>
                <a:lnTo>
                  <a:pt x="326" y="276"/>
                </a:lnTo>
                <a:lnTo>
                  <a:pt x="326" y="276"/>
                </a:lnTo>
                <a:lnTo>
                  <a:pt x="324" y="272"/>
                </a:lnTo>
                <a:lnTo>
                  <a:pt x="322" y="270"/>
                </a:lnTo>
                <a:lnTo>
                  <a:pt x="320" y="268"/>
                </a:lnTo>
                <a:lnTo>
                  <a:pt x="316" y="266"/>
                </a:lnTo>
                <a:lnTo>
                  <a:pt x="298" y="266"/>
                </a:lnTo>
                <a:lnTo>
                  <a:pt x="298" y="192"/>
                </a:lnTo>
                <a:lnTo>
                  <a:pt x="316" y="192"/>
                </a:lnTo>
                <a:lnTo>
                  <a:pt x="316" y="192"/>
                </a:lnTo>
                <a:lnTo>
                  <a:pt x="320" y="192"/>
                </a:lnTo>
                <a:lnTo>
                  <a:pt x="322" y="190"/>
                </a:lnTo>
                <a:lnTo>
                  <a:pt x="324" y="186"/>
                </a:lnTo>
                <a:lnTo>
                  <a:pt x="326" y="182"/>
                </a:lnTo>
                <a:lnTo>
                  <a:pt x="326" y="182"/>
                </a:lnTo>
                <a:lnTo>
                  <a:pt x="324" y="178"/>
                </a:lnTo>
                <a:lnTo>
                  <a:pt x="322" y="176"/>
                </a:lnTo>
                <a:lnTo>
                  <a:pt x="320" y="172"/>
                </a:lnTo>
                <a:lnTo>
                  <a:pt x="316" y="172"/>
                </a:lnTo>
                <a:lnTo>
                  <a:pt x="24" y="172"/>
                </a:lnTo>
                <a:lnTo>
                  <a:pt x="24" y="172"/>
                </a:lnTo>
                <a:lnTo>
                  <a:pt x="20" y="172"/>
                </a:lnTo>
                <a:lnTo>
                  <a:pt x="18" y="176"/>
                </a:lnTo>
                <a:lnTo>
                  <a:pt x="16" y="178"/>
                </a:lnTo>
                <a:lnTo>
                  <a:pt x="14" y="182"/>
                </a:lnTo>
                <a:lnTo>
                  <a:pt x="14" y="182"/>
                </a:lnTo>
                <a:lnTo>
                  <a:pt x="16" y="186"/>
                </a:lnTo>
                <a:lnTo>
                  <a:pt x="18" y="190"/>
                </a:lnTo>
                <a:lnTo>
                  <a:pt x="20" y="192"/>
                </a:lnTo>
                <a:lnTo>
                  <a:pt x="24" y="192"/>
                </a:lnTo>
                <a:lnTo>
                  <a:pt x="42" y="192"/>
                </a:lnTo>
                <a:lnTo>
                  <a:pt x="42" y="266"/>
                </a:lnTo>
                <a:lnTo>
                  <a:pt x="24" y="266"/>
                </a:lnTo>
                <a:close/>
                <a:moveTo>
                  <a:pt x="248" y="266"/>
                </a:moveTo>
                <a:lnTo>
                  <a:pt x="230" y="266"/>
                </a:lnTo>
                <a:lnTo>
                  <a:pt x="230" y="192"/>
                </a:lnTo>
                <a:lnTo>
                  <a:pt x="248" y="192"/>
                </a:lnTo>
                <a:lnTo>
                  <a:pt x="248" y="266"/>
                </a:lnTo>
                <a:close/>
                <a:moveTo>
                  <a:pt x="178" y="266"/>
                </a:moveTo>
                <a:lnTo>
                  <a:pt x="162" y="266"/>
                </a:lnTo>
                <a:lnTo>
                  <a:pt x="162" y="192"/>
                </a:lnTo>
                <a:lnTo>
                  <a:pt x="178" y="192"/>
                </a:lnTo>
                <a:lnTo>
                  <a:pt x="178" y="266"/>
                </a:lnTo>
                <a:close/>
                <a:moveTo>
                  <a:pt x="110" y="266"/>
                </a:moveTo>
                <a:lnTo>
                  <a:pt x="92" y="266"/>
                </a:lnTo>
                <a:lnTo>
                  <a:pt x="92" y="192"/>
                </a:lnTo>
                <a:lnTo>
                  <a:pt x="110" y="192"/>
                </a:lnTo>
                <a:lnTo>
                  <a:pt x="110" y="266"/>
                </a:lnTo>
                <a:close/>
                <a:moveTo>
                  <a:pt x="340" y="322"/>
                </a:moveTo>
                <a:lnTo>
                  <a:pt x="340" y="322"/>
                </a:lnTo>
                <a:lnTo>
                  <a:pt x="338" y="328"/>
                </a:lnTo>
                <a:lnTo>
                  <a:pt x="334" y="334"/>
                </a:lnTo>
                <a:lnTo>
                  <a:pt x="330" y="336"/>
                </a:lnTo>
                <a:lnTo>
                  <a:pt x="324" y="338"/>
                </a:lnTo>
                <a:lnTo>
                  <a:pt x="16" y="338"/>
                </a:lnTo>
                <a:lnTo>
                  <a:pt x="16" y="338"/>
                </a:lnTo>
                <a:lnTo>
                  <a:pt x="10" y="336"/>
                </a:lnTo>
                <a:lnTo>
                  <a:pt x="6" y="334"/>
                </a:lnTo>
                <a:lnTo>
                  <a:pt x="2" y="328"/>
                </a:lnTo>
                <a:lnTo>
                  <a:pt x="0" y="322"/>
                </a:lnTo>
                <a:lnTo>
                  <a:pt x="0" y="322"/>
                </a:lnTo>
                <a:lnTo>
                  <a:pt x="2" y="316"/>
                </a:lnTo>
                <a:lnTo>
                  <a:pt x="6" y="310"/>
                </a:lnTo>
                <a:lnTo>
                  <a:pt x="10" y="308"/>
                </a:lnTo>
                <a:lnTo>
                  <a:pt x="16" y="306"/>
                </a:lnTo>
                <a:lnTo>
                  <a:pt x="324" y="306"/>
                </a:lnTo>
                <a:lnTo>
                  <a:pt x="324" y="306"/>
                </a:lnTo>
                <a:lnTo>
                  <a:pt x="330" y="308"/>
                </a:lnTo>
                <a:lnTo>
                  <a:pt x="334" y="310"/>
                </a:lnTo>
                <a:lnTo>
                  <a:pt x="338" y="316"/>
                </a:lnTo>
                <a:lnTo>
                  <a:pt x="340" y="322"/>
                </a:lnTo>
                <a:lnTo>
                  <a:pt x="340" y="322"/>
                </a:lnTo>
                <a:close/>
                <a:moveTo>
                  <a:pt x="258" y="154"/>
                </a:moveTo>
                <a:lnTo>
                  <a:pt x="82" y="154"/>
                </a:lnTo>
                <a:lnTo>
                  <a:pt x="82" y="154"/>
                </a:lnTo>
                <a:lnTo>
                  <a:pt x="84" y="136"/>
                </a:lnTo>
                <a:lnTo>
                  <a:pt x="90" y="118"/>
                </a:lnTo>
                <a:lnTo>
                  <a:pt x="98" y="104"/>
                </a:lnTo>
                <a:lnTo>
                  <a:pt x="108" y="92"/>
                </a:lnTo>
                <a:lnTo>
                  <a:pt x="120" y="80"/>
                </a:lnTo>
                <a:lnTo>
                  <a:pt x="136" y="72"/>
                </a:lnTo>
                <a:lnTo>
                  <a:pt x="152" y="68"/>
                </a:lnTo>
                <a:lnTo>
                  <a:pt x="170" y="66"/>
                </a:lnTo>
                <a:lnTo>
                  <a:pt x="170" y="66"/>
                </a:lnTo>
                <a:lnTo>
                  <a:pt x="188" y="68"/>
                </a:lnTo>
                <a:lnTo>
                  <a:pt x="204" y="72"/>
                </a:lnTo>
                <a:lnTo>
                  <a:pt x="220" y="80"/>
                </a:lnTo>
                <a:lnTo>
                  <a:pt x="232" y="92"/>
                </a:lnTo>
                <a:lnTo>
                  <a:pt x="242" y="104"/>
                </a:lnTo>
                <a:lnTo>
                  <a:pt x="250" y="118"/>
                </a:lnTo>
                <a:lnTo>
                  <a:pt x="256" y="136"/>
                </a:lnTo>
                <a:lnTo>
                  <a:pt x="258" y="154"/>
                </a:lnTo>
                <a:lnTo>
                  <a:pt x="258" y="154"/>
                </a:lnTo>
                <a:close/>
                <a:moveTo>
                  <a:pt x="192" y="54"/>
                </a:moveTo>
                <a:lnTo>
                  <a:pt x="148" y="54"/>
                </a:lnTo>
                <a:lnTo>
                  <a:pt x="148" y="26"/>
                </a:lnTo>
                <a:lnTo>
                  <a:pt x="170" y="0"/>
                </a:lnTo>
                <a:lnTo>
                  <a:pt x="192" y="26"/>
                </a:lnTo>
                <a:lnTo>
                  <a:pt x="192" y="26"/>
                </a:lnTo>
                <a:lnTo>
                  <a:pt x="192" y="54"/>
                </a:lnTo>
                <a:close/>
              </a:path>
            </a:pathLst>
          </a:custGeom>
          <a:solidFill>
            <a:srgbClr val="6D6E6A"/>
          </a:solidFill>
          <a:ln>
            <a:noFill/>
          </a:ln>
        </p:spPr>
        <p:txBody>
          <a:bodyPr vert="horz" wrap="square" lIns="82935" tIns="41468" rIns="82935" bIns="41468"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C00000"/>
              </a:solidFill>
              <a:effectLst/>
              <a:uLnTx/>
              <a:uFillTx/>
              <a:latin typeface="AmplitudeTF"/>
              <a:ea typeface="LF_Kai"/>
            </a:endParaRPr>
          </a:p>
        </p:txBody>
      </p:sp>
      <p:sp>
        <p:nvSpPr>
          <p:cNvPr id="24" name="TextBox 23"/>
          <p:cNvSpPr txBox="1"/>
          <p:nvPr/>
        </p:nvSpPr>
        <p:spPr>
          <a:xfrm>
            <a:off x="1634501" y="1439982"/>
            <a:ext cx="704809" cy="776122"/>
          </a:xfrm>
          <a:prstGeom prst="rect">
            <a:avLst/>
          </a:prstGeom>
          <a:noFill/>
        </p:spPr>
        <p:txBody>
          <a:bodyPr spcFirstLastPara="1" wrap="none" lIns="0" tIns="0" rIns="0" bIns="0" numCol="1" rtlCol="0">
            <a:prstTxWarp prst="textArchUp">
              <a:avLst>
                <a:gd name="adj" fmla="val 10540945"/>
              </a:avLst>
            </a:prstTxWarp>
            <a:noAutofit/>
          </a:bodyPr>
          <a:lstStyle/>
          <a:p>
            <a:pPr algn="ctr" defTabSz="829361">
              <a:spcAft>
                <a:spcPts val="816"/>
              </a:spcAft>
              <a:defRPr/>
            </a:pPr>
            <a:r>
              <a:rPr lang="en-GB" sz="1050" b="1" kern="0" dirty="0">
                <a:solidFill>
                  <a:srgbClr val="C00000"/>
                </a:solidFill>
                <a:latin typeface="Times New Roman" panose="02020603050405020304" pitchFamily="18" charset="0"/>
                <a:ea typeface="LF_Kai"/>
                <a:cs typeface="Times New Roman" panose="02020603050405020304" pitchFamily="18" charset="0"/>
              </a:rPr>
              <a:t> </a:t>
            </a:r>
            <a:r>
              <a:rPr lang="en-GB" sz="700" b="1" kern="0" dirty="0">
                <a:solidFill>
                  <a:srgbClr val="FFFFFF"/>
                </a:solidFill>
                <a:latin typeface="Century Schoolbook" panose="02040604050505020304" pitchFamily="18" charset="0"/>
                <a:ea typeface="LF_Kai"/>
                <a:cs typeface="Times New Roman" panose="02020603050405020304" pitchFamily="18" charset="0"/>
              </a:rPr>
              <a:t>ABC Group</a:t>
            </a:r>
            <a:endParaRPr lang="en-GB" sz="7200" b="1" kern="0" dirty="0">
              <a:solidFill>
                <a:srgbClr val="FFFFFF"/>
              </a:solidFill>
              <a:latin typeface="Century Schoolbook" panose="02040604050505020304" pitchFamily="18" charset="0"/>
              <a:ea typeface="LF_Kai"/>
              <a:cs typeface="Times New Roman" panose="02020603050405020304" pitchFamily="18" charset="0"/>
            </a:endParaRPr>
          </a:p>
        </p:txBody>
      </p:sp>
      <p:sp>
        <p:nvSpPr>
          <p:cNvPr id="25" name="Rectangle 24"/>
          <p:cNvSpPr/>
          <p:nvPr/>
        </p:nvSpPr>
        <p:spPr>
          <a:xfrm>
            <a:off x="2657743" y="3990640"/>
            <a:ext cx="4992576" cy="276999"/>
          </a:xfrm>
          <a:prstGeom prst="rect">
            <a:avLst/>
          </a:prstGeom>
        </p:spPr>
        <p:txBody>
          <a:bodyPr wrap="square">
            <a:spAutoFit/>
          </a:bodyPr>
          <a:lstStyle/>
          <a:p>
            <a:pPr marL="230188" lvl="1" indent="-230188">
              <a:spcBef>
                <a:spcPct val="0"/>
              </a:spcBef>
              <a:spcAft>
                <a:spcPts val="300"/>
              </a:spcAft>
              <a:buClr>
                <a:srgbClr val="6D6E6A"/>
              </a:buClr>
              <a:buFont typeface="Wingdings" pitchFamily="2" charset="2"/>
              <a:buChar char="§"/>
              <a:defRPr/>
            </a:pPr>
            <a:r>
              <a:rPr lang="en-GB" altLang="en-US" sz="1200" dirty="0">
                <a:solidFill>
                  <a:srgbClr val="6D6E6A"/>
                </a:solidFill>
                <a:latin typeface="AmplitudeTF"/>
                <a:ea typeface="LF_Kai"/>
                <a:cs typeface="Arial" panose="020B0604020202020204" pitchFamily="34" charset="0"/>
              </a:rPr>
              <a:t>Polling responses will then be discussed amongst the larger group</a:t>
            </a:r>
          </a:p>
        </p:txBody>
      </p:sp>
      <p:sp>
        <p:nvSpPr>
          <p:cNvPr id="26" name="Rectangle 25"/>
          <p:cNvSpPr/>
          <p:nvPr/>
        </p:nvSpPr>
        <p:spPr>
          <a:xfrm>
            <a:off x="2657743" y="3199673"/>
            <a:ext cx="5520042" cy="461665"/>
          </a:xfrm>
          <a:prstGeom prst="rect">
            <a:avLst/>
          </a:prstGeom>
        </p:spPr>
        <p:txBody>
          <a:bodyPr wrap="square">
            <a:spAutoFit/>
          </a:bodyPr>
          <a:lstStyle/>
          <a:p>
            <a:pPr marL="230188" lvl="1" indent="-230188">
              <a:spcBef>
                <a:spcPct val="0"/>
              </a:spcBef>
              <a:spcAft>
                <a:spcPts val="300"/>
              </a:spcAft>
              <a:buClr>
                <a:srgbClr val="6D6E6A"/>
              </a:buClr>
              <a:buFont typeface="Wingdings" pitchFamily="2" charset="2"/>
              <a:buChar char="§"/>
              <a:defRPr/>
            </a:pPr>
            <a:r>
              <a:rPr lang="en-GB" altLang="en-US" sz="1200" dirty="0">
                <a:solidFill>
                  <a:srgbClr val="6D6E6A"/>
                </a:solidFill>
                <a:latin typeface="AmplitudeTF"/>
                <a:ea typeface="LF_Kai"/>
                <a:cs typeface="Arial" panose="020B0604020202020204" pitchFamily="34" charset="0"/>
              </a:rPr>
              <a:t>At the end of each module/day, each participant will be asked to answer polling questions using Slido (</a:t>
            </a:r>
            <a:r>
              <a:rPr lang="en-GB" sz="1200" dirty="0">
                <a:solidFill>
                  <a:srgbClr val="000000"/>
                </a:solidFill>
                <a:latin typeface="AmplitudeTF"/>
                <a:ea typeface="LF_Kai"/>
                <a:hlinkClick r:id="rId2"/>
              </a:rPr>
              <a:t>www.Slido.com</a:t>
            </a:r>
            <a:r>
              <a:rPr lang="en-GB" altLang="en-US" sz="1200" dirty="0">
                <a:solidFill>
                  <a:srgbClr val="6D6E6A"/>
                </a:solidFill>
                <a:latin typeface="AmplitudeTF"/>
                <a:ea typeface="LF_Kai"/>
                <a:cs typeface="Arial" panose="020B0604020202020204" pitchFamily="34" charset="0"/>
              </a:rPr>
              <a:t>; </a:t>
            </a:r>
            <a:r>
              <a:rPr lang="en-GB" altLang="en-US" sz="1200" dirty="0" smtClean="0">
                <a:solidFill>
                  <a:srgbClr val="6D6E6A"/>
                </a:solidFill>
                <a:latin typeface="AmplitudeTF"/>
                <a:ea typeface="LF_Kai"/>
                <a:cs typeface="Arial" panose="020B0604020202020204" pitchFamily="34" charset="0"/>
              </a:rPr>
              <a:t>#</a:t>
            </a:r>
            <a:r>
              <a:rPr lang="en-GB" altLang="en-US" sz="1200" b="1" dirty="0">
                <a:solidFill>
                  <a:srgbClr val="6D6E6A"/>
                </a:solidFill>
                <a:latin typeface="AmplitudeTF"/>
                <a:ea typeface="LF_Kai"/>
                <a:cs typeface="Arial" panose="020B0604020202020204" pitchFamily="34" charset="0"/>
              </a:rPr>
              <a:t>4895</a:t>
            </a:r>
            <a:r>
              <a:rPr lang="en-GB" altLang="en-US" sz="1200" dirty="0" smtClean="0">
                <a:solidFill>
                  <a:srgbClr val="6D6E6A"/>
                </a:solidFill>
                <a:latin typeface="AmplitudeTF"/>
                <a:ea typeface="LF_Kai"/>
                <a:cs typeface="Arial" panose="020B0604020202020204" pitchFamily="34" charset="0"/>
              </a:rPr>
              <a:t>)</a:t>
            </a:r>
            <a:endParaRPr lang="en-GB" altLang="en-US" sz="1200" dirty="0">
              <a:solidFill>
                <a:srgbClr val="6D6E6A"/>
              </a:solidFill>
              <a:latin typeface="AmplitudeTF"/>
              <a:ea typeface="LF_Kai"/>
              <a:cs typeface="Arial" panose="020B0604020202020204" pitchFamily="34" charset="0"/>
            </a:endParaRPr>
          </a:p>
        </p:txBody>
      </p:sp>
      <p:grpSp>
        <p:nvGrpSpPr>
          <p:cNvPr id="27" name="Group 26"/>
          <p:cNvGrpSpPr/>
          <p:nvPr/>
        </p:nvGrpSpPr>
        <p:grpSpPr>
          <a:xfrm>
            <a:off x="1857988" y="4060710"/>
            <a:ext cx="330676" cy="278014"/>
            <a:chOff x="3367088" y="1703388"/>
            <a:chExt cx="173037" cy="158750"/>
          </a:xfrm>
          <a:solidFill>
            <a:srgbClr val="6D6E6A"/>
          </a:solidFill>
        </p:grpSpPr>
        <p:sp>
          <p:nvSpPr>
            <p:cNvPr id="28" name="Freeform 27"/>
            <p:cNvSpPr>
              <a:spLocks/>
            </p:cNvSpPr>
            <p:nvPr/>
          </p:nvSpPr>
          <p:spPr bwMode="auto">
            <a:xfrm>
              <a:off x="3367088" y="1703388"/>
              <a:ext cx="142875" cy="123825"/>
            </a:xfrm>
            <a:custGeom>
              <a:avLst/>
              <a:gdLst>
                <a:gd name="T0" fmla="*/ 80 w 80"/>
                <a:gd name="T1" fmla="*/ 2 h 69"/>
                <a:gd name="T2" fmla="*/ 78 w 80"/>
                <a:gd name="T3" fmla="*/ 0 h 69"/>
                <a:gd name="T4" fmla="*/ 2 w 80"/>
                <a:gd name="T5" fmla="*/ 0 h 69"/>
                <a:gd name="T6" fmla="*/ 0 w 80"/>
                <a:gd name="T7" fmla="*/ 2 h 69"/>
                <a:gd name="T8" fmla="*/ 0 w 80"/>
                <a:gd name="T9" fmla="*/ 50 h 69"/>
                <a:gd name="T10" fmla="*/ 2 w 80"/>
                <a:gd name="T11" fmla="*/ 52 h 69"/>
                <a:gd name="T12" fmla="*/ 12 w 80"/>
                <a:gd name="T13" fmla="*/ 52 h 69"/>
                <a:gd name="T14" fmla="*/ 12 w 80"/>
                <a:gd name="T15" fmla="*/ 66 h 69"/>
                <a:gd name="T16" fmla="*/ 15 w 80"/>
                <a:gd name="T17" fmla="*/ 67 h 69"/>
                <a:gd name="T18" fmla="*/ 31 w 80"/>
                <a:gd name="T19" fmla="*/ 52 h 69"/>
                <a:gd name="T20" fmla="*/ 40 w 80"/>
                <a:gd name="T21" fmla="*/ 52 h 69"/>
                <a:gd name="T22" fmla="*/ 40 w 80"/>
                <a:gd name="T23" fmla="*/ 34 h 69"/>
                <a:gd name="T24" fmla="*/ 42 w 80"/>
                <a:gd name="T25" fmla="*/ 32 h 69"/>
                <a:gd name="T26" fmla="*/ 80 w 80"/>
                <a:gd name="T27" fmla="*/ 32 h 69"/>
                <a:gd name="T28" fmla="*/ 80 w 80"/>
                <a:gd name="T2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69">
                  <a:moveTo>
                    <a:pt x="80" y="2"/>
                  </a:moveTo>
                  <a:cubicBezTo>
                    <a:pt x="80" y="1"/>
                    <a:pt x="79" y="0"/>
                    <a:pt x="78" y="0"/>
                  </a:cubicBezTo>
                  <a:cubicBezTo>
                    <a:pt x="2" y="0"/>
                    <a:pt x="2" y="0"/>
                    <a:pt x="2" y="0"/>
                  </a:cubicBezTo>
                  <a:cubicBezTo>
                    <a:pt x="1" y="0"/>
                    <a:pt x="0" y="1"/>
                    <a:pt x="0" y="2"/>
                  </a:cubicBezTo>
                  <a:cubicBezTo>
                    <a:pt x="0" y="50"/>
                    <a:pt x="0" y="50"/>
                    <a:pt x="0" y="50"/>
                  </a:cubicBezTo>
                  <a:cubicBezTo>
                    <a:pt x="0" y="51"/>
                    <a:pt x="1" y="52"/>
                    <a:pt x="2" y="52"/>
                  </a:cubicBezTo>
                  <a:cubicBezTo>
                    <a:pt x="12" y="52"/>
                    <a:pt x="12" y="52"/>
                    <a:pt x="12" y="52"/>
                  </a:cubicBezTo>
                  <a:cubicBezTo>
                    <a:pt x="12" y="66"/>
                    <a:pt x="12" y="66"/>
                    <a:pt x="12" y="66"/>
                  </a:cubicBezTo>
                  <a:cubicBezTo>
                    <a:pt x="12" y="68"/>
                    <a:pt x="14" y="69"/>
                    <a:pt x="15" y="67"/>
                  </a:cubicBezTo>
                  <a:cubicBezTo>
                    <a:pt x="31" y="52"/>
                    <a:pt x="31" y="52"/>
                    <a:pt x="31" y="52"/>
                  </a:cubicBezTo>
                  <a:cubicBezTo>
                    <a:pt x="40" y="52"/>
                    <a:pt x="40" y="52"/>
                    <a:pt x="40" y="52"/>
                  </a:cubicBezTo>
                  <a:cubicBezTo>
                    <a:pt x="40" y="34"/>
                    <a:pt x="40" y="34"/>
                    <a:pt x="40" y="34"/>
                  </a:cubicBezTo>
                  <a:cubicBezTo>
                    <a:pt x="40" y="33"/>
                    <a:pt x="41" y="32"/>
                    <a:pt x="42" y="32"/>
                  </a:cubicBezTo>
                  <a:cubicBezTo>
                    <a:pt x="80" y="32"/>
                    <a:pt x="80" y="32"/>
                    <a:pt x="80" y="32"/>
                  </a:cubicBezTo>
                  <a:lnTo>
                    <a:pt x="8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sp>
          <p:nvSpPr>
            <p:cNvPr id="29" name="Freeform 28"/>
            <p:cNvSpPr>
              <a:spLocks/>
            </p:cNvSpPr>
            <p:nvPr/>
          </p:nvSpPr>
          <p:spPr bwMode="auto">
            <a:xfrm>
              <a:off x="3446463" y="1766888"/>
              <a:ext cx="93662" cy="95250"/>
            </a:xfrm>
            <a:custGeom>
              <a:avLst/>
              <a:gdLst>
                <a:gd name="T0" fmla="*/ 50 w 52"/>
                <a:gd name="T1" fmla="*/ 0 h 53"/>
                <a:gd name="T2" fmla="*/ 2 w 52"/>
                <a:gd name="T3" fmla="*/ 0 h 53"/>
                <a:gd name="T4" fmla="*/ 0 w 52"/>
                <a:gd name="T5" fmla="*/ 2 h 53"/>
                <a:gd name="T6" fmla="*/ 0 w 52"/>
                <a:gd name="T7" fmla="*/ 34 h 53"/>
                <a:gd name="T8" fmla="*/ 2 w 52"/>
                <a:gd name="T9" fmla="*/ 36 h 53"/>
                <a:gd name="T10" fmla="*/ 23 w 52"/>
                <a:gd name="T11" fmla="*/ 36 h 53"/>
                <a:gd name="T12" fmla="*/ 41 w 52"/>
                <a:gd name="T13" fmla="*/ 51 h 53"/>
                <a:gd name="T14" fmla="*/ 44 w 52"/>
                <a:gd name="T15" fmla="*/ 50 h 53"/>
                <a:gd name="T16" fmla="*/ 44 w 52"/>
                <a:gd name="T17" fmla="*/ 36 h 53"/>
                <a:gd name="T18" fmla="*/ 50 w 52"/>
                <a:gd name="T19" fmla="*/ 36 h 53"/>
                <a:gd name="T20" fmla="*/ 52 w 52"/>
                <a:gd name="T21" fmla="*/ 34 h 53"/>
                <a:gd name="T22" fmla="*/ 52 w 52"/>
                <a:gd name="T23" fmla="*/ 2 h 53"/>
                <a:gd name="T24" fmla="*/ 50 w 52"/>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3">
                  <a:moveTo>
                    <a:pt x="50" y="0"/>
                  </a:moveTo>
                  <a:cubicBezTo>
                    <a:pt x="2" y="0"/>
                    <a:pt x="2" y="0"/>
                    <a:pt x="2" y="0"/>
                  </a:cubicBezTo>
                  <a:cubicBezTo>
                    <a:pt x="1" y="0"/>
                    <a:pt x="0" y="1"/>
                    <a:pt x="0" y="2"/>
                  </a:cubicBezTo>
                  <a:cubicBezTo>
                    <a:pt x="0" y="34"/>
                    <a:pt x="0" y="34"/>
                    <a:pt x="0" y="34"/>
                  </a:cubicBezTo>
                  <a:cubicBezTo>
                    <a:pt x="0" y="35"/>
                    <a:pt x="1" y="36"/>
                    <a:pt x="2" y="36"/>
                  </a:cubicBezTo>
                  <a:cubicBezTo>
                    <a:pt x="23" y="36"/>
                    <a:pt x="23" y="36"/>
                    <a:pt x="23" y="36"/>
                  </a:cubicBezTo>
                  <a:cubicBezTo>
                    <a:pt x="41" y="51"/>
                    <a:pt x="41" y="51"/>
                    <a:pt x="41" y="51"/>
                  </a:cubicBezTo>
                  <a:cubicBezTo>
                    <a:pt x="42" y="53"/>
                    <a:pt x="44" y="52"/>
                    <a:pt x="44" y="50"/>
                  </a:cubicBezTo>
                  <a:cubicBezTo>
                    <a:pt x="44" y="36"/>
                    <a:pt x="44" y="36"/>
                    <a:pt x="44" y="36"/>
                  </a:cubicBezTo>
                  <a:cubicBezTo>
                    <a:pt x="50" y="36"/>
                    <a:pt x="50" y="36"/>
                    <a:pt x="50" y="36"/>
                  </a:cubicBezTo>
                  <a:cubicBezTo>
                    <a:pt x="51" y="36"/>
                    <a:pt x="52" y="35"/>
                    <a:pt x="52" y="34"/>
                  </a:cubicBezTo>
                  <a:cubicBezTo>
                    <a:pt x="52" y="2"/>
                    <a:pt x="52" y="2"/>
                    <a:pt x="52" y="2"/>
                  </a:cubicBezTo>
                  <a:cubicBezTo>
                    <a:pt x="52" y="1"/>
                    <a:pt x="51" y="0"/>
                    <a:pt x="5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728" b="0" i="0" u="none" strike="noStrike" kern="0" cap="none" spc="0" normalizeH="0" baseline="0" noProof="0" dirty="0">
                <a:ln>
                  <a:noFill/>
                </a:ln>
                <a:solidFill>
                  <a:srgbClr val="000000"/>
                </a:solidFill>
                <a:effectLst/>
                <a:uLnTx/>
                <a:uFillTx/>
                <a:latin typeface="AmplitudeTF"/>
                <a:ea typeface="LF_Kai"/>
              </a:endParaRPr>
            </a:p>
          </p:txBody>
        </p:sp>
      </p:grpSp>
      <p:sp>
        <p:nvSpPr>
          <p:cNvPr id="31" name="Slide Number Placeholder 30"/>
          <p:cNvSpPr>
            <a:spLocks noGrp="1"/>
          </p:cNvSpPr>
          <p:nvPr>
            <p:ph type="sldNum" sz="quarter" idx="12"/>
          </p:nvPr>
        </p:nvSpPr>
        <p:spPr/>
        <p:txBody>
          <a:bodyPr/>
          <a:lstStyle/>
          <a:p>
            <a:fld id="{DE6ECF0F-DA4E-4743-8955-ADA7D27EA82F}" type="slidenum">
              <a:rPr lang="en-US" smtClean="0"/>
              <a:t>5</a:t>
            </a:fld>
            <a:endParaRPr lang="en-US"/>
          </a:p>
        </p:txBody>
      </p:sp>
    </p:spTree>
    <p:extLst>
      <p:ext uri="{BB962C8B-B14F-4D97-AF65-F5344CB8AC3E}">
        <p14:creationId xmlns:p14="http://schemas.microsoft.com/office/powerpoint/2010/main" val="124129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687388" y="702562"/>
            <a:ext cx="7747775" cy="369332"/>
          </a:xfrm>
          <a:prstGeom prst="rect">
            <a:avLst/>
          </a:prstGeom>
        </p:spPr>
        <p:txBody>
          <a:bodyPr vert="horz" wrap="square" lIns="0" tIns="0" rIns="0" bIns="0" rtlCol="0" anchor="b">
            <a:spAutoFit/>
          </a:bodyPr>
          <a:lstStyle>
            <a:lvl1pPr algn="l" defTabSz="605150" rtl="0" eaLnBrk="1" latinLnBrk="0" hangingPunct="1">
              <a:spcBef>
                <a:spcPct val="9500"/>
              </a:spcBef>
              <a:buFontTx/>
              <a:buNone/>
              <a:defRPr sz="1800" b="0" i="0" kern="1200">
                <a:solidFill>
                  <a:schemeClr val="tx2"/>
                </a:solidFill>
                <a:latin typeface="+mj-lt"/>
                <a:ea typeface="+mj-ea"/>
                <a:cs typeface="+mj-cs"/>
              </a:defRPr>
            </a:lvl1pPr>
          </a:lstStyle>
          <a:p>
            <a:pPr marL="0" marR="0" lvl="0" indent="0" algn="l" defTabSz="605150" rtl="0" eaLnBrk="1" fontAlgn="auto" latinLnBrk="0" hangingPunct="1">
              <a:lnSpc>
                <a:spcPct val="100000"/>
              </a:lnSpc>
              <a:spcBef>
                <a:spcPct val="9500"/>
              </a:spcBef>
              <a:spcAft>
                <a:spcPts val="0"/>
              </a:spcAft>
              <a:buClrTx/>
              <a:buSzTx/>
              <a:buFontTx/>
              <a:buNone/>
              <a:tabLst/>
              <a:defRPr/>
            </a:pPr>
            <a:r>
              <a:rPr kumimoji="0" lang="en-US" sz="2400" b="1" i="0" u="none" strike="noStrike" kern="1200" cap="none" spc="0" normalizeH="0" baseline="0" noProof="0" smtClean="0">
                <a:ln>
                  <a:noFill/>
                </a:ln>
                <a:solidFill>
                  <a:srgbClr val="478FBF"/>
                </a:solidFill>
                <a:effectLst/>
                <a:uLnTx/>
                <a:uFillTx/>
                <a:latin typeface="AmplitudeTF"/>
                <a:ea typeface="LF_Kai"/>
                <a:cs typeface="+mj-cs"/>
              </a:rPr>
              <a:t>Tabletop Exercise Overview</a:t>
            </a:r>
            <a:endParaRPr kumimoji="0" lang="en-US" sz="2400" b="1" i="0" u="none" strike="noStrike" kern="1200" cap="none" spc="0" normalizeH="0" baseline="0" noProof="0" dirty="0">
              <a:ln>
                <a:noFill/>
              </a:ln>
              <a:solidFill>
                <a:srgbClr val="478FBF"/>
              </a:solidFill>
              <a:effectLst/>
              <a:uLnTx/>
              <a:uFillTx/>
              <a:latin typeface="AmplitudeTF"/>
              <a:ea typeface="LF_Kai"/>
              <a:cs typeface="+mj-cs"/>
            </a:endParaRPr>
          </a:p>
        </p:txBody>
      </p:sp>
      <p:sp>
        <p:nvSpPr>
          <p:cNvPr id="4" name="Rectangle 3"/>
          <p:cNvSpPr/>
          <p:nvPr/>
        </p:nvSpPr>
        <p:spPr>
          <a:xfrm>
            <a:off x="652549" y="1105667"/>
            <a:ext cx="7978665" cy="461665"/>
          </a:xfrm>
          <a:prstGeom prst="rect">
            <a:avLst/>
          </a:prstGeom>
        </p:spPr>
        <p:txBody>
          <a:bodyPr wrap="square">
            <a:spAutoFit/>
          </a:bodyPr>
          <a:lstStyle/>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rPr>
              <a:t>Based on recent credible threat intelligence, the Department of Homeland Security (DHS) and FBI post the following </a:t>
            </a:r>
            <a:r>
              <a:rPr lang="en-US" altLang="en-US" sz="1200" i="1" dirty="0">
                <a:solidFill>
                  <a:srgbClr val="6D6E6A"/>
                </a:solidFill>
                <a:latin typeface="AmplitudeTF"/>
                <a:ea typeface="LF_Kai"/>
              </a:rPr>
              <a:t>Cyber Alert </a:t>
            </a:r>
            <a:r>
              <a:rPr lang="en-US" altLang="en-US" sz="1200" dirty="0">
                <a:solidFill>
                  <a:srgbClr val="6D6E6A"/>
                </a:solidFill>
                <a:latin typeface="AmplitudeTF"/>
                <a:ea typeface="LF_Kai"/>
              </a:rPr>
              <a:t>on their websites:</a:t>
            </a:r>
          </a:p>
        </p:txBody>
      </p:sp>
      <p:graphicFrame>
        <p:nvGraphicFramePr>
          <p:cNvPr id="5" name="Table 4"/>
          <p:cNvGraphicFramePr>
            <a:graphicFrameLocks noGrp="1"/>
          </p:cNvGraphicFramePr>
          <p:nvPr>
            <p:extLst>
              <p:ext uri="{D42A27DB-BD31-4B8C-83A1-F6EECF244321}">
                <p14:modId xmlns:p14="http://schemas.microsoft.com/office/powerpoint/2010/main" val="1096007692"/>
              </p:ext>
            </p:extLst>
          </p:nvPr>
        </p:nvGraphicFramePr>
        <p:xfrm>
          <a:off x="3235679" y="1703879"/>
          <a:ext cx="5200111" cy="2354057"/>
        </p:xfrm>
        <a:graphic>
          <a:graphicData uri="http://schemas.openxmlformats.org/drawingml/2006/table">
            <a:tbl>
              <a:tblPr firstRow="1" bandRow="1"/>
              <a:tblGrid>
                <a:gridCol w="5200111">
                  <a:extLst>
                    <a:ext uri="{9D8B030D-6E8A-4147-A177-3AD203B41FA5}">
                      <a16:colId xmlns:a16="http://schemas.microsoft.com/office/drawing/2014/main" xmlns="" val="20000"/>
                    </a:ext>
                  </a:extLst>
                </a:gridCol>
              </a:tblGrid>
              <a:tr h="205686">
                <a:tc>
                  <a:txBody>
                    <a:bodyPr/>
                    <a:lstStyle>
                      <a:lvl1pPr marL="0" algn="l" defTabSz="670530" rtl="0" eaLnBrk="1" latinLnBrk="0" hangingPunct="1">
                        <a:defRPr sz="1320" b="1" kern="1200">
                          <a:solidFill>
                            <a:schemeClr val="lt1"/>
                          </a:solidFill>
                          <a:latin typeface="AmplitudeTF"/>
                          <a:ea typeface="LF_Kai"/>
                        </a:defRPr>
                      </a:lvl1pPr>
                      <a:lvl2pPr marL="335265" algn="l" defTabSz="670530" rtl="0" eaLnBrk="1" latinLnBrk="0" hangingPunct="1">
                        <a:defRPr sz="1320" b="1" kern="1200">
                          <a:solidFill>
                            <a:schemeClr val="lt1"/>
                          </a:solidFill>
                          <a:latin typeface="AmplitudeTF"/>
                          <a:ea typeface="LF_Kai"/>
                        </a:defRPr>
                      </a:lvl2pPr>
                      <a:lvl3pPr marL="670530" algn="l" defTabSz="670530" rtl="0" eaLnBrk="1" latinLnBrk="0" hangingPunct="1">
                        <a:defRPr sz="1320" b="1" kern="1200">
                          <a:solidFill>
                            <a:schemeClr val="lt1"/>
                          </a:solidFill>
                          <a:latin typeface="AmplitudeTF"/>
                          <a:ea typeface="LF_Kai"/>
                        </a:defRPr>
                      </a:lvl3pPr>
                      <a:lvl4pPr marL="1005794" algn="l" defTabSz="670530" rtl="0" eaLnBrk="1" latinLnBrk="0" hangingPunct="1">
                        <a:defRPr sz="1320" b="1" kern="1200">
                          <a:solidFill>
                            <a:schemeClr val="lt1"/>
                          </a:solidFill>
                          <a:latin typeface="AmplitudeTF"/>
                          <a:ea typeface="LF_Kai"/>
                        </a:defRPr>
                      </a:lvl4pPr>
                      <a:lvl5pPr marL="1341059" algn="l" defTabSz="670530" rtl="0" eaLnBrk="1" latinLnBrk="0" hangingPunct="1">
                        <a:defRPr sz="1320" b="1" kern="1200">
                          <a:solidFill>
                            <a:schemeClr val="lt1"/>
                          </a:solidFill>
                          <a:latin typeface="AmplitudeTF"/>
                          <a:ea typeface="LF_Kai"/>
                        </a:defRPr>
                      </a:lvl5pPr>
                      <a:lvl6pPr marL="1676324" algn="l" defTabSz="670530" rtl="0" eaLnBrk="1" latinLnBrk="0" hangingPunct="1">
                        <a:defRPr sz="1320" b="1" kern="1200">
                          <a:solidFill>
                            <a:schemeClr val="lt1"/>
                          </a:solidFill>
                          <a:latin typeface="AmplitudeTF"/>
                          <a:ea typeface="LF_Kai"/>
                        </a:defRPr>
                      </a:lvl6pPr>
                      <a:lvl7pPr marL="2011589" algn="l" defTabSz="670530" rtl="0" eaLnBrk="1" latinLnBrk="0" hangingPunct="1">
                        <a:defRPr sz="1320" b="1" kern="1200">
                          <a:solidFill>
                            <a:schemeClr val="lt1"/>
                          </a:solidFill>
                          <a:latin typeface="AmplitudeTF"/>
                          <a:ea typeface="LF_Kai"/>
                        </a:defRPr>
                      </a:lvl7pPr>
                      <a:lvl8pPr marL="2346853" algn="l" defTabSz="670530" rtl="0" eaLnBrk="1" latinLnBrk="0" hangingPunct="1">
                        <a:defRPr sz="1320" b="1" kern="1200">
                          <a:solidFill>
                            <a:schemeClr val="lt1"/>
                          </a:solidFill>
                          <a:latin typeface="AmplitudeTF"/>
                          <a:ea typeface="LF_Kai"/>
                        </a:defRPr>
                      </a:lvl8pPr>
                      <a:lvl9pPr marL="2682118" algn="l" defTabSz="670530" rtl="0" eaLnBrk="1" latinLnBrk="0" hangingPunct="1">
                        <a:defRPr sz="1320" b="1" kern="1200">
                          <a:solidFill>
                            <a:schemeClr val="lt1"/>
                          </a:solidFill>
                          <a:latin typeface="AmplitudeTF"/>
                          <a:ea typeface="LF_Kai"/>
                        </a:defRPr>
                      </a:lvl9pPr>
                    </a:lstStyle>
                    <a:p>
                      <a:r>
                        <a:rPr lang="en-US" sz="800" dirty="0">
                          <a:solidFill>
                            <a:schemeClr val="bg1"/>
                          </a:solidFill>
                          <a:latin typeface="Times New Roman" panose="02020603050405020304" pitchFamily="18" charset="0"/>
                          <a:cs typeface="Times New Roman" panose="02020603050405020304" pitchFamily="18" charset="0"/>
                        </a:rPr>
                        <a:t>Cyber Alert: Email</a:t>
                      </a:r>
                      <a:r>
                        <a:rPr lang="en-US" sz="800" baseline="0" dirty="0">
                          <a:solidFill>
                            <a:schemeClr val="bg1"/>
                          </a:solidFill>
                          <a:latin typeface="Times New Roman" panose="02020603050405020304" pitchFamily="18" charset="0"/>
                          <a:cs typeface="Times New Roman" panose="02020603050405020304" pitchFamily="18" charset="0"/>
                        </a:rPr>
                        <a:t> Phishing Campaigns </a:t>
                      </a:r>
                      <a:r>
                        <a:rPr lang="en-US" sz="800" baseline="0" dirty="0" smtClean="0">
                          <a:solidFill>
                            <a:schemeClr val="bg1"/>
                          </a:solidFill>
                          <a:latin typeface="Times New Roman" panose="02020603050405020304" pitchFamily="18" charset="0"/>
                          <a:cs typeface="Times New Roman" panose="02020603050405020304" pitchFamily="18" charset="0"/>
                        </a:rPr>
                        <a:t>Targeting Financial Organizations</a:t>
                      </a:r>
                      <a:endParaRPr lang="en-US" sz="800" dirty="0">
                        <a:solidFill>
                          <a:srgbClr val="FF0000"/>
                        </a:solidFill>
                        <a:latin typeface="Times New Roman" panose="02020603050405020304" pitchFamily="18" charset="0"/>
                        <a:cs typeface="Times New Roman" panose="02020603050405020304" pitchFamily="18"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78FBF"/>
                    </a:solidFill>
                  </a:tcPr>
                </a:tc>
                <a:extLst>
                  <a:ext uri="{0D108BD9-81ED-4DB2-BD59-A6C34878D82A}">
                    <a16:rowId xmlns:a16="http://schemas.microsoft.com/office/drawing/2014/main" xmlns="" val="10000"/>
                  </a:ext>
                </a:extLst>
              </a:tr>
              <a:tr h="205686">
                <a:tc>
                  <a:txBody>
                    <a:bodyPr/>
                    <a:lstStyle>
                      <a:lvl1pPr marL="0" algn="l" defTabSz="670530" rtl="0" eaLnBrk="1" latinLnBrk="0" hangingPunct="1">
                        <a:defRPr sz="1320" kern="1200">
                          <a:solidFill>
                            <a:schemeClr val="dk1"/>
                          </a:solidFill>
                          <a:latin typeface="AmplitudeTF"/>
                          <a:ea typeface="LF_Kai"/>
                        </a:defRPr>
                      </a:lvl1pPr>
                      <a:lvl2pPr marL="335265" algn="l" defTabSz="670530" rtl="0" eaLnBrk="1" latinLnBrk="0" hangingPunct="1">
                        <a:defRPr sz="1320" kern="1200">
                          <a:solidFill>
                            <a:schemeClr val="dk1"/>
                          </a:solidFill>
                          <a:latin typeface="AmplitudeTF"/>
                          <a:ea typeface="LF_Kai"/>
                        </a:defRPr>
                      </a:lvl2pPr>
                      <a:lvl3pPr marL="670530" algn="l" defTabSz="670530" rtl="0" eaLnBrk="1" latinLnBrk="0" hangingPunct="1">
                        <a:defRPr sz="1320" kern="1200">
                          <a:solidFill>
                            <a:schemeClr val="dk1"/>
                          </a:solidFill>
                          <a:latin typeface="AmplitudeTF"/>
                          <a:ea typeface="LF_Kai"/>
                        </a:defRPr>
                      </a:lvl3pPr>
                      <a:lvl4pPr marL="1005794" algn="l" defTabSz="670530" rtl="0" eaLnBrk="1" latinLnBrk="0" hangingPunct="1">
                        <a:defRPr sz="1320" kern="1200">
                          <a:solidFill>
                            <a:schemeClr val="dk1"/>
                          </a:solidFill>
                          <a:latin typeface="AmplitudeTF"/>
                          <a:ea typeface="LF_Kai"/>
                        </a:defRPr>
                      </a:lvl4pPr>
                      <a:lvl5pPr marL="1341059" algn="l" defTabSz="670530" rtl="0" eaLnBrk="1" latinLnBrk="0" hangingPunct="1">
                        <a:defRPr sz="1320" kern="1200">
                          <a:solidFill>
                            <a:schemeClr val="dk1"/>
                          </a:solidFill>
                          <a:latin typeface="AmplitudeTF"/>
                          <a:ea typeface="LF_Kai"/>
                        </a:defRPr>
                      </a:lvl5pPr>
                      <a:lvl6pPr marL="1676324" algn="l" defTabSz="670530" rtl="0" eaLnBrk="1" latinLnBrk="0" hangingPunct="1">
                        <a:defRPr sz="1320" kern="1200">
                          <a:solidFill>
                            <a:schemeClr val="dk1"/>
                          </a:solidFill>
                          <a:latin typeface="AmplitudeTF"/>
                          <a:ea typeface="LF_Kai"/>
                        </a:defRPr>
                      </a:lvl6pPr>
                      <a:lvl7pPr marL="2011589" algn="l" defTabSz="670530" rtl="0" eaLnBrk="1" latinLnBrk="0" hangingPunct="1">
                        <a:defRPr sz="1320" kern="1200">
                          <a:solidFill>
                            <a:schemeClr val="dk1"/>
                          </a:solidFill>
                          <a:latin typeface="AmplitudeTF"/>
                          <a:ea typeface="LF_Kai"/>
                        </a:defRPr>
                      </a:lvl7pPr>
                      <a:lvl8pPr marL="2346853" algn="l" defTabSz="670530" rtl="0" eaLnBrk="1" latinLnBrk="0" hangingPunct="1">
                        <a:defRPr sz="1320" kern="1200">
                          <a:solidFill>
                            <a:schemeClr val="dk1"/>
                          </a:solidFill>
                          <a:latin typeface="AmplitudeTF"/>
                          <a:ea typeface="LF_Kai"/>
                        </a:defRPr>
                      </a:lvl8pPr>
                      <a:lvl9pPr marL="2682118" algn="l" defTabSz="670530" rtl="0" eaLnBrk="1" latinLnBrk="0" hangingPunct="1">
                        <a:defRPr sz="1320" kern="1200">
                          <a:solidFill>
                            <a:schemeClr val="dk1"/>
                          </a:solidFill>
                          <a:latin typeface="AmplitudeTF"/>
                          <a:ea typeface="LF_Kai"/>
                        </a:defRPr>
                      </a:lvl9pPr>
                    </a:lstStyle>
                    <a:p>
                      <a:r>
                        <a:rPr lang="en-US" sz="800" b="1" dirty="0">
                          <a:latin typeface="Times New Roman" panose="02020603050405020304" pitchFamily="18" charset="0"/>
                          <a:cs typeface="Times New Roman" panose="02020603050405020304" pitchFamily="18" charset="0"/>
                        </a:rPr>
                        <a:t>Date: </a:t>
                      </a:r>
                      <a:r>
                        <a:rPr lang="en-US" sz="800" kern="1200" dirty="0" smtClean="0">
                          <a:solidFill>
                            <a:schemeClr val="dk1"/>
                          </a:solidFill>
                          <a:latin typeface="Times New Roman" panose="02020603050405020304" pitchFamily="18" charset="0"/>
                          <a:ea typeface="LF_Kai"/>
                          <a:cs typeface="Times New Roman" panose="02020603050405020304" pitchFamily="18" charset="0"/>
                        </a:rPr>
                        <a:t>Monday, September 14, 2020 </a:t>
                      </a:r>
                      <a:endParaRPr lang="en-US" sz="800" kern="1200" dirty="0">
                        <a:solidFill>
                          <a:schemeClr val="dk1"/>
                        </a:solidFill>
                        <a:latin typeface="Times New Roman" panose="02020603050405020304" pitchFamily="18" charset="0"/>
                        <a:ea typeface="LF_Kai"/>
                        <a:cs typeface="Times New Roman" panose="02020603050405020304" pitchFamily="18"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xmlns="" val="10001"/>
                  </a:ext>
                </a:extLst>
              </a:tr>
              <a:tr h="981181">
                <a:tc>
                  <a:txBody>
                    <a:bodyPr/>
                    <a:lstStyle>
                      <a:lvl1pPr marL="0" algn="l" defTabSz="670530" rtl="0" eaLnBrk="1" latinLnBrk="0" hangingPunct="1">
                        <a:defRPr sz="1320" kern="1200">
                          <a:solidFill>
                            <a:schemeClr val="dk1"/>
                          </a:solidFill>
                          <a:latin typeface="AmplitudeTF"/>
                          <a:ea typeface="LF_Kai"/>
                        </a:defRPr>
                      </a:lvl1pPr>
                      <a:lvl2pPr marL="335265" algn="l" defTabSz="670530" rtl="0" eaLnBrk="1" latinLnBrk="0" hangingPunct="1">
                        <a:defRPr sz="1320" kern="1200">
                          <a:solidFill>
                            <a:schemeClr val="dk1"/>
                          </a:solidFill>
                          <a:latin typeface="AmplitudeTF"/>
                          <a:ea typeface="LF_Kai"/>
                        </a:defRPr>
                      </a:lvl2pPr>
                      <a:lvl3pPr marL="670530" algn="l" defTabSz="670530" rtl="0" eaLnBrk="1" latinLnBrk="0" hangingPunct="1">
                        <a:defRPr sz="1320" kern="1200">
                          <a:solidFill>
                            <a:schemeClr val="dk1"/>
                          </a:solidFill>
                          <a:latin typeface="AmplitudeTF"/>
                          <a:ea typeface="LF_Kai"/>
                        </a:defRPr>
                      </a:lvl3pPr>
                      <a:lvl4pPr marL="1005794" algn="l" defTabSz="670530" rtl="0" eaLnBrk="1" latinLnBrk="0" hangingPunct="1">
                        <a:defRPr sz="1320" kern="1200">
                          <a:solidFill>
                            <a:schemeClr val="dk1"/>
                          </a:solidFill>
                          <a:latin typeface="AmplitudeTF"/>
                          <a:ea typeface="LF_Kai"/>
                        </a:defRPr>
                      </a:lvl4pPr>
                      <a:lvl5pPr marL="1341059" algn="l" defTabSz="670530" rtl="0" eaLnBrk="1" latinLnBrk="0" hangingPunct="1">
                        <a:defRPr sz="1320" kern="1200">
                          <a:solidFill>
                            <a:schemeClr val="dk1"/>
                          </a:solidFill>
                          <a:latin typeface="AmplitudeTF"/>
                          <a:ea typeface="LF_Kai"/>
                        </a:defRPr>
                      </a:lvl5pPr>
                      <a:lvl6pPr marL="1676324" algn="l" defTabSz="670530" rtl="0" eaLnBrk="1" latinLnBrk="0" hangingPunct="1">
                        <a:defRPr sz="1320" kern="1200">
                          <a:solidFill>
                            <a:schemeClr val="dk1"/>
                          </a:solidFill>
                          <a:latin typeface="AmplitudeTF"/>
                          <a:ea typeface="LF_Kai"/>
                        </a:defRPr>
                      </a:lvl6pPr>
                      <a:lvl7pPr marL="2011589" algn="l" defTabSz="670530" rtl="0" eaLnBrk="1" latinLnBrk="0" hangingPunct="1">
                        <a:defRPr sz="1320" kern="1200">
                          <a:solidFill>
                            <a:schemeClr val="dk1"/>
                          </a:solidFill>
                          <a:latin typeface="AmplitudeTF"/>
                          <a:ea typeface="LF_Kai"/>
                        </a:defRPr>
                      </a:lvl7pPr>
                      <a:lvl8pPr marL="2346853" algn="l" defTabSz="670530" rtl="0" eaLnBrk="1" latinLnBrk="0" hangingPunct="1">
                        <a:defRPr sz="1320" kern="1200">
                          <a:solidFill>
                            <a:schemeClr val="dk1"/>
                          </a:solidFill>
                          <a:latin typeface="AmplitudeTF"/>
                          <a:ea typeface="LF_Kai"/>
                        </a:defRPr>
                      </a:lvl8pPr>
                      <a:lvl9pPr marL="2682118" algn="l" defTabSz="670530" rtl="0" eaLnBrk="1" latinLnBrk="0" hangingPunct="1">
                        <a:defRPr sz="1320" kern="1200">
                          <a:solidFill>
                            <a:schemeClr val="dk1"/>
                          </a:solidFill>
                          <a:latin typeface="AmplitudeTF"/>
                          <a:ea typeface="LF_Kai"/>
                        </a:defRPr>
                      </a:lvl9pPr>
                    </a:lstStyle>
                    <a:p>
                      <a:r>
                        <a:rPr lang="en-US" sz="800" kern="1200" dirty="0" smtClean="0">
                          <a:solidFill>
                            <a:schemeClr val="dk1"/>
                          </a:solidFill>
                          <a:effectLst/>
                          <a:latin typeface="Times New Roman" panose="02020603050405020304" pitchFamily="18" charset="0"/>
                          <a:ea typeface="+mn-ea"/>
                          <a:cs typeface="Times New Roman" panose="02020603050405020304" pitchFamily="18" charset="0"/>
                        </a:rPr>
                        <a:t>Over</a:t>
                      </a:r>
                      <a:r>
                        <a:rPr lang="en-US" sz="800" kern="1200" baseline="0" dirty="0" smtClean="0">
                          <a:solidFill>
                            <a:schemeClr val="dk1"/>
                          </a:solidFill>
                          <a:effectLst/>
                          <a:latin typeface="Times New Roman" panose="02020603050405020304" pitchFamily="18" charset="0"/>
                          <a:ea typeface="+mn-ea"/>
                          <a:cs typeface="Times New Roman" panose="02020603050405020304" pitchFamily="18" charset="0"/>
                        </a:rPr>
                        <a:t> the last few months, </a:t>
                      </a:r>
                      <a:r>
                        <a:rPr lang="en-US" sz="800" kern="1200" dirty="0" smtClean="0">
                          <a:solidFill>
                            <a:schemeClr val="dk1"/>
                          </a:solidFill>
                          <a:effectLst/>
                          <a:latin typeface="Times New Roman" panose="02020603050405020304" pitchFamily="18" charset="0"/>
                          <a:ea typeface="+mn-ea"/>
                          <a:cs typeface="Times New Roman" panose="02020603050405020304" pitchFamily="18" charset="0"/>
                        </a:rPr>
                        <a:t>DHS and FBI have received </a:t>
                      </a:r>
                      <a:r>
                        <a:rPr lang="en-US" sz="800" kern="1200" dirty="0">
                          <a:solidFill>
                            <a:schemeClr val="dk1"/>
                          </a:solidFill>
                          <a:effectLst/>
                          <a:latin typeface="Times New Roman" panose="02020603050405020304" pitchFamily="18" charset="0"/>
                          <a:ea typeface="+mn-ea"/>
                          <a:cs typeface="Times New Roman" panose="02020603050405020304" pitchFamily="18" charset="0"/>
                        </a:rPr>
                        <a:t>reporting from </a:t>
                      </a:r>
                      <a:r>
                        <a:rPr lang="en-US" sz="800" kern="1200" dirty="0" smtClean="0">
                          <a:solidFill>
                            <a:schemeClr val="tx1"/>
                          </a:solidFill>
                          <a:effectLst/>
                          <a:latin typeface="Times New Roman" panose="02020603050405020304" pitchFamily="18" charset="0"/>
                          <a:ea typeface="+mn-ea"/>
                          <a:cs typeface="Times New Roman" panose="02020603050405020304" pitchFamily="18" charset="0"/>
                        </a:rPr>
                        <a:t>financial institutions</a:t>
                      </a:r>
                      <a:r>
                        <a:rPr lang="en-US" sz="800" kern="1200" baseline="0" dirty="0" smtClean="0">
                          <a:solidFill>
                            <a:schemeClr val="tx1"/>
                          </a:solidFill>
                          <a:effectLst/>
                          <a:latin typeface="Times New Roman" panose="02020603050405020304" pitchFamily="18" charset="0"/>
                          <a:ea typeface="+mn-ea"/>
                          <a:cs typeface="Times New Roman" panose="02020603050405020304" pitchFamily="18" charset="0"/>
                        </a:rPr>
                        <a:t> and consulting firms </a:t>
                      </a:r>
                      <a:r>
                        <a:rPr lang="en-US" sz="800" kern="1200" dirty="0" smtClean="0">
                          <a:solidFill>
                            <a:schemeClr val="tx1"/>
                          </a:solidFill>
                          <a:effectLst/>
                          <a:latin typeface="Times New Roman" panose="02020603050405020304" pitchFamily="18" charset="0"/>
                          <a:ea typeface="+mn-ea"/>
                          <a:cs typeface="Times New Roman" panose="02020603050405020304" pitchFamily="18" charset="0"/>
                        </a:rPr>
                        <a:t>regarding </a:t>
                      </a:r>
                      <a:r>
                        <a:rPr lang="en-US" sz="800" kern="1200" dirty="0">
                          <a:solidFill>
                            <a:schemeClr val="dk1"/>
                          </a:solidFill>
                          <a:effectLst/>
                          <a:latin typeface="Times New Roman" panose="02020603050405020304" pitchFamily="18" charset="0"/>
                          <a:ea typeface="+mn-ea"/>
                          <a:cs typeface="Times New Roman" panose="02020603050405020304" pitchFamily="18" charset="0"/>
                        </a:rPr>
                        <a:t>a growing phishing email </a:t>
                      </a:r>
                      <a:r>
                        <a:rPr lang="en-US" sz="800" kern="1200" dirty="0" smtClean="0">
                          <a:solidFill>
                            <a:schemeClr val="dk1"/>
                          </a:solidFill>
                          <a:effectLst/>
                          <a:latin typeface="Times New Roman" panose="02020603050405020304" pitchFamily="18" charset="0"/>
                          <a:ea typeface="+mn-ea"/>
                          <a:cs typeface="Times New Roman" panose="02020603050405020304" pitchFamily="18" charset="0"/>
                        </a:rPr>
                        <a:t>campaign</a:t>
                      </a:r>
                      <a:r>
                        <a:rPr lang="en-US" sz="800" kern="1200" baseline="0" dirty="0" smtClean="0">
                          <a:solidFill>
                            <a:schemeClr val="dk1"/>
                          </a:solidFill>
                          <a:effectLst/>
                          <a:latin typeface="Times New Roman" panose="02020603050405020304" pitchFamily="18" charset="0"/>
                          <a:ea typeface="+mn-ea"/>
                          <a:cs typeface="Times New Roman" panose="02020603050405020304" pitchFamily="18" charset="0"/>
                        </a:rPr>
                        <a:t>. The </a:t>
                      </a:r>
                      <a:r>
                        <a:rPr lang="en-US" sz="800" kern="1200" baseline="0" dirty="0">
                          <a:solidFill>
                            <a:schemeClr val="dk1"/>
                          </a:solidFill>
                          <a:effectLst/>
                          <a:latin typeface="Times New Roman" panose="02020603050405020304" pitchFamily="18" charset="0"/>
                          <a:ea typeface="+mn-ea"/>
                          <a:cs typeface="Times New Roman" panose="02020603050405020304" pitchFamily="18" charset="0"/>
                        </a:rPr>
                        <a:t>phishing emails</a:t>
                      </a:r>
                      <a:r>
                        <a:rPr lang="en-US" sz="800" kern="1200" baseline="0" dirty="0">
                          <a:solidFill>
                            <a:schemeClr val="tx1"/>
                          </a:solidFill>
                          <a:effectLst/>
                          <a:latin typeface="Times New Roman" panose="02020603050405020304" pitchFamily="18" charset="0"/>
                          <a:ea typeface="+mn-ea"/>
                          <a:cs typeface="Times New Roman" panose="02020603050405020304" pitchFamily="18" charset="0"/>
                        </a:rPr>
                        <a:t> have a</a:t>
                      </a:r>
                      <a:r>
                        <a:rPr lang="en-US" sz="800" kern="1200" dirty="0">
                          <a:solidFill>
                            <a:schemeClr val="tx1"/>
                          </a:solidFill>
                          <a:effectLst/>
                          <a:latin typeface="Times New Roman" panose="02020603050405020304" pitchFamily="18" charset="0"/>
                          <a:ea typeface="+mn-ea"/>
                          <a:cs typeface="Times New Roman" panose="02020603050405020304" pitchFamily="18" charset="0"/>
                        </a:rPr>
                        <a:t> Human Resources theme and either ask the user to update personal information or confirm that a</a:t>
                      </a:r>
                      <a:r>
                        <a:rPr lang="en-US" sz="800" kern="1200" baseline="0" dirty="0">
                          <a:solidFill>
                            <a:schemeClr val="tx1"/>
                          </a:solidFill>
                          <a:effectLst/>
                          <a:latin typeface="Times New Roman" panose="02020603050405020304" pitchFamily="18" charset="0"/>
                          <a:ea typeface="+mn-ea"/>
                          <a:cs typeface="Times New Roman" panose="02020603050405020304" pitchFamily="18" charset="0"/>
                        </a:rPr>
                        <a:t> change has been made to their information by </a:t>
                      </a:r>
                      <a:r>
                        <a:rPr lang="en-US" sz="800" kern="1200" baseline="0" dirty="0">
                          <a:solidFill>
                            <a:schemeClr val="dk1"/>
                          </a:solidFill>
                          <a:effectLst/>
                          <a:latin typeface="Times New Roman" panose="02020603050405020304" pitchFamily="18" charset="0"/>
                          <a:ea typeface="+mn-ea"/>
                          <a:cs typeface="Times New Roman" panose="02020603050405020304" pitchFamily="18" charset="0"/>
                        </a:rPr>
                        <a:t>clicking on a link. </a:t>
                      </a:r>
                      <a:r>
                        <a:rPr lang="en-US" sz="800" kern="1200" baseline="0" dirty="0" smtClean="0">
                          <a:solidFill>
                            <a:schemeClr val="dk1"/>
                          </a:solidFill>
                          <a:effectLst/>
                          <a:latin typeface="Times New Roman" panose="02020603050405020304" pitchFamily="18" charset="0"/>
                          <a:ea typeface="+mn-ea"/>
                          <a:cs typeface="Times New Roman" panose="02020603050405020304" pitchFamily="18" charset="0"/>
                        </a:rPr>
                        <a:t>Once </a:t>
                      </a:r>
                      <a:r>
                        <a:rPr lang="en-US" sz="800" kern="1200" baseline="0" dirty="0">
                          <a:solidFill>
                            <a:schemeClr val="dk1"/>
                          </a:solidFill>
                          <a:effectLst/>
                          <a:latin typeface="Times New Roman" panose="02020603050405020304" pitchFamily="18" charset="0"/>
                          <a:ea typeface="+mn-ea"/>
                          <a:cs typeface="Times New Roman" panose="02020603050405020304" pitchFamily="18" charset="0"/>
                        </a:rPr>
                        <a:t>clicked, the email downloads a variant of the Ryuk malware that can steal or encrypt critical files and systems</a:t>
                      </a:r>
                      <a:r>
                        <a:rPr lang="en-US" sz="800" kern="1200" baseline="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800" kern="1200" dirty="0">
                          <a:solidFill>
                            <a:schemeClr val="dk1"/>
                          </a:solidFill>
                          <a:effectLst/>
                          <a:latin typeface="Times New Roman" panose="02020603050405020304" pitchFamily="18" charset="0"/>
                          <a:ea typeface="+mn-ea"/>
                          <a:cs typeface="Times New Roman" panose="02020603050405020304" pitchFamily="18" charset="0"/>
                        </a:rPr>
                        <a:t>A variation of this campaign has also been observed, where </a:t>
                      </a:r>
                      <a:r>
                        <a:rPr lang="en-US" sz="800" kern="1200" dirty="0" smtClean="0">
                          <a:solidFill>
                            <a:schemeClr val="dk1"/>
                          </a:solidFill>
                          <a:effectLst/>
                          <a:latin typeface="Times New Roman" panose="02020603050405020304" pitchFamily="18" charset="0"/>
                          <a:ea typeface="+mn-ea"/>
                          <a:cs typeface="Times New Roman" panose="02020603050405020304" pitchFamily="18" charset="0"/>
                        </a:rPr>
                        <a:t>organizations</a:t>
                      </a:r>
                      <a:r>
                        <a:rPr lang="en-US" sz="8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US" sz="800" kern="1200" dirty="0" smtClean="0">
                          <a:solidFill>
                            <a:schemeClr val="dk1"/>
                          </a:solidFill>
                          <a:effectLst/>
                          <a:latin typeface="Times New Roman" panose="02020603050405020304" pitchFamily="18" charset="0"/>
                          <a:ea typeface="+mn-ea"/>
                          <a:cs typeface="Times New Roman" panose="02020603050405020304" pitchFamily="18" charset="0"/>
                        </a:rPr>
                        <a:t>have </a:t>
                      </a:r>
                      <a:r>
                        <a:rPr lang="en-US" sz="800" kern="1200" dirty="0">
                          <a:solidFill>
                            <a:schemeClr val="dk1"/>
                          </a:solidFill>
                          <a:effectLst/>
                          <a:latin typeface="Times New Roman" panose="02020603050405020304" pitchFamily="18" charset="0"/>
                          <a:ea typeface="+mn-ea"/>
                          <a:cs typeface="Times New Roman" panose="02020603050405020304" pitchFamily="18" charset="0"/>
                        </a:rPr>
                        <a:t>received Business Email Compromise (BEC) emails from trusted vendors requesting that their financial institution </a:t>
                      </a:r>
                      <a:r>
                        <a:rPr lang="en-US" sz="800" kern="1200" dirty="0">
                          <a:solidFill>
                            <a:schemeClr val="tx1"/>
                          </a:solidFill>
                          <a:effectLst/>
                          <a:latin typeface="Times New Roman" panose="02020603050405020304" pitchFamily="18" charset="0"/>
                          <a:ea typeface="+mn-ea"/>
                          <a:cs typeface="Times New Roman" panose="02020603050405020304" pitchFamily="18" charset="0"/>
                        </a:rPr>
                        <a:t>information</a:t>
                      </a:r>
                      <a:r>
                        <a:rPr lang="en-US" sz="800" kern="1200" dirty="0">
                          <a:solidFill>
                            <a:schemeClr val="dk1"/>
                          </a:solidFill>
                          <a:effectLst/>
                          <a:latin typeface="Times New Roman" panose="02020603050405020304" pitchFamily="18" charset="0"/>
                          <a:ea typeface="+mn-ea"/>
                          <a:cs typeface="Times New Roman" panose="02020603050405020304" pitchFamily="18" charset="0"/>
                        </a:rPr>
                        <a:t> be updated for an urgent payment. </a:t>
                      </a:r>
                      <a:endParaRPr lang="en-US" sz="800" dirty="0">
                        <a:latin typeface="Times New Roman" panose="02020603050405020304" pitchFamily="18" charset="0"/>
                        <a:cs typeface="Times New Roman" panose="02020603050405020304" pitchFamily="18"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946156">
                <a:tc>
                  <a:txBody>
                    <a:bodyPr/>
                    <a:lstStyle>
                      <a:lvl1pPr marL="0" algn="l" defTabSz="670530" rtl="0" eaLnBrk="1" latinLnBrk="0" hangingPunct="1">
                        <a:defRPr sz="1320" kern="1200">
                          <a:solidFill>
                            <a:schemeClr val="dk1"/>
                          </a:solidFill>
                          <a:latin typeface="AmplitudeTF"/>
                          <a:ea typeface="LF_Kai"/>
                        </a:defRPr>
                      </a:lvl1pPr>
                      <a:lvl2pPr marL="335265" algn="l" defTabSz="670530" rtl="0" eaLnBrk="1" latinLnBrk="0" hangingPunct="1">
                        <a:defRPr sz="1320" kern="1200">
                          <a:solidFill>
                            <a:schemeClr val="dk1"/>
                          </a:solidFill>
                          <a:latin typeface="AmplitudeTF"/>
                          <a:ea typeface="LF_Kai"/>
                        </a:defRPr>
                      </a:lvl2pPr>
                      <a:lvl3pPr marL="670530" algn="l" defTabSz="670530" rtl="0" eaLnBrk="1" latinLnBrk="0" hangingPunct="1">
                        <a:defRPr sz="1320" kern="1200">
                          <a:solidFill>
                            <a:schemeClr val="dk1"/>
                          </a:solidFill>
                          <a:latin typeface="AmplitudeTF"/>
                          <a:ea typeface="LF_Kai"/>
                        </a:defRPr>
                      </a:lvl3pPr>
                      <a:lvl4pPr marL="1005794" algn="l" defTabSz="670530" rtl="0" eaLnBrk="1" latinLnBrk="0" hangingPunct="1">
                        <a:defRPr sz="1320" kern="1200">
                          <a:solidFill>
                            <a:schemeClr val="dk1"/>
                          </a:solidFill>
                          <a:latin typeface="AmplitudeTF"/>
                          <a:ea typeface="LF_Kai"/>
                        </a:defRPr>
                      </a:lvl4pPr>
                      <a:lvl5pPr marL="1341059" algn="l" defTabSz="670530" rtl="0" eaLnBrk="1" latinLnBrk="0" hangingPunct="1">
                        <a:defRPr sz="1320" kern="1200">
                          <a:solidFill>
                            <a:schemeClr val="dk1"/>
                          </a:solidFill>
                          <a:latin typeface="AmplitudeTF"/>
                          <a:ea typeface="LF_Kai"/>
                        </a:defRPr>
                      </a:lvl5pPr>
                      <a:lvl6pPr marL="1676324" algn="l" defTabSz="670530" rtl="0" eaLnBrk="1" latinLnBrk="0" hangingPunct="1">
                        <a:defRPr sz="1320" kern="1200">
                          <a:solidFill>
                            <a:schemeClr val="dk1"/>
                          </a:solidFill>
                          <a:latin typeface="AmplitudeTF"/>
                          <a:ea typeface="LF_Kai"/>
                        </a:defRPr>
                      </a:lvl6pPr>
                      <a:lvl7pPr marL="2011589" algn="l" defTabSz="670530" rtl="0" eaLnBrk="1" latinLnBrk="0" hangingPunct="1">
                        <a:defRPr sz="1320" kern="1200">
                          <a:solidFill>
                            <a:schemeClr val="dk1"/>
                          </a:solidFill>
                          <a:latin typeface="AmplitudeTF"/>
                          <a:ea typeface="LF_Kai"/>
                        </a:defRPr>
                      </a:lvl7pPr>
                      <a:lvl8pPr marL="2346853" algn="l" defTabSz="670530" rtl="0" eaLnBrk="1" latinLnBrk="0" hangingPunct="1">
                        <a:defRPr sz="1320" kern="1200">
                          <a:solidFill>
                            <a:schemeClr val="dk1"/>
                          </a:solidFill>
                          <a:latin typeface="AmplitudeTF"/>
                          <a:ea typeface="LF_Kai"/>
                        </a:defRPr>
                      </a:lvl8pPr>
                      <a:lvl9pPr marL="2682118" algn="l" defTabSz="670530" rtl="0" eaLnBrk="1" latinLnBrk="0" hangingPunct="1">
                        <a:defRPr sz="1320" kern="1200">
                          <a:solidFill>
                            <a:schemeClr val="dk1"/>
                          </a:solidFill>
                          <a:latin typeface="AmplitudeTF"/>
                          <a:ea typeface="LF_Kai"/>
                        </a:defRPr>
                      </a:lvl9pPr>
                    </a:lstStyle>
                    <a:p>
                      <a:r>
                        <a:rPr lang="en-US" sz="800" b="1" dirty="0">
                          <a:latin typeface="Times New Roman" panose="02020603050405020304" pitchFamily="18" charset="0"/>
                          <a:cs typeface="Times New Roman" panose="02020603050405020304" pitchFamily="18" charset="0"/>
                        </a:rPr>
                        <a:t>Recommendations: </a:t>
                      </a:r>
                      <a:r>
                        <a:rPr lang="en-US" sz="800" b="0" dirty="0" smtClean="0">
                          <a:latin typeface="Times New Roman" panose="02020603050405020304" pitchFamily="18" charset="0"/>
                          <a:cs typeface="Times New Roman" panose="02020603050405020304" pitchFamily="18" charset="0"/>
                        </a:rPr>
                        <a:t>DHS and FBI</a:t>
                      </a:r>
                      <a:r>
                        <a:rPr lang="en-US" sz="800" kern="1200" dirty="0" smtClean="0">
                          <a:solidFill>
                            <a:schemeClr val="dk1"/>
                          </a:solidFill>
                          <a:latin typeface="Times New Roman" panose="02020603050405020304" pitchFamily="18" charset="0"/>
                          <a:ea typeface="+mn-ea"/>
                          <a:cs typeface="Times New Roman" panose="02020603050405020304" pitchFamily="18" charset="0"/>
                        </a:rPr>
                        <a:t> recommend </a:t>
                      </a:r>
                      <a:r>
                        <a:rPr lang="en-US" sz="800" kern="1200" dirty="0">
                          <a:solidFill>
                            <a:schemeClr val="dk1"/>
                          </a:solidFill>
                          <a:latin typeface="Times New Roman" panose="02020603050405020304" pitchFamily="18" charset="0"/>
                          <a:ea typeface="+mn-ea"/>
                          <a:cs typeface="Times New Roman" panose="02020603050405020304" pitchFamily="18" charset="0"/>
                        </a:rPr>
                        <a:t>the following general best practices, to limit the effect of phishing emails and scams on your organization:</a:t>
                      </a:r>
                    </a:p>
                    <a:p>
                      <a:pPr marL="631825" lvl="1" indent="-171450">
                        <a:buClr>
                          <a:schemeClr val="tx2"/>
                        </a:buClr>
                        <a:buFont typeface="Wingdings" panose="05000000000000000000" pitchFamily="2" charset="2"/>
                        <a:buChar char="§"/>
                      </a:pPr>
                      <a:r>
                        <a:rPr lang="en-US" sz="800" kern="1200" dirty="0">
                          <a:solidFill>
                            <a:schemeClr val="dk1"/>
                          </a:solidFill>
                          <a:latin typeface="Times New Roman" panose="02020603050405020304" pitchFamily="18" charset="0"/>
                          <a:ea typeface="+mn-ea"/>
                          <a:cs typeface="Times New Roman" panose="02020603050405020304" pitchFamily="18" charset="0"/>
                        </a:rPr>
                        <a:t>1. Remind users not to open suspicious emails or attachments, or follow suspicious links, as they may contain malware</a:t>
                      </a:r>
                    </a:p>
                    <a:p>
                      <a:pPr marL="628650" lvl="1" indent="-171450">
                        <a:buClr>
                          <a:schemeClr val="tx2"/>
                        </a:buClr>
                        <a:buFont typeface="Wingdings" panose="05000000000000000000" pitchFamily="2" charset="2"/>
                        <a:buChar char="§"/>
                      </a:pPr>
                      <a:r>
                        <a:rPr lang="en-US" sz="800" kern="1200" dirty="0">
                          <a:solidFill>
                            <a:schemeClr val="dk1"/>
                          </a:solidFill>
                          <a:latin typeface="Times New Roman" panose="02020603050405020304" pitchFamily="18" charset="0"/>
                          <a:ea typeface="+mn-ea"/>
                          <a:cs typeface="Times New Roman" panose="02020603050405020304" pitchFamily="18" charset="0"/>
                        </a:rPr>
                        <a:t>2. Implement filters at the email gateway to filter out emails with known phishing indicators, such as known malicious</a:t>
                      </a:r>
                      <a:r>
                        <a:rPr lang="en-US" sz="800" kern="1200" baseline="0" dirty="0">
                          <a:solidFill>
                            <a:schemeClr val="dk1"/>
                          </a:solidFill>
                          <a:latin typeface="Times New Roman" panose="02020603050405020304" pitchFamily="18" charset="0"/>
                          <a:ea typeface="+mn-ea"/>
                          <a:cs typeface="Times New Roman" panose="02020603050405020304" pitchFamily="18" charset="0"/>
                        </a:rPr>
                        <a:t> </a:t>
                      </a:r>
                      <a:r>
                        <a:rPr lang="en-US" sz="800" kern="1200" dirty="0">
                          <a:solidFill>
                            <a:schemeClr val="dk1"/>
                          </a:solidFill>
                          <a:latin typeface="Times New Roman" panose="02020603050405020304" pitchFamily="18" charset="0"/>
                          <a:ea typeface="+mn-ea"/>
                          <a:cs typeface="Times New Roman" panose="02020603050405020304" pitchFamily="18" charset="0"/>
                        </a:rPr>
                        <a:t>subject lines, and block suspicious IP addresses at the firewall.</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bl>
          </a:graphicData>
        </a:graphic>
      </p:graphicFrame>
      <p:sp>
        <p:nvSpPr>
          <p:cNvPr id="6" name="Rectangle 5"/>
          <p:cNvSpPr/>
          <p:nvPr/>
        </p:nvSpPr>
        <p:spPr>
          <a:xfrm>
            <a:off x="861160" y="2460507"/>
            <a:ext cx="1862446" cy="925268"/>
          </a:xfrm>
          <a:prstGeom prst="rect">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smtClean="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9:00AM</a:t>
            </a:r>
            <a:endParaRPr kumimoji="0" lang="en-GB" sz="3000" b="0" i="0" u="none" strike="noStrike" kern="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Rectangle 6"/>
          <p:cNvSpPr/>
          <p:nvPr/>
        </p:nvSpPr>
        <p:spPr>
          <a:xfrm>
            <a:off x="820301" y="2424237"/>
            <a:ext cx="1949025" cy="997808"/>
          </a:xfrm>
          <a:prstGeom prst="rect">
            <a:avLst/>
          </a:prstGeom>
          <a:no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9" name="Slide Number Placeholder 8"/>
          <p:cNvSpPr>
            <a:spLocks noGrp="1"/>
          </p:cNvSpPr>
          <p:nvPr>
            <p:ph type="sldNum" sz="quarter" idx="12"/>
          </p:nvPr>
        </p:nvSpPr>
        <p:spPr/>
        <p:txBody>
          <a:bodyPr/>
          <a:lstStyle/>
          <a:p>
            <a:fld id="{DE6ECF0F-DA4E-4743-8955-ADA7D27EA82F}" type="slidenum">
              <a:rPr lang="en-US" smtClean="0"/>
              <a:t>6</a:t>
            </a:fld>
            <a:endParaRPr lang="en-US"/>
          </a:p>
        </p:txBody>
      </p:sp>
    </p:spTree>
    <p:extLst>
      <p:ext uri="{BB962C8B-B14F-4D97-AF65-F5344CB8AC3E}">
        <p14:creationId xmlns:p14="http://schemas.microsoft.com/office/powerpoint/2010/main" val="334483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E3269F8-2DFC-42BB-A89B-1C53843DF138}"/>
              </a:ext>
            </a:extLst>
          </p:cNvPr>
          <p:cNvGrpSpPr>
            <a:grpSpLocks noChangeAspect="1"/>
          </p:cNvGrpSpPr>
          <p:nvPr/>
        </p:nvGrpSpPr>
        <p:grpSpPr bwMode="auto">
          <a:xfrm>
            <a:off x="5545183" y="1279542"/>
            <a:ext cx="2314464" cy="2315385"/>
            <a:chOff x="6414" y="1403"/>
            <a:chExt cx="681" cy="680"/>
          </a:xfrm>
          <a:solidFill>
            <a:srgbClr val="FFFFFF">
              <a:lumMod val="85000"/>
            </a:srgbClr>
          </a:solidFill>
        </p:grpSpPr>
        <p:sp>
          <p:nvSpPr>
            <p:cNvPr id="3" name="Freeform 2">
              <a:extLst>
                <a:ext uri="{FF2B5EF4-FFF2-40B4-BE49-F238E27FC236}">
                  <a16:creationId xmlns:a16="http://schemas.microsoft.com/office/drawing/2014/main" xmlns="" id="{46150951-FCD4-4721-A4DC-C80CAEA231F7}"/>
                </a:ext>
              </a:extLst>
            </p:cNvPr>
            <p:cNvSpPr>
              <a:spLocks noEditPoints="1"/>
            </p:cNvSpPr>
            <p:nvPr/>
          </p:nvSpPr>
          <p:spPr bwMode="auto">
            <a:xfrm>
              <a:off x="6414" y="1664"/>
              <a:ext cx="681" cy="419"/>
            </a:xfrm>
            <a:custGeom>
              <a:avLst/>
              <a:gdLst>
                <a:gd name="T0" fmla="*/ 392 w 1127"/>
                <a:gd name="T1" fmla="*/ 474 h 692"/>
                <a:gd name="T2" fmla="*/ 392 w 1127"/>
                <a:gd name="T3" fmla="*/ 465 h 692"/>
                <a:gd name="T4" fmla="*/ 1066 w 1127"/>
                <a:gd name="T5" fmla="*/ 264 h 692"/>
                <a:gd name="T6" fmla="*/ 1058 w 1127"/>
                <a:gd name="T7" fmla="*/ 133 h 692"/>
                <a:gd name="T8" fmla="*/ 883 w 1127"/>
                <a:gd name="T9" fmla="*/ 40 h 692"/>
                <a:gd name="T10" fmla="*/ 887 w 1127"/>
                <a:gd name="T11" fmla="*/ 214 h 692"/>
                <a:gd name="T12" fmla="*/ 795 w 1127"/>
                <a:gd name="T13" fmla="*/ 356 h 692"/>
                <a:gd name="T14" fmla="*/ 722 w 1127"/>
                <a:gd name="T15" fmla="*/ 293 h 692"/>
                <a:gd name="T16" fmla="*/ 663 w 1127"/>
                <a:gd name="T17" fmla="*/ 263 h 692"/>
                <a:gd name="T18" fmla="*/ 644 w 1127"/>
                <a:gd name="T19" fmla="*/ 166 h 692"/>
                <a:gd name="T20" fmla="*/ 555 w 1127"/>
                <a:gd name="T21" fmla="*/ 1 h 692"/>
                <a:gd name="T22" fmla="*/ 471 w 1127"/>
                <a:gd name="T23" fmla="*/ 171 h 692"/>
                <a:gd name="T24" fmla="*/ 460 w 1127"/>
                <a:gd name="T25" fmla="*/ 262 h 692"/>
                <a:gd name="T26" fmla="*/ 271 w 1127"/>
                <a:gd name="T27" fmla="*/ 264 h 692"/>
                <a:gd name="T28" fmla="*/ 264 w 1127"/>
                <a:gd name="T29" fmla="*/ 133 h 692"/>
                <a:gd name="T30" fmla="*/ 88 w 1127"/>
                <a:gd name="T31" fmla="*/ 40 h 692"/>
                <a:gd name="T32" fmla="*/ 92 w 1127"/>
                <a:gd name="T33" fmla="*/ 214 h 692"/>
                <a:gd name="T34" fmla="*/ 0 w 1127"/>
                <a:gd name="T35" fmla="*/ 356 h 692"/>
                <a:gd name="T36" fmla="*/ 21 w 1127"/>
                <a:gd name="T37" fmla="*/ 685 h 692"/>
                <a:gd name="T38" fmla="*/ 41 w 1127"/>
                <a:gd name="T39" fmla="*/ 576 h 692"/>
                <a:gd name="T40" fmla="*/ 131 w 1127"/>
                <a:gd name="T41" fmla="*/ 203 h 692"/>
                <a:gd name="T42" fmla="*/ 120 w 1127"/>
                <a:gd name="T43" fmla="*/ 64 h 692"/>
                <a:gd name="T44" fmla="*/ 225 w 1127"/>
                <a:gd name="T45" fmla="*/ 123 h 692"/>
                <a:gd name="T46" fmla="*/ 256 w 1127"/>
                <a:gd name="T47" fmla="*/ 301 h 692"/>
                <a:gd name="T48" fmla="*/ 292 w 1127"/>
                <a:gd name="T49" fmla="*/ 379 h 692"/>
                <a:gd name="T50" fmla="*/ 292 w 1127"/>
                <a:gd name="T51" fmla="*/ 389 h 692"/>
                <a:gd name="T52" fmla="*/ 292 w 1127"/>
                <a:gd name="T53" fmla="*/ 415 h 692"/>
                <a:gd name="T54" fmla="*/ 280 w 1127"/>
                <a:gd name="T55" fmla="*/ 504 h 692"/>
                <a:gd name="T56" fmla="*/ 312 w 1127"/>
                <a:gd name="T57" fmla="*/ 685 h 692"/>
                <a:gd name="T58" fmla="*/ 388 w 1127"/>
                <a:gd name="T59" fmla="*/ 645 h 692"/>
                <a:gd name="T60" fmla="*/ 424 w 1127"/>
                <a:gd name="T61" fmla="*/ 684 h 692"/>
                <a:gd name="T62" fmla="*/ 502 w 1127"/>
                <a:gd name="T63" fmla="*/ 646 h 692"/>
                <a:gd name="T64" fmla="*/ 432 w 1127"/>
                <a:gd name="T65" fmla="*/ 465 h 692"/>
                <a:gd name="T66" fmla="*/ 394 w 1127"/>
                <a:gd name="T67" fmla="*/ 374 h 692"/>
                <a:gd name="T68" fmla="*/ 396 w 1127"/>
                <a:gd name="T69" fmla="*/ 545 h 692"/>
                <a:gd name="T70" fmla="*/ 460 w 1127"/>
                <a:gd name="T71" fmla="*/ 629 h 692"/>
                <a:gd name="T72" fmla="*/ 450 w 1127"/>
                <a:gd name="T73" fmla="*/ 652 h 692"/>
                <a:gd name="T74" fmla="*/ 312 w 1127"/>
                <a:gd name="T75" fmla="*/ 464 h 692"/>
                <a:gd name="T76" fmla="*/ 490 w 1127"/>
                <a:gd name="T77" fmla="*/ 296 h 692"/>
                <a:gd name="T78" fmla="*/ 499 w 1127"/>
                <a:gd name="T79" fmla="*/ 122 h 692"/>
                <a:gd name="T80" fmla="*/ 604 w 1127"/>
                <a:gd name="T81" fmla="*/ 64 h 692"/>
                <a:gd name="T82" fmla="*/ 595 w 1127"/>
                <a:gd name="T83" fmla="*/ 194 h 692"/>
                <a:gd name="T84" fmla="*/ 677 w 1127"/>
                <a:gd name="T85" fmla="*/ 309 h 692"/>
                <a:gd name="T86" fmla="*/ 722 w 1127"/>
                <a:gd name="T87" fmla="*/ 350 h 692"/>
                <a:gd name="T88" fmla="*/ 826 w 1127"/>
                <a:gd name="T89" fmla="*/ 446 h 692"/>
                <a:gd name="T90" fmla="*/ 958 w 1127"/>
                <a:gd name="T91" fmla="*/ 306 h 692"/>
                <a:gd name="T92" fmla="*/ 819 w 1127"/>
                <a:gd name="T93" fmla="*/ 494 h 692"/>
                <a:gd name="T94" fmla="*/ 719 w 1127"/>
                <a:gd name="T95" fmla="*/ 389 h 692"/>
                <a:gd name="T96" fmla="*/ 683 w 1127"/>
                <a:gd name="T97" fmla="*/ 585 h 692"/>
                <a:gd name="T98" fmla="*/ 723 w 1127"/>
                <a:gd name="T99" fmla="*/ 672 h 692"/>
                <a:gd name="T100" fmla="*/ 767 w 1127"/>
                <a:gd name="T101" fmla="*/ 517 h 692"/>
                <a:gd name="T102" fmla="*/ 815 w 1127"/>
                <a:gd name="T103" fmla="*/ 692 h 692"/>
                <a:gd name="T104" fmla="*/ 848 w 1127"/>
                <a:gd name="T105" fmla="*/ 521 h 692"/>
                <a:gd name="T106" fmla="*/ 958 w 1127"/>
                <a:gd name="T107" fmla="*/ 266 h 692"/>
                <a:gd name="T108" fmla="*/ 836 w 1127"/>
                <a:gd name="T109" fmla="*/ 375 h 692"/>
                <a:gd name="T110" fmla="*/ 836 w 1127"/>
                <a:gd name="T111" fmla="*/ 357 h 692"/>
                <a:gd name="T112" fmla="*/ 835 w 1127"/>
                <a:gd name="T113" fmla="*/ 356 h 692"/>
                <a:gd name="T114" fmla="*/ 914 w 1127"/>
                <a:gd name="T115" fmla="*/ 160 h 692"/>
                <a:gd name="T116" fmla="*/ 960 w 1127"/>
                <a:gd name="T117" fmla="*/ 41 h 692"/>
                <a:gd name="T118" fmla="*/ 1010 w 1127"/>
                <a:gd name="T119" fmla="*/ 154 h 692"/>
                <a:gd name="T120" fmla="*/ 1087 w 1127"/>
                <a:gd name="T121" fmla="*/ 356 h 692"/>
                <a:gd name="T122" fmla="*/ 1107 w 1127"/>
                <a:gd name="T123" fmla="*/ 685 h 692"/>
                <a:gd name="T124" fmla="*/ 1127 w 1127"/>
                <a:gd name="T125" fmla="*/ 356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7" h="692">
                  <a:moveTo>
                    <a:pt x="392" y="465"/>
                  </a:moveTo>
                  <a:lnTo>
                    <a:pt x="392" y="465"/>
                  </a:lnTo>
                  <a:cubicBezTo>
                    <a:pt x="392" y="468"/>
                    <a:pt x="392" y="471"/>
                    <a:pt x="392" y="474"/>
                  </a:cubicBezTo>
                  <a:lnTo>
                    <a:pt x="387" y="467"/>
                  </a:lnTo>
                  <a:lnTo>
                    <a:pt x="392" y="458"/>
                  </a:lnTo>
                  <a:cubicBezTo>
                    <a:pt x="392" y="461"/>
                    <a:pt x="392" y="463"/>
                    <a:pt x="392" y="465"/>
                  </a:cubicBezTo>
                  <a:close/>
                  <a:moveTo>
                    <a:pt x="1127" y="356"/>
                  </a:moveTo>
                  <a:lnTo>
                    <a:pt x="1127" y="356"/>
                  </a:lnTo>
                  <a:cubicBezTo>
                    <a:pt x="1127" y="301"/>
                    <a:pt x="1117" y="286"/>
                    <a:pt x="1066" y="264"/>
                  </a:cubicBezTo>
                  <a:cubicBezTo>
                    <a:pt x="1027" y="248"/>
                    <a:pt x="1027" y="248"/>
                    <a:pt x="1038" y="203"/>
                  </a:cubicBezTo>
                  <a:cubicBezTo>
                    <a:pt x="1040" y="191"/>
                    <a:pt x="1044" y="179"/>
                    <a:pt x="1048" y="166"/>
                  </a:cubicBezTo>
                  <a:cubicBezTo>
                    <a:pt x="1052" y="155"/>
                    <a:pt x="1055" y="144"/>
                    <a:pt x="1058" y="133"/>
                  </a:cubicBezTo>
                  <a:cubicBezTo>
                    <a:pt x="1067" y="100"/>
                    <a:pt x="1059" y="65"/>
                    <a:pt x="1039" y="39"/>
                  </a:cubicBezTo>
                  <a:cubicBezTo>
                    <a:pt x="1019" y="14"/>
                    <a:pt x="990" y="0"/>
                    <a:pt x="959" y="1"/>
                  </a:cubicBezTo>
                  <a:cubicBezTo>
                    <a:pt x="928" y="2"/>
                    <a:pt x="901" y="16"/>
                    <a:pt x="883" y="40"/>
                  </a:cubicBezTo>
                  <a:cubicBezTo>
                    <a:pt x="863" y="66"/>
                    <a:pt x="856" y="103"/>
                    <a:pt x="864" y="133"/>
                  </a:cubicBezTo>
                  <a:cubicBezTo>
                    <a:pt x="868" y="146"/>
                    <a:pt x="871" y="159"/>
                    <a:pt x="875" y="171"/>
                  </a:cubicBezTo>
                  <a:cubicBezTo>
                    <a:pt x="879" y="186"/>
                    <a:pt x="883" y="200"/>
                    <a:pt x="887" y="214"/>
                  </a:cubicBezTo>
                  <a:cubicBezTo>
                    <a:pt x="896" y="247"/>
                    <a:pt x="897" y="255"/>
                    <a:pt x="862" y="266"/>
                  </a:cubicBezTo>
                  <a:cubicBezTo>
                    <a:pt x="862" y="266"/>
                    <a:pt x="861" y="266"/>
                    <a:pt x="861" y="266"/>
                  </a:cubicBezTo>
                  <a:cubicBezTo>
                    <a:pt x="812" y="286"/>
                    <a:pt x="795" y="299"/>
                    <a:pt x="795" y="356"/>
                  </a:cubicBezTo>
                  <a:lnTo>
                    <a:pt x="795" y="379"/>
                  </a:lnTo>
                  <a:lnTo>
                    <a:pt x="754" y="325"/>
                  </a:lnTo>
                  <a:cubicBezTo>
                    <a:pt x="745" y="313"/>
                    <a:pt x="734" y="302"/>
                    <a:pt x="722" y="293"/>
                  </a:cubicBezTo>
                  <a:cubicBezTo>
                    <a:pt x="720" y="291"/>
                    <a:pt x="718" y="289"/>
                    <a:pt x="715" y="288"/>
                  </a:cubicBezTo>
                  <a:cubicBezTo>
                    <a:pt x="711" y="285"/>
                    <a:pt x="708" y="282"/>
                    <a:pt x="704" y="279"/>
                  </a:cubicBezTo>
                  <a:cubicBezTo>
                    <a:pt x="689" y="266"/>
                    <a:pt x="674" y="263"/>
                    <a:pt x="663" y="263"/>
                  </a:cubicBezTo>
                  <a:cubicBezTo>
                    <a:pt x="659" y="262"/>
                    <a:pt x="655" y="261"/>
                    <a:pt x="651" y="260"/>
                  </a:cubicBezTo>
                  <a:cubicBezTo>
                    <a:pt x="624" y="248"/>
                    <a:pt x="624" y="248"/>
                    <a:pt x="634" y="203"/>
                  </a:cubicBezTo>
                  <a:cubicBezTo>
                    <a:pt x="637" y="191"/>
                    <a:pt x="640" y="179"/>
                    <a:pt x="644" y="166"/>
                  </a:cubicBezTo>
                  <a:cubicBezTo>
                    <a:pt x="648" y="155"/>
                    <a:pt x="651" y="144"/>
                    <a:pt x="654" y="133"/>
                  </a:cubicBezTo>
                  <a:cubicBezTo>
                    <a:pt x="663" y="100"/>
                    <a:pt x="656" y="65"/>
                    <a:pt x="635" y="39"/>
                  </a:cubicBezTo>
                  <a:cubicBezTo>
                    <a:pt x="615" y="14"/>
                    <a:pt x="587" y="0"/>
                    <a:pt x="555" y="1"/>
                  </a:cubicBezTo>
                  <a:cubicBezTo>
                    <a:pt x="524" y="2"/>
                    <a:pt x="497" y="16"/>
                    <a:pt x="479" y="40"/>
                  </a:cubicBezTo>
                  <a:cubicBezTo>
                    <a:pt x="459" y="66"/>
                    <a:pt x="452" y="103"/>
                    <a:pt x="460" y="133"/>
                  </a:cubicBezTo>
                  <a:cubicBezTo>
                    <a:pt x="464" y="146"/>
                    <a:pt x="468" y="159"/>
                    <a:pt x="471" y="171"/>
                  </a:cubicBezTo>
                  <a:cubicBezTo>
                    <a:pt x="475" y="186"/>
                    <a:pt x="479" y="200"/>
                    <a:pt x="483" y="214"/>
                  </a:cubicBezTo>
                  <a:cubicBezTo>
                    <a:pt x="493" y="249"/>
                    <a:pt x="488" y="253"/>
                    <a:pt x="473" y="260"/>
                  </a:cubicBezTo>
                  <a:cubicBezTo>
                    <a:pt x="468" y="262"/>
                    <a:pt x="464" y="263"/>
                    <a:pt x="460" y="262"/>
                  </a:cubicBezTo>
                  <a:cubicBezTo>
                    <a:pt x="435" y="258"/>
                    <a:pt x="384" y="268"/>
                    <a:pt x="360" y="300"/>
                  </a:cubicBezTo>
                  <a:cubicBezTo>
                    <a:pt x="352" y="310"/>
                    <a:pt x="342" y="326"/>
                    <a:pt x="332" y="343"/>
                  </a:cubicBezTo>
                  <a:cubicBezTo>
                    <a:pt x="331" y="299"/>
                    <a:pt x="318" y="284"/>
                    <a:pt x="271" y="264"/>
                  </a:cubicBezTo>
                  <a:cubicBezTo>
                    <a:pt x="233" y="248"/>
                    <a:pt x="233" y="248"/>
                    <a:pt x="243" y="203"/>
                  </a:cubicBezTo>
                  <a:cubicBezTo>
                    <a:pt x="246" y="191"/>
                    <a:pt x="250" y="179"/>
                    <a:pt x="254" y="166"/>
                  </a:cubicBezTo>
                  <a:cubicBezTo>
                    <a:pt x="257" y="155"/>
                    <a:pt x="261" y="144"/>
                    <a:pt x="264" y="133"/>
                  </a:cubicBezTo>
                  <a:cubicBezTo>
                    <a:pt x="272" y="100"/>
                    <a:pt x="265" y="65"/>
                    <a:pt x="244" y="39"/>
                  </a:cubicBezTo>
                  <a:cubicBezTo>
                    <a:pt x="225" y="14"/>
                    <a:pt x="196" y="0"/>
                    <a:pt x="164" y="1"/>
                  </a:cubicBezTo>
                  <a:cubicBezTo>
                    <a:pt x="133" y="2"/>
                    <a:pt x="106" y="16"/>
                    <a:pt x="88" y="40"/>
                  </a:cubicBezTo>
                  <a:cubicBezTo>
                    <a:pt x="68" y="66"/>
                    <a:pt x="61" y="103"/>
                    <a:pt x="70" y="133"/>
                  </a:cubicBezTo>
                  <a:cubicBezTo>
                    <a:pt x="73" y="146"/>
                    <a:pt x="77" y="159"/>
                    <a:pt x="80" y="171"/>
                  </a:cubicBezTo>
                  <a:cubicBezTo>
                    <a:pt x="84" y="186"/>
                    <a:pt x="88" y="200"/>
                    <a:pt x="92" y="214"/>
                  </a:cubicBezTo>
                  <a:cubicBezTo>
                    <a:pt x="102" y="247"/>
                    <a:pt x="102" y="255"/>
                    <a:pt x="68" y="266"/>
                  </a:cubicBezTo>
                  <a:cubicBezTo>
                    <a:pt x="67" y="266"/>
                    <a:pt x="66" y="266"/>
                    <a:pt x="66" y="266"/>
                  </a:cubicBezTo>
                  <a:cubicBezTo>
                    <a:pt x="17" y="286"/>
                    <a:pt x="0" y="299"/>
                    <a:pt x="0" y="356"/>
                  </a:cubicBezTo>
                  <a:cubicBezTo>
                    <a:pt x="1" y="421"/>
                    <a:pt x="1" y="504"/>
                    <a:pt x="1" y="576"/>
                  </a:cubicBezTo>
                  <a:cubicBezTo>
                    <a:pt x="1" y="607"/>
                    <a:pt x="1" y="638"/>
                    <a:pt x="1" y="665"/>
                  </a:cubicBezTo>
                  <a:cubicBezTo>
                    <a:pt x="1" y="676"/>
                    <a:pt x="10" y="685"/>
                    <a:pt x="21" y="685"/>
                  </a:cubicBezTo>
                  <a:lnTo>
                    <a:pt x="21" y="685"/>
                  </a:lnTo>
                  <a:cubicBezTo>
                    <a:pt x="32" y="685"/>
                    <a:pt x="41" y="676"/>
                    <a:pt x="41" y="665"/>
                  </a:cubicBezTo>
                  <a:cubicBezTo>
                    <a:pt x="41" y="638"/>
                    <a:pt x="41" y="607"/>
                    <a:pt x="41" y="576"/>
                  </a:cubicBezTo>
                  <a:cubicBezTo>
                    <a:pt x="41" y="503"/>
                    <a:pt x="41" y="421"/>
                    <a:pt x="40" y="356"/>
                  </a:cubicBezTo>
                  <a:cubicBezTo>
                    <a:pt x="40" y="320"/>
                    <a:pt x="42" y="320"/>
                    <a:pt x="80" y="303"/>
                  </a:cubicBezTo>
                  <a:cubicBezTo>
                    <a:pt x="147" y="283"/>
                    <a:pt x="142" y="243"/>
                    <a:pt x="131" y="203"/>
                  </a:cubicBezTo>
                  <a:cubicBezTo>
                    <a:pt x="127" y="189"/>
                    <a:pt x="123" y="175"/>
                    <a:pt x="119" y="160"/>
                  </a:cubicBezTo>
                  <a:cubicBezTo>
                    <a:pt x="115" y="148"/>
                    <a:pt x="112" y="135"/>
                    <a:pt x="108" y="122"/>
                  </a:cubicBezTo>
                  <a:cubicBezTo>
                    <a:pt x="103" y="104"/>
                    <a:pt x="108" y="80"/>
                    <a:pt x="120" y="64"/>
                  </a:cubicBezTo>
                  <a:cubicBezTo>
                    <a:pt x="131" y="49"/>
                    <a:pt x="146" y="42"/>
                    <a:pt x="165" y="41"/>
                  </a:cubicBezTo>
                  <a:cubicBezTo>
                    <a:pt x="184" y="41"/>
                    <a:pt x="201" y="49"/>
                    <a:pt x="213" y="64"/>
                  </a:cubicBezTo>
                  <a:cubicBezTo>
                    <a:pt x="226" y="80"/>
                    <a:pt x="230" y="102"/>
                    <a:pt x="225" y="123"/>
                  </a:cubicBezTo>
                  <a:cubicBezTo>
                    <a:pt x="222" y="133"/>
                    <a:pt x="219" y="143"/>
                    <a:pt x="216" y="154"/>
                  </a:cubicBezTo>
                  <a:cubicBezTo>
                    <a:pt x="211" y="167"/>
                    <a:pt x="207" y="180"/>
                    <a:pt x="204" y="194"/>
                  </a:cubicBezTo>
                  <a:cubicBezTo>
                    <a:pt x="188" y="266"/>
                    <a:pt x="203" y="279"/>
                    <a:pt x="256" y="301"/>
                  </a:cubicBezTo>
                  <a:cubicBezTo>
                    <a:pt x="293" y="317"/>
                    <a:pt x="293" y="318"/>
                    <a:pt x="292" y="356"/>
                  </a:cubicBezTo>
                  <a:cubicBezTo>
                    <a:pt x="292" y="366"/>
                    <a:pt x="292" y="374"/>
                    <a:pt x="292" y="379"/>
                  </a:cubicBezTo>
                  <a:lnTo>
                    <a:pt x="292" y="379"/>
                  </a:lnTo>
                  <a:cubicBezTo>
                    <a:pt x="292" y="380"/>
                    <a:pt x="292" y="380"/>
                    <a:pt x="292" y="382"/>
                  </a:cubicBezTo>
                  <a:cubicBezTo>
                    <a:pt x="292" y="383"/>
                    <a:pt x="292" y="384"/>
                    <a:pt x="292" y="385"/>
                  </a:cubicBezTo>
                  <a:cubicBezTo>
                    <a:pt x="292" y="387"/>
                    <a:pt x="292" y="388"/>
                    <a:pt x="292" y="389"/>
                  </a:cubicBezTo>
                  <a:cubicBezTo>
                    <a:pt x="292" y="390"/>
                    <a:pt x="292" y="391"/>
                    <a:pt x="292" y="391"/>
                  </a:cubicBezTo>
                  <a:lnTo>
                    <a:pt x="292" y="391"/>
                  </a:lnTo>
                  <a:cubicBezTo>
                    <a:pt x="292" y="396"/>
                    <a:pt x="292" y="404"/>
                    <a:pt x="292" y="415"/>
                  </a:cubicBezTo>
                  <a:cubicBezTo>
                    <a:pt x="292" y="415"/>
                    <a:pt x="292" y="415"/>
                    <a:pt x="292" y="416"/>
                  </a:cubicBezTo>
                  <a:cubicBezTo>
                    <a:pt x="283" y="432"/>
                    <a:pt x="277" y="444"/>
                    <a:pt x="277" y="445"/>
                  </a:cubicBezTo>
                  <a:cubicBezTo>
                    <a:pt x="266" y="463"/>
                    <a:pt x="267" y="486"/>
                    <a:pt x="280" y="504"/>
                  </a:cubicBezTo>
                  <a:lnTo>
                    <a:pt x="292" y="519"/>
                  </a:lnTo>
                  <a:lnTo>
                    <a:pt x="292" y="665"/>
                  </a:lnTo>
                  <a:cubicBezTo>
                    <a:pt x="292" y="676"/>
                    <a:pt x="301" y="685"/>
                    <a:pt x="312" y="685"/>
                  </a:cubicBezTo>
                  <a:cubicBezTo>
                    <a:pt x="323" y="685"/>
                    <a:pt x="332" y="676"/>
                    <a:pt x="332" y="665"/>
                  </a:cubicBezTo>
                  <a:lnTo>
                    <a:pt x="332" y="572"/>
                  </a:lnTo>
                  <a:lnTo>
                    <a:pt x="388" y="645"/>
                  </a:lnTo>
                  <a:lnTo>
                    <a:pt x="388" y="672"/>
                  </a:lnTo>
                  <a:cubicBezTo>
                    <a:pt x="388" y="683"/>
                    <a:pt x="397" y="692"/>
                    <a:pt x="408" y="692"/>
                  </a:cubicBezTo>
                  <a:cubicBezTo>
                    <a:pt x="415" y="692"/>
                    <a:pt x="420" y="689"/>
                    <a:pt x="424" y="684"/>
                  </a:cubicBezTo>
                  <a:cubicBezTo>
                    <a:pt x="432" y="689"/>
                    <a:pt x="441" y="692"/>
                    <a:pt x="450" y="692"/>
                  </a:cubicBezTo>
                  <a:cubicBezTo>
                    <a:pt x="462" y="692"/>
                    <a:pt x="473" y="688"/>
                    <a:pt x="482" y="681"/>
                  </a:cubicBezTo>
                  <a:cubicBezTo>
                    <a:pt x="493" y="673"/>
                    <a:pt x="500" y="660"/>
                    <a:pt x="502" y="646"/>
                  </a:cubicBezTo>
                  <a:cubicBezTo>
                    <a:pt x="504" y="631"/>
                    <a:pt x="500" y="616"/>
                    <a:pt x="491" y="604"/>
                  </a:cubicBezTo>
                  <a:lnTo>
                    <a:pt x="432" y="526"/>
                  </a:lnTo>
                  <a:cubicBezTo>
                    <a:pt x="432" y="498"/>
                    <a:pt x="432" y="480"/>
                    <a:pt x="432" y="465"/>
                  </a:cubicBezTo>
                  <a:cubicBezTo>
                    <a:pt x="432" y="440"/>
                    <a:pt x="432" y="423"/>
                    <a:pt x="432" y="383"/>
                  </a:cubicBezTo>
                  <a:cubicBezTo>
                    <a:pt x="431" y="374"/>
                    <a:pt x="425" y="367"/>
                    <a:pt x="417" y="364"/>
                  </a:cubicBezTo>
                  <a:cubicBezTo>
                    <a:pt x="408" y="362"/>
                    <a:pt x="399" y="366"/>
                    <a:pt x="394" y="374"/>
                  </a:cubicBezTo>
                  <a:lnTo>
                    <a:pt x="345" y="459"/>
                  </a:lnTo>
                  <a:cubicBezTo>
                    <a:pt x="341" y="466"/>
                    <a:pt x="342" y="474"/>
                    <a:pt x="347" y="481"/>
                  </a:cubicBezTo>
                  <a:lnTo>
                    <a:pt x="396" y="545"/>
                  </a:lnTo>
                  <a:cubicBezTo>
                    <a:pt x="396" y="545"/>
                    <a:pt x="397" y="546"/>
                    <a:pt x="397" y="546"/>
                  </a:cubicBezTo>
                  <a:cubicBezTo>
                    <a:pt x="397" y="547"/>
                    <a:pt x="398" y="548"/>
                    <a:pt x="398" y="548"/>
                  </a:cubicBezTo>
                  <a:lnTo>
                    <a:pt x="460" y="629"/>
                  </a:lnTo>
                  <a:cubicBezTo>
                    <a:pt x="462" y="632"/>
                    <a:pt x="463" y="637"/>
                    <a:pt x="463" y="641"/>
                  </a:cubicBezTo>
                  <a:cubicBezTo>
                    <a:pt x="462" y="643"/>
                    <a:pt x="461" y="647"/>
                    <a:pt x="458" y="649"/>
                  </a:cubicBezTo>
                  <a:cubicBezTo>
                    <a:pt x="455" y="651"/>
                    <a:pt x="452" y="652"/>
                    <a:pt x="450" y="652"/>
                  </a:cubicBezTo>
                  <a:cubicBezTo>
                    <a:pt x="446" y="652"/>
                    <a:pt x="442" y="650"/>
                    <a:pt x="440" y="647"/>
                  </a:cubicBezTo>
                  <a:lnTo>
                    <a:pt x="312" y="479"/>
                  </a:lnTo>
                  <a:cubicBezTo>
                    <a:pt x="309" y="475"/>
                    <a:pt x="309" y="469"/>
                    <a:pt x="312" y="464"/>
                  </a:cubicBezTo>
                  <a:cubicBezTo>
                    <a:pt x="312" y="463"/>
                    <a:pt x="368" y="355"/>
                    <a:pt x="391" y="324"/>
                  </a:cubicBezTo>
                  <a:cubicBezTo>
                    <a:pt x="404" y="308"/>
                    <a:pt x="438" y="299"/>
                    <a:pt x="453" y="302"/>
                  </a:cubicBezTo>
                  <a:cubicBezTo>
                    <a:pt x="465" y="304"/>
                    <a:pt x="478" y="302"/>
                    <a:pt x="490" y="296"/>
                  </a:cubicBezTo>
                  <a:cubicBezTo>
                    <a:pt x="541" y="273"/>
                    <a:pt x="529" y="229"/>
                    <a:pt x="522" y="203"/>
                  </a:cubicBezTo>
                  <a:cubicBezTo>
                    <a:pt x="518" y="189"/>
                    <a:pt x="514" y="175"/>
                    <a:pt x="510" y="161"/>
                  </a:cubicBezTo>
                  <a:cubicBezTo>
                    <a:pt x="506" y="148"/>
                    <a:pt x="502" y="135"/>
                    <a:pt x="499" y="122"/>
                  </a:cubicBezTo>
                  <a:cubicBezTo>
                    <a:pt x="494" y="104"/>
                    <a:pt x="499" y="80"/>
                    <a:pt x="511" y="64"/>
                  </a:cubicBezTo>
                  <a:cubicBezTo>
                    <a:pt x="522" y="49"/>
                    <a:pt x="537" y="42"/>
                    <a:pt x="556" y="41"/>
                  </a:cubicBezTo>
                  <a:cubicBezTo>
                    <a:pt x="575" y="41"/>
                    <a:pt x="592" y="49"/>
                    <a:pt x="604" y="64"/>
                  </a:cubicBezTo>
                  <a:cubicBezTo>
                    <a:pt x="616" y="80"/>
                    <a:pt x="621" y="102"/>
                    <a:pt x="616" y="123"/>
                  </a:cubicBezTo>
                  <a:cubicBezTo>
                    <a:pt x="613" y="133"/>
                    <a:pt x="610" y="143"/>
                    <a:pt x="606" y="154"/>
                  </a:cubicBezTo>
                  <a:cubicBezTo>
                    <a:pt x="602" y="167"/>
                    <a:pt x="598" y="180"/>
                    <a:pt x="595" y="194"/>
                  </a:cubicBezTo>
                  <a:cubicBezTo>
                    <a:pt x="581" y="257"/>
                    <a:pt x="589" y="277"/>
                    <a:pt x="636" y="297"/>
                  </a:cubicBezTo>
                  <a:cubicBezTo>
                    <a:pt x="644" y="300"/>
                    <a:pt x="652" y="302"/>
                    <a:pt x="661" y="302"/>
                  </a:cubicBezTo>
                  <a:cubicBezTo>
                    <a:pt x="666" y="303"/>
                    <a:pt x="672" y="304"/>
                    <a:pt x="677" y="309"/>
                  </a:cubicBezTo>
                  <a:cubicBezTo>
                    <a:pt x="682" y="313"/>
                    <a:pt x="687" y="317"/>
                    <a:pt x="692" y="320"/>
                  </a:cubicBezTo>
                  <a:cubicBezTo>
                    <a:pt x="694" y="321"/>
                    <a:pt x="696" y="323"/>
                    <a:pt x="697" y="324"/>
                  </a:cubicBezTo>
                  <a:cubicBezTo>
                    <a:pt x="707" y="332"/>
                    <a:pt x="715" y="340"/>
                    <a:pt x="722" y="350"/>
                  </a:cubicBezTo>
                  <a:lnTo>
                    <a:pt x="795" y="445"/>
                  </a:lnTo>
                  <a:cubicBezTo>
                    <a:pt x="799" y="449"/>
                    <a:pt x="804" y="452"/>
                    <a:pt x="810" y="452"/>
                  </a:cubicBezTo>
                  <a:cubicBezTo>
                    <a:pt x="816" y="453"/>
                    <a:pt x="822" y="450"/>
                    <a:pt x="826" y="446"/>
                  </a:cubicBezTo>
                  <a:lnTo>
                    <a:pt x="948" y="311"/>
                  </a:lnTo>
                  <a:cubicBezTo>
                    <a:pt x="950" y="308"/>
                    <a:pt x="954" y="306"/>
                    <a:pt x="958" y="306"/>
                  </a:cubicBezTo>
                  <a:lnTo>
                    <a:pt x="958" y="306"/>
                  </a:lnTo>
                  <a:cubicBezTo>
                    <a:pt x="960" y="306"/>
                    <a:pt x="964" y="307"/>
                    <a:pt x="967" y="311"/>
                  </a:cubicBezTo>
                  <a:cubicBezTo>
                    <a:pt x="972" y="316"/>
                    <a:pt x="971" y="324"/>
                    <a:pt x="966" y="330"/>
                  </a:cubicBezTo>
                  <a:lnTo>
                    <a:pt x="819" y="494"/>
                  </a:lnTo>
                  <a:cubicBezTo>
                    <a:pt x="816" y="496"/>
                    <a:pt x="813" y="498"/>
                    <a:pt x="809" y="498"/>
                  </a:cubicBezTo>
                  <a:cubicBezTo>
                    <a:pt x="805" y="498"/>
                    <a:pt x="801" y="496"/>
                    <a:pt x="799" y="493"/>
                  </a:cubicBezTo>
                  <a:lnTo>
                    <a:pt x="719" y="389"/>
                  </a:lnTo>
                  <a:cubicBezTo>
                    <a:pt x="713" y="382"/>
                    <a:pt x="704" y="379"/>
                    <a:pt x="696" y="382"/>
                  </a:cubicBezTo>
                  <a:cubicBezTo>
                    <a:pt x="688" y="384"/>
                    <a:pt x="683" y="392"/>
                    <a:pt x="683" y="401"/>
                  </a:cubicBezTo>
                  <a:cubicBezTo>
                    <a:pt x="682" y="457"/>
                    <a:pt x="683" y="523"/>
                    <a:pt x="683" y="585"/>
                  </a:cubicBezTo>
                  <a:cubicBezTo>
                    <a:pt x="683" y="616"/>
                    <a:pt x="683" y="645"/>
                    <a:pt x="683" y="672"/>
                  </a:cubicBezTo>
                  <a:cubicBezTo>
                    <a:pt x="683" y="683"/>
                    <a:pt x="692" y="692"/>
                    <a:pt x="703" y="692"/>
                  </a:cubicBezTo>
                  <a:cubicBezTo>
                    <a:pt x="714" y="692"/>
                    <a:pt x="723" y="683"/>
                    <a:pt x="723" y="672"/>
                  </a:cubicBezTo>
                  <a:cubicBezTo>
                    <a:pt x="723" y="645"/>
                    <a:pt x="723" y="616"/>
                    <a:pt x="723" y="584"/>
                  </a:cubicBezTo>
                  <a:cubicBezTo>
                    <a:pt x="723" y="544"/>
                    <a:pt x="723" y="500"/>
                    <a:pt x="723" y="459"/>
                  </a:cubicBezTo>
                  <a:lnTo>
                    <a:pt x="767" y="517"/>
                  </a:lnTo>
                  <a:cubicBezTo>
                    <a:pt x="774" y="527"/>
                    <a:pt x="784" y="533"/>
                    <a:pt x="795" y="536"/>
                  </a:cubicBezTo>
                  <a:lnTo>
                    <a:pt x="795" y="672"/>
                  </a:lnTo>
                  <a:cubicBezTo>
                    <a:pt x="795" y="683"/>
                    <a:pt x="804" y="692"/>
                    <a:pt x="815" y="692"/>
                  </a:cubicBezTo>
                  <a:cubicBezTo>
                    <a:pt x="826" y="692"/>
                    <a:pt x="835" y="683"/>
                    <a:pt x="835" y="672"/>
                  </a:cubicBezTo>
                  <a:lnTo>
                    <a:pt x="835" y="531"/>
                  </a:lnTo>
                  <a:cubicBezTo>
                    <a:pt x="840" y="528"/>
                    <a:pt x="845" y="525"/>
                    <a:pt x="848" y="521"/>
                  </a:cubicBezTo>
                  <a:lnTo>
                    <a:pt x="996" y="357"/>
                  </a:lnTo>
                  <a:cubicBezTo>
                    <a:pt x="1015" y="336"/>
                    <a:pt x="1015" y="304"/>
                    <a:pt x="997" y="284"/>
                  </a:cubicBezTo>
                  <a:cubicBezTo>
                    <a:pt x="987" y="273"/>
                    <a:pt x="973" y="266"/>
                    <a:pt x="958" y="266"/>
                  </a:cubicBezTo>
                  <a:lnTo>
                    <a:pt x="957" y="266"/>
                  </a:lnTo>
                  <a:cubicBezTo>
                    <a:pt x="942" y="266"/>
                    <a:pt x="928" y="273"/>
                    <a:pt x="918" y="284"/>
                  </a:cubicBezTo>
                  <a:lnTo>
                    <a:pt x="836" y="375"/>
                  </a:lnTo>
                  <a:cubicBezTo>
                    <a:pt x="836" y="372"/>
                    <a:pt x="836" y="369"/>
                    <a:pt x="836" y="365"/>
                  </a:cubicBezTo>
                  <a:cubicBezTo>
                    <a:pt x="836" y="364"/>
                    <a:pt x="836" y="362"/>
                    <a:pt x="836" y="360"/>
                  </a:cubicBezTo>
                  <a:cubicBezTo>
                    <a:pt x="836" y="358"/>
                    <a:pt x="836" y="357"/>
                    <a:pt x="836" y="357"/>
                  </a:cubicBezTo>
                  <a:lnTo>
                    <a:pt x="835" y="357"/>
                  </a:lnTo>
                  <a:cubicBezTo>
                    <a:pt x="835" y="357"/>
                    <a:pt x="835" y="356"/>
                    <a:pt x="835" y="356"/>
                  </a:cubicBezTo>
                  <a:lnTo>
                    <a:pt x="835" y="356"/>
                  </a:lnTo>
                  <a:cubicBezTo>
                    <a:pt x="835" y="320"/>
                    <a:pt x="836" y="320"/>
                    <a:pt x="875" y="303"/>
                  </a:cubicBezTo>
                  <a:cubicBezTo>
                    <a:pt x="942" y="283"/>
                    <a:pt x="936" y="243"/>
                    <a:pt x="926" y="203"/>
                  </a:cubicBezTo>
                  <a:cubicBezTo>
                    <a:pt x="922" y="189"/>
                    <a:pt x="918" y="175"/>
                    <a:pt x="914" y="160"/>
                  </a:cubicBezTo>
                  <a:cubicBezTo>
                    <a:pt x="910" y="148"/>
                    <a:pt x="906" y="135"/>
                    <a:pt x="903" y="122"/>
                  </a:cubicBezTo>
                  <a:cubicBezTo>
                    <a:pt x="898" y="104"/>
                    <a:pt x="903" y="80"/>
                    <a:pt x="915" y="64"/>
                  </a:cubicBezTo>
                  <a:cubicBezTo>
                    <a:pt x="926" y="49"/>
                    <a:pt x="941" y="42"/>
                    <a:pt x="960" y="41"/>
                  </a:cubicBezTo>
                  <a:cubicBezTo>
                    <a:pt x="979" y="41"/>
                    <a:pt x="996" y="49"/>
                    <a:pt x="1008" y="64"/>
                  </a:cubicBezTo>
                  <a:cubicBezTo>
                    <a:pt x="1020" y="80"/>
                    <a:pt x="1025" y="102"/>
                    <a:pt x="1019" y="123"/>
                  </a:cubicBezTo>
                  <a:cubicBezTo>
                    <a:pt x="1017" y="133"/>
                    <a:pt x="1014" y="143"/>
                    <a:pt x="1010" y="154"/>
                  </a:cubicBezTo>
                  <a:cubicBezTo>
                    <a:pt x="1006" y="167"/>
                    <a:pt x="1002" y="180"/>
                    <a:pt x="999" y="194"/>
                  </a:cubicBezTo>
                  <a:cubicBezTo>
                    <a:pt x="982" y="266"/>
                    <a:pt x="998" y="279"/>
                    <a:pt x="1051" y="301"/>
                  </a:cubicBezTo>
                  <a:cubicBezTo>
                    <a:pt x="1087" y="317"/>
                    <a:pt x="1087" y="318"/>
                    <a:pt x="1087" y="356"/>
                  </a:cubicBezTo>
                  <a:cubicBezTo>
                    <a:pt x="1086" y="421"/>
                    <a:pt x="1086" y="504"/>
                    <a:pt x="1087" y="577"/>
                  </a:cubicBezTo>
                  <a:cubicBezTo>
                    <a:pt x="1087" y="608"/>
                    <a:pt x="1087" y="638"/>
                    <a:pt x="1087" y="665"/>
                  </a:cubicBezTo>
                  <a:cubicBezTo>
                    <a:pt x="1087" y="676"/>
                    <a:pt x="1096" y="685"/>
                    <a:pt x="1107" y="685"/>
                  </a:cubicBezTo>
                  <a:cubicBezTo>
                    <a:pt x="1118" y="685"/>
                    <a:pt x="1127" y="676"/>
                    <a:pt x="1127" y="665"/>
                  </a:cubicBezTo>
                  <a:cubicBezTo>
                    <a:pt x="1127" y="638"/>
                    <a:pt x="1127" y="608"/>
                    <a:pt x="1127" y="577"/>
                  </a:cubicBezTo>
                  <a:cubicBezTo>
                    <a:pt x="1126" y="504"/>
                    <a:pt x="1126" y="422"/>
                    <a:pt x="1127" y="3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sp>
          <p:nvSpPr>
            <p:cNvPr id="4" name="Freeform 3">
              <a:extLst>
                <a:ext uri="{FF2B5EF4-FFF2-40B4-BE49-F238E27FC236}">
                  <a16:creationId xmlns:a16="http://schemas.microsoft.com/office/drawing/2014/main" xmlns="" id="{972A7353-4F31-457B-851C-91678B1E20D4}"/>
                </a:ext>
              </a:extLst>
            </p:cNvPr>
            <p:cNvSpPr>
              <a:spLocks noEditPoints="1"/>
            </p:cNvSpPr>
            <p:nvPr/>
          </p:nvSpPr>
          <p:spPr bwMode="auto">
            <a:xfrm>
              <a:off x="6561" y="1403"/>
              <a:ext cx="379" cy="246"/>
            </a:xfrm>
            <a:custGeom>
              <a:avLst/>
              <a:gdLst>
                <a:gd name="T0" fmla="*/ 40 w 626"/>
                <a:gd name="T1" fmla="*/ 69 h 408"/>
                <a:gd name="T2" fmla="*/ 40 w 626"/>
                <a:gd name="T3" fmla="*/ 69 h 408"/>
                <a:gd name="T4" fmla="*/ 70 w 626"/>
                <a:gd name="T5" fmla="*/ 40 h 408"/>
                <a:gd name="T6" fmla="*/ 557 w 626"/>
                <a:gd name="T7" fmla="*/ 40 h 408"/>
                <a:gd name="T8" fmla="*/ 586 w 626"/>
                <a:gd name="T9" fmla="*/ 69 h 408"/>
                <a:gd name="T10" fmla="*/ 586 w 626"/>
                <a:gd name="T11" fmla="*/ 252 h 408"/>
                <a:gd name="T12" fmla="*/ 542 w 626"/>
                <a:gd name="T13" fmla="*/ 296 h 408"/>
                <a:gd name="T14" fmla="*/ 380 w 626"/>
                <a:gd name="T15" fmla="*/ 296 h 408"/>
                <a:gd name="T16" fmla="*/ 365 w 626"/>
                <a:gd name="T17" fmla="*/ 302 h 408"/>
                <a:gd name="T18" fmla="*/ 313 w 626"/>
                <a:gd name="T19" fmla="*/ 359 h 408"/>
                <a:gd name="T20" fmla="*/ 256 w 626"/>
                <a:gd name="T21" fmla="*/ 302 h 408"/>
                <a:gd name="T22" fmla="*/ 242 w 626"/>
                <a:gd name="T23" fmla="*/ 296 h 408"/>
                <a:gd name="T24" fmla="*/ 84 w 626"/>
                <a:gd name="T25" fmla="*/ 296 h 408"/>
                <a:gd name="T26" fmla="*/ 40 w 626"/>
                <a:gd name="T27" fmla="*/ 252 h 408"/>
                <a:gd name="T28" fmla="*/ 40 w 626"/>
                <a:gd name="T29" fmla="*/ 69 h 408"/>
                <a:gd name="T30" fmla="*/ 84 w 626"/>
                <a:gd name="T31" fmla="*/ 336 h 408"/>
                <a:gd name="T32" fmla="*/ 84 w 626"/>
                <a:gd name="T33" fmla="*/ 336 h 408"/>
                <a:gd name="T34" fmla="*/ 234 w 626"/>
                <a:gd name="T35" fmla="*/ 336 h 408"/>
                <a:gd name="T36" fmla="*/ 299 w 626"/>
                <a:gd name="T37" fmla="*/ 402 h 408"/>
                <a:gd name="T38" fmla="*/ 313 w 626"/>
                <a:gd name="T39" fmla="*/ 408 h 408"/>
                <a:gd name="T40" fmla="*/ 313 w 626"/>
                <a:gd name="T41" fmla="*/ 408 h 408"/>
                <a:gd name="T42" fmla="*/ 328 w 626"/>
                <a:gd name="T43" fmla="*/ 401 h 408"/>
                <a:gd name="T44" fmla="*/ 389 w 626"/>
                <a:gd name="T45" fmla="*/ 336 h 408"/>
                <a:gd name="T46" fmla="*/ 542 w 626"/>
                <a:gd name="T47" fmla="*/ 336 h 408"/>
                <a:gd name="T48" fmla="*/ 626 w 626"/>
                <a:gd name="T49" fmla="*/ 252 h 408"/>
                <a:gd name="T50" fmla="*/ 626 w 626"/>
                <a:gd name="T51" fmla="*/ 69 h 408"/>
                <a:gd name="T52" fmla="*/ 557 w 626"/>
                <a:gd name="T53" fmla="*/ 0 h 408"/>
                <a:gd name="T54" fmla="*/ 70 w 626"/>
                <a:gd name="T55" fmla="*/ 0 h 408"/>
                <a:gd name="T56" fmla="*/ 0 w 626"/>
                <a:gd name="T57" fmla="*/ 69 h 408"/>
                <a:gd name="T58" fmla="*/ 0 w 626"/>
                <a:gd name="T59" fmla="*/ 252 h 408"/>
                <a:gd name="T60" fmla="*/ 84 w 626"/>
                <a:gd name="T61"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6" h="408">
                  <a:moveTo>
                    <a:pt x="40" y="69"/>
                  </a:moveTo>
                  <a:lnTo>
                    <a:pt x="40" y="69"/>
                  </a:lnTo>
                  <a:cubicBezTo>
                    <a:pt x="40" y="53"/>
                    <a:pt x="53" y="40"/>
                    <a:pt x="70" y="40"/>
                  </a:cubicBezTo>
                  <a:lnTo>
                    <a:pt x="557" y="40"/>
                  </a:lnTo>
                  <a:cubicBezTo>
                    <a:pt x="573" y="40"/>
                    <a:pt x="586" y="53"/>
                    <a:pt x="586" y="69"/>
                  </a:cubicBezTo>
                  <a:lnTo>
                    <a:pt x="586" y="252"/>
                  </a:lnTo>
                  <a:cubicBezTo>
                    <a:pt x="586" y="276"/>
                    <a:pt x="567" y="296"/>
                    <a:pt x="542" y="296"/>
                  </a:cubicBezTo>
                  <a:lnTo>
                    <a:pt x="380" y="296"/>
                  </a:lnTo>
                  <a:cubicBezTo>
                    <a:pt x="374" y="296"/>
                    <a:pt x="369" y="298"/>
                    <a:pt x="365" y="302"/>
                  </a:cubicBezTo>
                  <a:lnTo>
                    <a:pt x="313" y="359"/>
                  </a:lnTo>
                  <a:lnTo>
                    <a:pt x="256" y="302"/>
                  </a:lnTo>
                  <a:cubicBezTo>
                    <a:pt x="253" y="298"/>
                    <a:pt x="247" y="296"/>
                    <a:pt x="242" y="296"/>
                  </a:cubicBezTo>
                  <a:lnTo>
                    <a:pt x="84" y="296"/>
                  </a:lnTo>
                  <a:cubicBezTo>
                    <a:pt x="60" y="296"/>
                    <a:pt x="40" y="276"/>
                    <a:pt x="40" y="252"/>
                  </a:cubicBezTo>
                  <a:lnTo>
                    <a:pt x="40" y="69"/>
                  </a:lnTo>
                  <a:close/>
                  <a:moveTo>
                    <a:pt x="84" y="336"/>
                  </a:moveTo>
                  <a:lnTo>
                    <a:pt x="84" y="336"/>
                  </a:lnTo>
                  <a:lnTo>
                    <a:pt x="234" y="336"/>
                  </a:lnTo>
                  <a:lnTo>
                    <a:pt x="299" y="402"/>
                  </a:lnTo>
                  <a:cubicBezTo>
                    <a:pt x="303" y="406"/>
                    <a:pt x="308" y="408"/>
                    <a:pt x="313" y="408"/>
                  </a:cubicBezTo>
                  <a:lnTo>
                    <a:pt x="313" y="408"/>
                  </a:lnTo>
                  <a:cubicBezTo>
                    <a:pt x="319" y="408"/>
                    <a:pt x="324" y="405"/>
                    <a:pt x="328" y="401"/>
                  </a:cubicBezTo>
                  <a:lnTo>
                    <a:pt x="389" y="336"/>
                  </a:lnTo>
                  <a:lnTo>
                    <a:pt x="542" y="336"/>
                  </a:lnTo>
                  <a:cubicBezTo>
                    <a:pt x="589" y="336"/>
                    <a:pt x="626" y="298"/>
                    <a:pt x="626" y="252"/>
                  </a:cubicBezTo>
                  <a:lnTo>
                    <a:pt x="626" y="69"/>
                  </a:lnTo>
                  <a:cubicBezTo>
                    <a:pt x="626" y="31"/>
                    <a:pt x="595" y="0"/>
                    <a:pt x="557" y="0"/>
                  </a:cubicBezTo>
                  <a:lnTo>
                    <a:pt x="70" y="0"/>
                  </a:lnTo>
                  <a:cubicBezTo>
                    <a:pt x="31" y="0"/>
                    <a:pt x="0" y="31"/>
                    <a:pt x="0" y="69"/>
                  </a:cubicBezTo>
                  <a:lnTo>
                    <a:pt x="0" y="252"/>
                  </a:lnTo>
                  <a:cubicBezTo>
                    <a:pt x="0" y="298"/>
                    <a:pt x="38" y="336"/>
                    <a:pt x="84" y="3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605058"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6D6E6A"/>
                </a:solidFill>
                <a:effectLst/>
                <a:uLnTx/>
                <a:uFillTx/>
                <a:latin typeface="AmplitudeTF"/>
                <a:ea typeface="LF_Kai"/>
              </a:endParaRPr>
            </a:p>
          </p:txBody>
        </p:sp>
      </p:grpSp>
      <p:sp>
        <p:nvSpPr>
          <p:cNvPr id="5" name="Rectangle 4"/>
          <p:cNvSpPr/>
          <p:nvPr/>
        </p:nvSpPr>
        <p:spPr>
          <a:xfrm>
            <a:off x="837234" y="1954538"/>
            <a:ext cx="8071635" cy="2062103"/>
          </a:xfrm>
          <a:prstGeom prst="rect">
            <a:avLst/>
          </a:prstGeom>
        </p:spPr>
        <p:txBody>
          <a:bodyPr wrap="square">
            <a:spAutoFit/>
          </a:bodyPr>
          <a:lstStyle/>
          <a:p>
            <a:pPr defTabSz="605058"/>
            <a:r>
              <a:rPr lang="en-GB" altLang="en-US" sz="4400" b="1" dirty="0">
                <a:solidFill>
                  <a:srgbClr val="478FBF"/>
                </a:solidFill>
                <a:latin typeface="AmplitudeTF"/>
                <a:ea typeface="LF_Kai"/>
              </a:rPr>
              <a:t>Module 1</a:t>
            </a:r>
          </a:p>
          <a:p>
            <a:pPr defTabSz="605058"/>
            <a:r>
              <a:rPr lang="en-GB" sz="2000" dirty="0">
                <a:solidFill>
                  <a:srgbClr val="6D6E6A"/>
                </a:solidFill>
                <a:latin typeface="AmplitudeTF"/>
                <a:ea typeface="LF_Kai"/>
              </a:rPr>
              <a:t>Scenario Brief and Polling Discussion</a:t>
            </a:r>
          </a:p>
          <a:p>
            <a:pPr defTabSz="605058"/>
            <a:r>
              <a:rPr lang="en-GB" sz="2000" dirty="0">
                <a:solidFill>
                  <a:srgbClr val="6D6E6A"/>
                </a:solidFill>
                <a:latin typeface="AmplitudeTF"/>
                <a:ea typeface="LF_Kai"/>
              </a:rPr>
              <a:t>Monday, September 14</a:t>
            </a:r>
            <a:r>
              <a:rPr lang="en-GB" sz="2000" dirty="0" smtClean="0">
                <a:solidFill>
                  <a:srgbClr val="6D6E6A"/>
                </a:solidFill>
                <a:latin typeface="AmplitudeTF"/>
                <a:ea typeface="LF_Kai"/>
              </a:rPr>
              <a:t>, </a:t>
            </a:r>
            <a:r>
              <a:rPr lang="en-GB" sz="2000" dirty="0">
                <a:solidFill>
                  <a:srgbClr val="6D6E6A"/>
                </a:solidFill>
                <a:latin typeface="AmplitudeTF"/>
                <a:ea typeface="LF_Kai"/>
              </a:rPr>
              <a:t>2020</a:t>
            </a:r>
          </a:p>
          <a:p>
            <a:pPr defTabSz="605058"/>
            <a:endParaRPr lang="en-GB" altLang="en-US" sz="4400" b="1" dirty="0">
              <a:solidFill>
                <a:srgbClr val="478FBF"/>
              </a:solidFill>
              <a:latin typeface="AmplitudeTF"/>
              <a:ea typeface="LF_Kai"/>
            </a:endParaRPr>
          </a:p>
        </p:txBody>
      </p:sp>
      <p:sp>
        <p:nvSpPr>
          <p:cNvPr id="6" name="Slide Number Placeholder 5"/>
          <p:cNvSpPr>
            <a:spLocks noGrp="1"/>
          </p:cNvSpPr>
          <p:nvPr>
            <p:ph type="sldNum" sz="quarter" idx="12"/>
          </p:nvPr>
        </p:nvSpPr>
        <p:spPr/>
        <p:txBody>
          <a:bodyPr/>
          <a:lstStyle/>
          <a:p>
            <a:fld id="{DE6ECF0F-DA4E-4743-8955-ADA7D27EA82F}" type="slidenum">
              <a:rPr lang="en-US" smtClean="0"/>
              <a:t>7</a:t>
            </a:fld>
            <a:endParaRPr lang="en-US"/>
          </a:p>
        </p:txBody>
      </p:sp>
    </p:spTree>
    <p:extLst>
      <p:ext uri="{BB962C8B-B14F-4D97-AF65-F5344CB8AC3E}">
        <p14:creationId xmlns:p14="http://schemas.microsoft.com/office/powerpoint/2010/main" val="412780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106" y="1108753"/>
            <a:ext cx="8044968" cy="1054135"/>
          </a:xfrm>
          <a:prstGeom prst="rect">
            <a:avLst/>
          </a:prstGeom>
        </p:spPr>
        <p:txBody>
          <a:bodyPr wrap="square">
            <a:spAutoFit/>
          </a:bodyPr>
          <a:lstStyle/>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rPr>
              <a:t>A new vendor contacts Betty Stevens, a member of the Payments Department at ABC Group, stating that they have not received an expected $55,000 payment for their order of cleaning and sanitation supplies. The vendor asks for the payment to be sent immediately using the updated banking information in the email below</a:t>
            </a:r>
          </a:p>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rPr>
              <a:t>Betty validates that The Clean Company has been contracted to provide </a:t>
            </a:r>
            <a:r>
              <a:rPr lang="en-US" altLang="en-US" sz="1200" dirty="0" smtClean="0">
                <a:solidFill>
                  <a:srgbClr val="6D6E6A"/>
                </a:solidFill>
                <a:latin typeface="AmplitudeTF"/>
                <a:ea typeface="LF_Kai"/>
              </a:rPr>
              <a:t>regular office sanitation and cleaning supplies, and releases the payment without issue</a:t>
            </a:r>
            <a:endParaRPr lang="en-US" altLang="en-US" sz="1200" dirty="0">
              <a:solidFill>
                <a:srgbClr val="6D6E6A"/>
              </a:solidFill>
              <a:latin typeface="AmplitudeTF"/>
              <a:ea typeface="LF_Kai"/>
            </a:endParaRPr>
          </a:p>
        </p:txBody>
      </p:sp>
      <p:sp>
        <p:nvSpPr>
          <p:cNvPr id="3" name="Rectangle 2"/>
          <p:cNvSpPr/>
          <p:nvPr/>
        </p:nvSpPr>
        <p:spPr>
          <a:xfrm>
            <a:off x="3302581" y="2247372"/>
            <a:ext cx="5364926" cy="2154436"/>
          </a:xfrm>
          <a:prstGeom prst="rect">
            <a:avLst/>
          </a:prstGeom>
          <a:solidFill>
            <a:srgbClr val="FFFFFF"/>
          </a:solidFill>
          <a:ln>
            <a:solidFill>
              <a:srgbClr val="000000"/>
            </a:solidFill>
          </a:ln>
          <a:effectLst>
            <a:outerShdw blurRad="50800" dist="38100" dir="8100000" algn="tr" rotWithShape="0">
              <a:prstClr val="black">
                <a:alpha val="40000"/>
              </a:prst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rial" charset="0"/>
                <a:ea typeface="LF_Kai"/>
              </a:rPr>
              <a:t>From: </a:t>
            </a:r>
            <a:r>
              <a:rPr kumimoji="0" lang="en-US" sz="800" b="0" i="0" u="none" strike="noStrike" kern="0" cap="none" spc="0" normalizeH="0" baseline="0" noProof="0" dirty="0">
                <a:ln>
                  <a:noFill/>
                </a:ln>
                <a:solidFill>
                  <a:srgbClr val="000000"/>
                </a:solidFill>
                <a:effectLst/>
                <a:uLnTx/>
                <a:uFillTx/>
                <a:latin typeface="Arial" charset="0"/>
                <a:ea typeface="LF_Kai"/>
              </a:rPr>
              <a:t>Bill.Jones@Thecleeanco.com</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rial" charset="0"/>
                <a:ea typeface="LF_Kai"/>
              </a:rPr>
              <a:t>To</a:t>
            </a:r>
            <a:r>
              <a:rPr kumimoji="0" lang="en-US" sz="800" b="0" i="0" u="none" strike="noStrike" kern="0" cap="none" spc="0" normalizeH="0" baseline="0" noProof="0" dirty="0">
                <a:ln>
                  <a:noFill/>
                </a:ln>
                <a:solidFill>
                  <a:srgbClr val="000000"/>
                </a:solidFill>
                <a:effectLst/>
                <a:uLnTx/>
                <a:uFillTx/>
                <a:latin typeface="Arial" charset="0"/>
                <a:ea typeface="LF_Kai"/>
              </a:rPr>
              <a:t>: Betty.Stevens@ABCGroup.com</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Arial" charset="0"/>
                <a:ea typeface="LF_Kai"/>
              </a:rPr>
              <a:t>Sent: </a:t>
            </a:r>
            <a:r>
              <a:rPr lang="en-US" sz="800" kern="0" dirty="0">
                <a:solidFill>
                  <a:srgbClr val="000000"/>
                </a:solidFill>
                <a:latin typeface="Arial" charset="0"/>
                <a:ea typeface="LF_Kai"/>
              </a:rPr>
              <a:t>Monday, September 14, 10:00am </a:t>
            </a:r>
            <a:r>
              <a:rPr lang="en-US" sz="800" kern="0" dirty="0" smtClean="0">
                <a:solidFill>
                  <a:srgbClr val="000000"/>
                </a:solidFill>
                <a:latin typeface="Arial" charset="0"/>
                <a:ea typeface="LF_Kai"/>
              </a:rPr>
              <a:t>ET</a:t>
            </a:r>
            <a:endParaRPr kumimoji="0" lang="en-US" sz="800" b="0" i="0" u="none" strike="noStrike" kern="0" cap="none" spc="0" normalizeH="0" baseline="0" noProof="0" dirty="0" smtClean="0">
              <a:ln>
                <a:noFill/>
              </a:ln>
              <a:solidFill>
                <a:srgbClr val="000000"/>
              </a:solidFill>
              <a:effectLst/>
              <a:uLnTx/>
              <a:uFillTx/>
              <a:latin typeface="Arial" charset="0"/>
              <a:ea typeface="LF_Kai"/>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Arial" charset="0"/>
                <a:ea typeface="LF_Kai"/>
              </a:rPr>
              <a:t>Subject</a:t>
            </a:r>
            <a:r>
              <a:rPr kumimoji="0" lang="en-US" sz="800" b="0" i="0" u="none" strike="noStrike" kern="0" cap="none" spc="0" normalizeH="0" baseline="0" noProof="0" dirty="0" smtClean="0">
                <a:ln>
                  <a:noFill/>
                </a:ln>
                <a:solidFill>
                  <a:srgbClr val="000000"/>
                </a:solidFill>
                <a:effectLst/>
                <a:uLnTx/>
                <a:uFillTx/>
                <a:latin typeface="Arial" charset="0"/>
                <a:ea typeface="LF_Kai"/>
              </a:rPr>
              <a:t>: Urgent – New Banking Information</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sz="200" b="0" i="0" u="none" strike="noStrike" kern="0" cap="none" spc="0" normalizeH="0" baseline="0" noProof="0" dirty="0">
              <a:ln>
                <a:noFill/>
              </a:ln>
              <a:solidFill>
                <a:srgbClr val="000000"/>
              </a:solidFill>
              <a:effectLst/>
              <a:uLnTx/>
              <a:uFillTx/>
              <a:latin typeface="Arial" charset="0"/>
              <a:ea typeface="LF_Kai"/>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charset="0"/>
                <a:ea typeface="LF_Kai"/>
              </a:rPr>
              <a:t>Hi Betty,</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charset="0"/>
                <a:ea typeface="LF_Kai"/>
              </a:rPr>
              <a:t>We are working on your upcoming supply order and cannot move forward with shipping until we receive payment. I don’t want to raise this issue with </a:t>
            </a:r>
            <a:r>
              <a:rPr lang="en-US" sz="800" kern="0" dirty="0" smtClean="0">
                <a:solidFill>
                  <a:srgbClr val="000000"/>
                </a:solidFill>
                <a:latin typeface="Arial" charset="0"/>
                <a:ea typeface="LF_Kai"/>
              </a:rPr>
              <a:t>Milan</a:t>
            </a:r>
            <a:r>
              <a:rPr kumimoji="0" lang="en-US" sz="800" b="0" i="0" u="none" strike="noStrike" kern="0" cap="none" spc="0" normalizeH="0" baseline="0" noProof="0" dirty="0" smtClean="0">
                <a:ln>
                  <a:noFill/>
                </a:ln>
                <a:solidFill>
                  <a:srgbClr val="000000"/>
                </a:solidFill>
                <a:effectLst/>
                <a:uLnTx/>
                <a:uFillTx/>
                <a:latin typeface="Arial" charset="0"/>
                <a:ea typeface="LF_Kai"/>
              </a:rPr>
              <a:t>. </a:t>
            </a:r>
            <a:r>
              <a:rPr kumimoji="0" lang="en-US" sz="800" b="0" i="0" u="none" strike="noStrike" kern="0" cap="none" spc="0" normalizeH="0" baseline="0" noProof="0" dirty="0">
                <a:ln>
                  <a:noFill/>
                </a:ln>
                <a:solidFill>
                  <a:srgbClr val="000000"/>
                </a:solidFill>
                <a:effectLst/>
                <a:uLnTx/>
                <a:uFillTx/>
                <a:latin typeface="Arial" charset="0"/>
                <a:ea typeface="LF_Kai"/>
              </a:rPr>
              <a:t>Please send your payment to the updated account: </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sz="200" b="1" i="0" u="none" strike="noStrike" kern="0" cap="none" spc="0" normalizeH="0" baseline="0" noProof="0" dirty="0">
              <a:ln>
                <a:noFill/>
              </a:ln>
              <a:solidFill>
                <a:srgbClr val="000000"/>
              </a:solidFill>
              <a:effectLst/>
              <a:uLnTx/>
              <a:uFillTx/>
              <a:latin typeface="Arial" charset="0"/>
              <a:ea typeface="LF_Kai"/>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rial" charset="0"/>
                <a:ea typeface="LF_Kai"/>
              </a:rPr>
              <a:t>Amount: </a:t>
            </a:r>
            <a:r>
              <a:rPr kumimoji="0" lang="en-US" sz="800" b="0" i="0" u="none" strike="noStrike" kern="0" cap="none" spc="0" normalizeH="0" baseline="0" noProof="0" dirty="0">
                <a:ln>
                  <a:noFill/>
                </a:ln>
                <a:solidFill>
                  <a:srgbClr val="000000"/>
                </a:solidFill>
                <a:effectLst/>
                <a:uLnTx/>
                <a:uFillTx/>
                <a:latin typeface="Arial" charset="0"/>
                <a:ea typeface="LF_Kai"/>
              </a:rPr>
              <a:t>$55,000</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rial" charset="0"/>
                <a:ea typeface="LF_Kai"/>
              </a:rPr>
              <a:t>Routing Number: </a:t>
            </a:r>
            <a:r>
              <a:rPr kumimoji="0" lang="en-US" sz="800" b="0" i="0" u="none" strike="noStrike" kern="0" cap="none" spc="0" normalizeH="0" baseline="0" noProof="0" dirty="0">
                <a:ln>
                  <a:noFill/>
                </a:ln>
                <a:solidFill>
                  <a:srgbClr val="000000"/>
                </a:solidFill>
                <a:effectLst/>
                <a:uLnTx/>
                <a:uFillTx/>
                <a:latin typeface="Arial" charset="0"/>
                <a:ea typeface="LF_Kai"/>
              </a:rPr>
              <a:t>XYZ12345</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rial" charset="0"/>
                <a:ea typeface="LF_Kai"/>
              </a:rPr>
              <a:t>Account: </a:t>
            </a:r>
            <a:r>
              <a:rPr kumimoji="0" lang="en-US" sz="800" b="0" i="0" u="none" strike="noStrike" kern="0" cap="none" spc="0" normalizeH="0" baseline="0" noProof="0" dirty="0">
                <a:ln>
                  <a:noFill/>
                </a:ln>
                <a:solidFill>
                  <a:srgbClr val="000000"/>
                </a:solidFill>
                <a:effectLst/>
                <a:uLnTx/>
                <a:uFillTx/>
                <a:latin typeface="Arial" charset="0"/>
                <a:ea typeface="LF_Kai"/>
              </a:rPr>
              <a:t>39764578</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charset="0"/>
                <a:ea typeface="LF_Kai"/>
              </a:rPr>
              <a:t/>
            </a:r>
            <a:br>
              <a:rPr kumimoji="0" lang="en-US" sz="800" b="0" i="0" u="none" strike="noStrike" kern="0" cap="none" spc="0" normalizeH="0" baseline="0" noProof="0" dirty="0">
                <a:ln>
                  <a:noFill/>
                </a:ln>
                <a:solidFill>
                  <a:srgbClr val="000000"/>
                </a:solidFill>
                <a:effectLst/>
                <a:uLnTx/>
                <a:uFillTx/>
                <a:latin typeface="Arial" charset="0"/>
                <a:ea typeface="LF_Kai"/>
              </a:rPr>
            </a:br>
            <a:r>
              <a:rPr kumimoji="0" lang="en-US" sz="800" b="0" i="0" u="none" strike="noStrike" kern="0" cap="none" spc="0" normalizeH="0" baseline="0" noProof="0" dirty="0">
                <a:ln>
                  <a:noFill/>
                </a:ln>
                <a:solidFill>
                  <a:srgbClr val="000000"/>
                </a:solidFill>
                <a:effectLst/>
                <a:uLnTx/>
                <a:uFillTx/>
                <a:latin typeface="Arial" charset="0"/>
                <a:ea typeface="LF_Kai"/>
              </a:rPr>
              <a:t>Do not hesitate to call me at 555-234-8657 if you have any questions.</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sz="200" b="0" i="0" u="none" strike="noStrike" kern="0" cap="none" spc="0" normalizeH="0" baseline="0" noProof="0" dirty="0">
              <a:ln>
                <a:noFill/>
              </a:ln>
              <a:solidFill>
                <a:srgbClr val="000000"/>
              </a:solidFill>
              <a:effectLst/>
              <a:uLnTx/>
              <a:uFillTx/>
              <a:latin typeface="Arial" charset="0"/>
              <a:ea typeface="LF_Kai"/>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charset="0"/>
                <a:ea typeface="LF_Kai"/>
              </a:rPr>
              <a:t>Regards,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charset="0"/>
                <a:ea typeface="LF_Kai"/>
              </a:rPr>
              <a:t>Bill Jones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charset="0"/>
                <a:ea typeface="LF_Kai"/>
              </a:rPr>
              <a:t>CEO, The Clean Company</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charset="0"/>
                <a:ea typeface="LF_Kai"/>
              </a:rPr>
              <a:t>Phone: 555-234-8657</a:t>
            </a:r>
          </a:p>
        </p:txBody>
      </p:sp>
      <p:sp>
        <p:nvSpPr>
          <p:cNvPr id="4" name="Text Placeholder 1"/>
          <p:cNvSpPr txBox="1">
            <a:spLocks/>
          </p:cNvSpPr>
          <p:nvPr/>
        </p:nvSpPr>
        <p:spPr>
          <a:xfrm>
            <a:off x="687388" y="654937"/>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Monday, September 14, 2020</a:t>
            </a:r>
            <a:endParaRPr lang="en-US" sz="2400" b="1" dirty="0">
              <a:solidFill>
                <a:srgbClr val="478FBF"/>
              </a:solidFill>
              <a:latin typeface="AmplitudeTF"/>
              <a:ea typeface="LF_Kai"/>
            </a:endParaRPr>
          </a:p>
        </p:txBody>
      </p:sp>
      <p:sp>
        <p:nvSpPr>
          <p:cNvPr id="5" name="Rectangle 4"/>
          <p:cNvSpPr/>
          <p:nvPr/>
        </p:nvSpPr>
        <p:spPr>
          <a:xfrm>
            <a:off x="861160" y="2412882"/>
            <a:ext cx="1862446" cy="925268"/>
          </a:xfrm>
          <a:prstGeom prst="rect">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smtClean="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10:00AM</a:t>
            </a:r>
            <a:endParaRPr kumimoji="0" lang="en-GB" sz="3000" b="0" i="0" u="none" strike="noStrike" kern="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Rectangle 5"/>
          <p:cNvSpPr/>
          <p:nvPr/>
        </p:nvSpPr>
        <p:spPr>
          <a:xfrm>
            <a:off x="820301" y="2376612"/>
            <a:ext cx="1949025" cy="997808"/>
          </a:xfrm>
          <a:prstGeom prst="rect">
            <a:avLst/>
          </a:prstGeom>
          <a:no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8" name="Slide Number Placeholder 7"/>
          <p:cNvSpPr>
            <a:spLocks noGrp="1"/>
          </p:cNvSpPr>
          <p:nvPr>
            <p:ph type="sldNum" sz="quarter" idx="12"/>
          </p:nvPr>
        </p:nvSpPr>
        <p:spPr/>
        <p:txBody>
          <a:bodyPr/>
          <a:lstStyle/>
          <a:p>
            <a:fld id="{DE6ECF0F-DA4E-4743-8955-ADA7D27EA82F}" type="slidenum">
              <a:rPr lang="en-US" smtClean="0"/>
              <a:t>8</a:t>
            </a:fld>
            <a:endParaRPr lang="en-US"/>
          </a:p>
        </p:txBody>
      </p:sp>
    </p:spTree>
    <p:extLst>
      <p:ext uri="{BB962C8B-B14F-4D97-AF65-F5344CB8AC3E}">
        <p14:creationId xmlns:p14="http://schemas.microsoft.com/office/powerpoint/2010/main" val="265081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4324" y="1086397"/>
            <a:ext cx="8197607" cy="461665"/>
          </a:xfrm>
          <a:prstGeom prst="rect">
            <a:avLst/>
          </a:prstGeom>
        </p:spPr>
        <p:txBody>
          <a:bodyPr wrap="square">
            <a:spAutoFit/>
          </a:bodyPr>
          <a:lstStyle/>
          <a:p>
            <a:pPr marL="227013" lvl="1" indent="-227013">
              <a:spcBef>
                <a:spcPct val="0"/>
              </a:spcBef>
              <a:spcAft>
                <a:spcPts val="300"/>
              </a:spcAft>
              <a:buFont typeface="Wingdings" pitchFamily="2" charset="2"/>
              <a:buChar char="§"/>
            </a:pPr>
            <a:r>
              <a:rPr lang="en-US" altLang="en-US" sz="1200" dirty="0">
                <a:solidFill>
                  <a:srgbClr val="6D6E6A"/>
                </a:solidFill>
                <a:latin typeface="AmplitudeTF"/>
                <a:ea typeface="LF_Kai"/>
              </a:rPr>
              <a:t>Several employees at ABC Group report receiving the following email. The email claims to be from Human Resources and states that the employee’s direct deposit information has been updated</a:t>
            </a:r>
          </a:p>
        </p:txBody>
      </p:sp>
      <p:grpSp>
        <p:nvGrpSpPr>
          <p:cNvPr id="3" name="Group 2"/>
          <p:cNvGrpSpPr/>
          <p:nvPr/>
        </p:nvGrpSpPr>
        <p:grpSpPr>
          <a:xfrm>
            <a:off x="3090281" y="1827606"/>
            <a:ext cx="5577314" cy="2409204"/>
            <a:chOff x="3090281" y="1970481"/>
            <a:chExt cx="5577314" cy="2409204"/>
          </a:xfrm>
          <a:effectLst>
            <a:outerShdw blurRad="50800" dist="38100" dir="5400000" algn="t" rotWithShape="0">
              <a:prstClr val="black">
                <a:alpha val="40000"/>
              </a:prstClr>
            </a:outerShdw>
          </a:effectLst>
        </p:grpSpPr>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4592"/>
            <a:stretch/>
          </p:blipFill>
          <p:spPr bwMode="auto">
            <a:xfrm>
              <a:off x="3090281" y="1970481"/>
              <a:ext cx="5577314" cy="926791"/>
            </a:xfrm>
            <a:prstGeom prst="rect">
              <a:avLst/>
            </a:prstGeom>
            <a:solidFill>
              <a:srgbClr val="EBF2F5"/>
            </a:solidFill>
            <a:ln w="9525">
              <a:noFill/>
              <a:miter lim="800000"/>
              <a:headEnd/>
              <a:tailEnd/>
            </a:ln>
          </p:spPr>
        </p:pic>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121" b="-1"/>
            <a:stretch/>
          </p:blipFill>
          <p:spPr bwMode="auto">
            <a:xfrm>
              <a:off x="3090281" y="2478238"/>
              <a:ext cx="5577314" cy="1901447"/>
            </a:xfrm>
            <a:prstGeom prst="rect">
              <a:avLst/>
            </a:prstGeom>
            <a:solidFill>
              <a:srgbClr val="EBF2F5"/>
            </a:solidFill>
            <a:ln w="9525">
              <a:noFill/>
              <a:miter lim="800000"/>
              <a:headEnd/>
              <a:tailEnd/>
            </a:ln>
          </p:spPr>
        </p:pic>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578" t="7460" b="88993"/>
            <a:stretch/>
          </p:blipFill>
          <p:spPr bwMode="auto">
            <a:xfrm>
              <a:off x="3429351" y="2116371"/>
              <a:ext cx="1088124" cy="119159"/>
            </a:xfrm>
            <a:prstGeom prst="rect">
              <a:avLst/>
            </a:prstGeom>
            <a:solidFill>
              <a:srgbClr val="EBF2F5"/>
            </a:solidFill>
            <a:ln>
              <a:noFill/>
            </a:ln>
            <a:effectLst/>
          </p:spPr>
        </p:pic>
        <p:sp>
          <p:nvSpPr>
            <p:cNvPr id="7" name="TextBox 6"/>
            <p:cNvSpPr txBox="1"/>
            <p:nvPr/>
          </p:nvSpPr>
          <p:spPr>
            <a:xfrm>
              <a:off x="7040921" y="1975895"/>
              <a:ext cx="1583935" cy="200055"/>
            </a:xfrm>
            <a:prstGeom prst="rect">
              <a:avLst/>
            </a:prstGeom>
            <a:solidFill>
              <a:srgbClr val="E9EDF1"/>
            </a:solidFill>
          </p:spPr>
          <p:txBody>
            <a:bodyPr wrap="square" rtlCol="0">
              <a:spAutoFit/>
            </a:bodyPr>
            <a:lstStyle/>
            <a:p>
              <a:pPr defTabSz="605058"/>
              <a:r>
                <a:rPr lang="en-US" sz="700" dirty="0">
                  <a:solidFill>
                    <a:srgbClr val="FFFFFF">
                      <a:lumMod val="50000"/>
                    </a:srgbClr>
                  </a:solidFill>
                  <a:ea typeface="Tahoma" panose="020B0604030504040204" pitchFamily="34" charset="0"/>
                  <a:cs typeface="Tahoma" panose="020B0604030504040204" pitchFamily="34" charset="0"/>
                </a:rPr>
                <a:t>Sent: Monday </a:t>
              </a:r>
              <a:r>
                <a:rPr lang="en-US" sz="700" dirty="0" smtClean="0">
                  <a:solidFill>
                    <a:srgbClr val="FFFFFF">
                      <a:lumMod val="50000"/>
                    </a:srgbClr>
                  </a:solidFill>
                  <a:ea typeface="Tahoma" panose="020B0604030504040204" pitchFamily="34" charset="0"/>
                  <a:cs typeface="Tahoma" panose="020B0604030504040204" pitchFamily="34" charset="0"/>
                </a:rPr>
                <a:t>09/14/2020 </a:t>
              </a:r>
              <a:r>
                <a:rPr lang="en-US" sz="700" dirty="0">
                  <a:solidFill>
                    <a:srgbClr val="FFFFFF">
                      <a:lumMod val="50000"/>
                    </a:srgbClr>
                  </a:solidFill>
                  <a:ea typeface="Tahoma" panose="020B0604030504040204" pitchFamily="34" charset="0"/>
                  <a:cs typeface="Tahoma" panose="020B0604030504040204" pitchFamily="34" charset="0"/>
                </a:rPr>
                <a:t>12:00 PM</a:t>
              </a:r>
            </a:p>
          </p:txBody>
        </p:sp>
        <p:sp>
          <p:nvSpPr>
            <p:cNvPr id="8" name="TextBox 7"/>
            <p:cNvSpPr txBox="1"/>
            <p:nvPr/>
          </p:nvSpPr>
          <p:spPr>
            <a:xfrm>
              <a:off x="3203046" y="3720464"/>
              <a:ext cx="375265" cy="369332"/>
            </a:xfrm>
            <a:prstGeom prst="rect">
              <a:avLst/>
            </a:prstGeom>
            <a:solidFill>
              <a:srgbClr val="FFFFFF"/>
            </a:solidFill>
          </p:spPr>
          <p:txBody>
            <a:bodyPr wrap="square" rtlCol="0">
              <a:spAutoFit/>
            </a:bodyPr>
            <a:lstStyle/>
            <a:p>
              <a:pPr defTabSz="605058"/>
              <a:endParaRPr lang="en-US" sz="728" dirty="0">
                <a:solidFill>
                  <a:srgbClr val="000000"/>
                </a:solidFill>
                <a:latin typeface="AmplitudeTF"/>
                <a:ea typeface="LF_Kai"/>
              </a:endParaRPr>
            </a:p>
          </p:txBody>
        </p:sp>
        <p:sp>
          <p:nvSpPr>
            <p:cNvPr id="9" name="TextBox 8"/>
            <p:cNvSpPr txBox="1"/>
            <p:nvPr/>
          </p:nvSpPr>
          <p:spPr>
            <a:xfrm>
              <a:off x="3145403" y="3702283"/>
              <a:ext cx="1739860" cy="369332"/>
            </a:xfrm>
            <a:prstGeom prst="rect">
              <a:avLst/>
            </a:prstGeom>
            <a:noFill/>
          </p:spPr>
          <p:txBody>
            <a:bodyPr wrap="square" rtlCol="0">
              <a:spAutoFit/>
            </a:bodyPr>
            <a:lstStyle/>
            <a:p>
              <a:pPr defTabSz="605058"/>
              <a:r>
                <a:rPr lang="en-US" sz="900" dirty="0">
                  <a:solidFill>
                    <a:schemeClr val="bg2">
                      <a:lumMod val="50000"/>
                    </a:schemeClr>
                  </a:solidFill>
                  <a:latin typeface="Times New Roman" panose="02020603050405020304" pitchFamily="18" charset="0"/>
                  <a:ea typeface="LF_Kai"/>
                  <a:cs typeface="Times New Roman" panose="02020603050405020304" pitchFamily="18" charset="0"/>
                </a:rPr>
                <a:t>Human Resources</a:t>
              </a:r>
            </a:p>
            <a:p>
              <a:pPr defTabSz="605058"/>
              <a:r>
                <a:rPr lang="en-US" sz="900" i="1" dirty="0">
                  <a:solidFill>
                    <a:schemeClr val="bg2">
                      <a:lumMod val="50000"/>
                    </a:schemeClr>
                  </a:solidFill>
                  <a:latin typeface="Times New Roman" panose="02020603050405020304" pitchFamily="18" charset="0"/>
                  <a:ea typeface="LF_Kai"/>
                  <a:cs typeface="Times New Roman" panose="02020603050405020304" pitchFamily="18" charset="0"/>
                </a:rPr>
                <a:t>A120F</a:t>
              </a:r>
            </a:p>
          </p:txBody>
        </p:sp>
      </p:grpSp>
      <p:sp>
        <p:nvSpPr>
          <p:cNvPr id="10" name="Rectangle 9"/>
          <p:cNvSpPr/>
          <p:nvPr/>
        </p:nvSpPr>
        <p:spPr>
          <a:xfrm>
            <a:off x="861160" y="2422407"/>
            <a:ext cx="1816726" cy="925268"/>
          </a:xfrm>
          <a:prstGeom prst="rect">
            <a:avLst/>
          </a:prstGeom>
          <a:solidFill>
            <a:srgbClr val="6D6E6A"/>
          </a:solidFill>
          <a:ln w="25400" cap="flat" cmpd="sng" algn="ctr">
            <a:no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smtClean="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12:00PM</a:t>
            </a:r>
            <a:endParaRPr kumimoji="0" lang="en-GB" sz="3000" b="0" i="0" u="none" strike="noStrike" kern="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Rectangle 10"/>
          <p:cNvSpPr/>
          <p:nvPr/>
        </p:nvSpPr>
        <p:spPr>
          <a:xfrm>
            <a:off x="820301" y="2386137"/>
            <a:ext cx="1903305" cy="997808"/>
          </a:xfrm>
          <a:prstGeom prst="rect">
            <a:avLst/>
          </a:prstGeom>
          <a:noFill/>
          <a:ln w="25400" cap="flat" cmpd="sng" algn="ctr">
            <a:solidFill>
              <a:srgbClr val="6D6E6A"/>
            </a:solidFill>
            <a:prstDash val="solid"/>
          </a:ln>
          <a:effectLst/>
        </p:spPr>
        <p:txBody>
          <a:bodyPr rtlCol="0" anchor="ctr"/>
          <a:lstStyle/>
          <a:p>
            <a:pPr marL="0" marR="0" lvl="0" indent="0" algn="ctr" defTabSz="605058" eaLnBrk="1" fontAlgn="auto" latinLnBrk="0" hangingPunct="1">
              <a:lnSpc>
                <a:spcPct val="100000"/>
              </a:lnSpc>
              <a:spcBef>
                <a:spcPts val="0"/>
              </a:spcBef>
              <a:spcAft>
                <a:spcPts val="0"/>
              </a:spcAft>
              <a:buClrTx/>
              <a:buSzTx/>
              <a:buFontTx/>
              <a:buNone/>
              <a:tabLst/>
              <a:defRPr/>
            </a:pPr>
            <a:endParaRPr kumimoji="0" lang="en-GB" sz="728" b="0" i="0" u="none" strike="noStrike" kern="0" cap="none" spc="0" normalizeH="0" baseline="0" noProof="0" dirty="0">
              <a:ln>
                <a:noFill/>
              </a:ln>
              <a:solidFill>
                <a:srgbClr val="FFFFFF"/>
              </a:solidFill>
              <a:effectLst/>
              <a:uLnTx/>
              <a:uFillTx/>
              <a:latin typeface="AmplitudeTF"/>
              <a:ea typeface="LF_Kai"/>
              <a:cs typeface="+mn-cs"/>
            </a:endParaRPr>
          </a:p>
        </p:txBody>
      </p:sp>
      <p:sp>
        <p:nvSpPr>
          <p:cNvPr id="12" name="Text Placeholder 1"/>
          <p:cNvSpPr txBox="1">
            <a:spLocks/>
          </p:cNvSpPr>
          <p:nvPr/>
        </p:nvSpPr>
        <p:spPr>
          <a:xfrm>
            <a:off x="687388" y="664462"/>
            <a:ext cx="7747775" cy="369332"/>
          </a:xfrm>
          <a:prstGeom prst="rect">
            <a:avLst/>
          </a:prstGeom>
        </p:spPr>
        <p:txBody>
          <a:bodyPr/>
          <a:lstStyle>
            <a:lvl1pPr marL="8069" indent="-5967" algn="l" defTabSz="605150" rtl="0" eaLnBrk="1" latinLnBrk="0" hangingPunct="1">
              <a:lnSpc>
                <a:spcPct val="110000"/>
              </a:lnSpc>
              <a:spcBef>
                <a:spcPts val="602"/>
              </a:spcBef>
              <a:spcAft>
                <a:spcPct val="0"/>
              </a:spcAft>
              <a:buFontTx/>
              <a:buNone/>
              <a:defRPr sz="794" b="0" i="0" kern="1200">
                <a:solidFill>
                  <a:schemeClr val="tx2"/>
                </a:solidFill>
                <a:latin typeface="+mn-lt"/>
                <a:ea typeface="+mn-ea"/>
                <a:cs typeface="+mn-cs"/>
              </a:defRPr>
            </a:lvl1pPr>
            <a:lvl2pPr marL="139184" indent="-139184" algn="l" defTabSz="605150" rtl="0" eaLnBrk="1" latinLnBrk="0" hangingPunct="1">
              <a:lnSpc>
                <a:spcPct val="110000"/>
              </a:lnSpc>
              <a:spcBef>
                <a:spcPts val="397"/>
              </a:spcBef>
              <a:spcAft>
                <a:spcPct val="0"/>
              </a:spcAft>
              <a:buClr>
                <a:schemeClr val="bg2"/>
              </a:buClr>
              <a:buSzPct val="100000"/>
              <a:buFont typeface="Wingdings" panose="05000000000000000000" pitchFamily="2" charset="2"/>
              <a:buChar char="§"/>
              <a:defRPr sz="794" b="0" i="0" kern="1200">
                <a:solidFill>
                  <a:schemeClr val="tx2"/>
                </a:solidFill>
                <a:latin typeface="+mn-lt"/>
                <a:ea typeface="+mn-ea"/>
                <a:cs typeface="+mn-cs"/>
              </a:defRPr>
            </a:lvl2pPr>
            <a:lvl3pPr marL="278369" indent="-139184" algn="l" defTabSz="605150" rtl="0" eaLnBrk="1" latinLnBrk="0" hangingPunct="1">
              <a:lnSpc>
                <a:spcPct val="110000"/>
              </a:lnSpc>
              <a:spcBef>
                <a:spcPts val="199"/>
              </a:spcBef>
              <a:spcAft>
                <a:spcPct val="0"/>
              </a:spcAft>
              <a:buClr>
                <a:schemeClr val="tx2"/>
              </a:buClr>
              <a:buSzPct val="92000"/>
              <a:buFont typeface="Wingdings"/>
              <a:buChar char="n"/>
              <a:defRPr sz="794" b="0" i="0" kern="1200">
                <a:solidFill>
                  <a:schemeClr val="tx2"/>
                </a:solidFill>
                <a:latin typeface="+mn-lt"/>
                <a:ea typeface="+mn-ea"/>
                <a:cs typeface="+mn-cs"/>
              </a:defRPr>
            </a:lvl3pPr>
            <a:lvl4pPr marL="429656" indent="-151287" algn="l" defTabSz="605150" rtl="0" eaLnBrk="1" latinLnBrk="0" hangingPunct="1">
              <a:lnSpc>
                <a:spcPct val="110000"/>
              </a:lnSpc>
              <a:spcBef>
                <a:spcPts val="66"/>
              </a:spcBef>
              <a:spcAft>
                <a:spcPct val="0"/>
              </a:spcAft>
              <a:buClr>
                <a:schemeClr val="tx2"/>
              </a:buClr>
              <a:buSzPct val="100000"/>
              <a:buFont typeface="Arial"/>
              <a:buChar char="–"/>
              <a:defRPr sz="794" b="0" i="0" kern="1200">
                <a:solidFill>
                  <a:schemeClr val="tx2"/>
                </a:solidFill>
                <a:latin typeface="+mn-lt"/>
                <a:ea typeface="+mn-ea"/>
                <a:cs typeface="+mn-cs"/>
              </a:defRPr>
            </a:lvl4pPr>
            <a:lvl5pPr marL="580944" indent="-151287" algn="l" defTabSz="605150" rtl="0" eaLnBrk="1" latinLnBrk="0" hangingPunct="1">
              <a:lnSpc>
                <a:spcPct val="110000"/>
              </a:lnSpc>
              <a:spcBef>
                <a:spcPts val="0"/>
              </a:spcBef>
              <a:spcAft>
                <a:spcPct val="0"/>
              </a:spcAft>
              <a:buClr>
                <a:schemeClr val="tx2"/>
              </a:buClr>
              <a:buSzPct val="100000"/>
              <a:buFont typeface="Arial"/>
              <a:buChar char="–"/>
              <a:defRPr sz="794" b="0" i="0" kern="1200">
                <a:solidFill>
                  <a:schemeClr val="tx2"/>
                </a:solidFill>
                <a:latin typeface="+mn-lt"/>
                <a:ea typeface="+mn-ea"/>
                <a:cs typeface="+mn-cs"/>
              </a:defRPr>
            </a:lvl5pPr>
            <a:lvl6pPr marL="166416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6pPr>
            <a:lvl7pPr marL="196673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7pPr>
            <a:lvl8pPr marL="2269312"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8pPr>
            <a:lvl9pPr marL="2571887" indent="-151287" algn="l" defTabSz="605150" rtl="0" eaLnBrk="1" latinLnBrk="0" hangingPunct="1">
              <a:spcBef>
                <a:spcPct val="20000"/>
              </a:spcBef>
              <a:buFont typeface="Arial" panose="020B0604020202020204" pitchFamily="34" charset="0"/>
              <a:buChar char="•"/>
              <a:defRPr sz="1324" kern="1200">
                <a:solidFill>
                  <a:schemeClr val="tx1"/>
                </a:solidFill>
                <a:latin typeface="+mn-lt"/>
                <a:ea typeface="+mn-ea"/>
                <a:cs typeface="+mn-cs"/>
              </a:defRPr>
            </a:lvl9pPr>
          </a:lstStyle>
          <a:p>
            <a:r>
              <a:rPr lang="en-US" sz="2400" b="1" dirty="0" smtClean="0">
                <a:solidFill>
                  <a:srgbClr val="478FBF"/>
                </a:solidFill>
                <a:latin typeface="AmplitudeTF"/>
                <a:ea typeface="LF_Kai"/>
              </a:rPr>
              <a:t>Monday, September 14, 2020</a:t>
            </a:r>
            <a:endParaRPr lang="en-US" sz="2400" b="1" dirty="0">
              <a:solidFill>
                <a:srgbClr val="478FBF"/>
              </a:solidFill>
              <a:latin typeface="AmplitudeTF"/>
              <a:ea typeface="LF_Kai"/>
            </a:endParaRPr>
          </a:p>
        </p:txBody>
      </p:sp>
      <p:sp>
        <p:nvSpPr>
          <p:cNvPr id="13" name="TextBox 12"/>
          <p:cNvSpPr txBox="1"/>
          <p:nvPr/>
        </p:nvSpPr>
        <p:spPr>
          <a:xfrm>
            <a:off x="4140810" y="2227468"/>
            <a:ext cx="303810" cy="73488"/>
          </a:xfrm>
          <a:prstGeom prst="rect">
            <a:avLst/>
          </a:prstGeom>
          <a:solidFill>
            <a:srgbClr val="E9EDF1"/>
          </a:solidFill>
        </p:spPr>
        <p:txBody>
          <a:bodyPr wrap="square" rtlCol="0">
            <a:spAutoFit/>
          </a:bodyPr>
          <a:lstStyle/>
          <a:p>
            <a:pPr defTabSz="605058"/>
            <a:endParaRPr lang="en-US" sz="800" dirty="0">
              <a:solidFill>
                <a:prstClr val="black"/>
              </a:solidFill>
              <a:latin typeface="AmplitudeTF"/>
              <a:ea typeface="LF_Kai"/>
            </a:endParaRPr>
          </a:p>
        </p:txBody>
      </p:sp>
      <p:sp>
        <p:nvSpPr>
          <p:cNvPr id="15" name="Slide Number Placeholder 14"/>
          <p:cNvSpPr>
            <a:spLocks noGrp="1"/>
          </p:cNvSpPr>
          <p:nvPr>
            <p:ph type="sldNum" sz="quarter" idx="12"/>
          </p:nvPr>
        </p:nvSpPr>
        <p:spPr/>
        <p:txBody>
          <a:bodyPr/>
          <a:lstStyle/>
          <a:p>
            <a:fld id="{DE6ECF0F-DA4E-4743-8955-ADA7D27EA82F}" type="slidenum">
              <a:rPr lang="en-US" smtClean="0"/>
              <a:t>9</a:t>
            </a:fld>
            <a:endParaRPr lang="en-US"/>
          </a:p>
        </p:txBody>
      </p:sp>
    </p:spTree>
    <p:extLst>
      <p:ext uri="{BB962C8B-B14F-4D97-AF65-F5344CB8AC3E}">
        <p14:creationId xmlns:p14="http://schemas.microsoft.com/office/powerpoint/2010/main" val="1252281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JPM_BRAND" val="JPMorgan Chase &amp; Co."/>
  <p:tag name="JPM_OBJECT_NAME" val="jpmBrandMaster"/>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6301</TotalTime>
  <Words>3173</Words>
  <Application>Microsoft Office PowerPoint</Application>
  <PresentationFormat>Custom</PresentationFormat>
  <Paragraphs>413</Paragraphs>
  <Slides>41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LF_Kai</vt:lpstr>
      <vt:lpstr>AmplitudeTF</vt:lpstr>
      <vt:lpstr>Arial</vt:lpstr>
      <vt:lpstr>Calibri</vt:lpstr>
      <vt:lpstr>Calibri Light</vt:lpstr>
      <vt:lpstr>Century Schoolbook</vt:lpstr>
      <vt:lpstr>Open Sans Extrabold</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JPMorgan Chase &amp; 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Silverman, Dara L</dc:creator>
  <cp:lastModifiedBy>Silverman, Dara L (CTC, USA)</cp:lastModifiedBy>
  <cp:revision>25</cp:revision>
  <dcterms:created xsi:type="dcterms:W3CDTF">2020-06-19T13:09:23Z</dcterms:created>
  <dcterms:modified xsi:type="dcterms:W3CDTF">2020-09-17T21:36:41Z</dcterms:modified>
</cp:coreProperties>
</file>